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Default Extension="vml" ContentType="application/vnd.openxmlformats-officedocument.vmlDrawing"/>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xls" ContentType="application/vnd.ms-exce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8" r:id="rId2"/>
    <p:sldId id="259" r:id="rId3"/>
    <p:sldId id="260" r:id="rId4"/>
    <p:sldId id="336" r:id="rId5"/>
    <p:sldId id="261" r:id="rId6"/>
    <p:sldId id="262" r:id="rId7"/>
    <p:sldId id="264" r:id="rId8"/>
    <p:sldId id="265" r:id="rId9"/>
    <p:sldId id="266" r:id="rId10"/>
    <p:sldId id="267" r:id="rId11"/>
    <p:sldId id="268" r:id="rId12"/>
    <p:sldId id="269" r:id="rId13"/>
    <p:sldId id="271" r:id="rId14"/>
    <p:sldId id="272" r:id="rId15"/>
    <p:sldId id="275" r:id="rId16"/>
    <p:sldId id="311" r:id="rId17"/>
    <p:sldId id="278" r:id="rId18"/>
    <p:sldId id="279" r:id="rId19"/>
    <p:sldId id="280" r:id="rId20"/>
    <p:sldId id="281" r:id="rId21"/>
    <p:sldId id="282" r:id="rId22"/>
    <p:sldId id="283" r:id="rId23"/>
    <p:sldId id="284" r:id="rId24"/>
    <p:sldId id="285" r:id="rId25"/>
    <p:sldId id="286" r:id="rId26"/>
    <p:sldId id="287"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19" r:id="rId44"/>
    <p:sldId id="313" r:id="rId45"/>
    <p:sldId id="314" r:id="rId46"/>
    <p:sldId id="315" r:id="rId47"/>
    <p:sldId id="316" r:id="rId48"/>
    <p:sldId id="318" r:id="rId49"/>
    <p:sldId id="308" r:id="rId50"/>
    <p:sldId id="306" r:id="rId51"/>
    <p:sldId id="307" r:id="rId52"/>
    <p:sldId id="309" r:id="rId53"/>
    <p:sldId id="310" r:id="rId5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FFFFCC"/>
    <a:srgbClr val="008000"/>
    <a:srgbClr val="0000FF"/>
    <a:srgbClr val="0066FF"/>
    <a:srgbClr val="00FF00"/>
    <a:srgbClr val="FF9900"/>
    <a:srgbClr val="00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99" autoAdjust="0"/>
  </p:normalViewPr>
  <p:slideViewPr>
    <p:cSldViewPr>
      <p:cViewPr varScale="1">
        <p:scale>
          <a:sx n="119" d="100"/>
          <a:sy n="119" d="100"/>
        </p:scale>
        <p:origin x="-816" y="-102"/>
      </p:cViewPr>
      <p:guideLst>
        <p:guide orient="horz" pos="180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7DCBBF-F254-4611-9478-5A19A80359D6}" type="datetimeFigureOut">
              <a:rPr lang="en-US" smtClean="0"/>
              <a:pPr/>
              <a:t>1/21/2019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80CB10-C9AC-4F3A-8195-1824E52D947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Overall picture of current exploration/development production process</a:t>
            </a:r>
          </a:p>
          <a:p>
            <a:endParaRPr lang="en-US" dirty="0" smtClean="0"/>
          </a:p>
          <a:p>
            <a:r>
              <a:rPr lang="en-US" dirty="0" smtClean="0"/>
              <a:t>Old linear way Geophysicist&gt;</a:t>
            </a:r>
            <a:r>
              <a:rPr lang="en-US" baseline="0" dirty="0" smtClean="0"/>
              <a:t>Structure, Geologist&gt;Sand   if discovery, throw it over the wall to engineer</a:t>
            </a:r>
          </a:p>
          <a:p>
            <a:endParaRPr lang="en-US" baseline="0" dirty="0" smtClean="0"/>
          </a:p>
          <a:p>
            <a:r>
              <a:rPr lang="en-US" baseline="0" dirty="0" smtClean="0"/>
              <a:t>In reality, often iterative, with cycles of updates, 4D, drill a well, update all steps.</a:t>
            </a:r>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Start with constituent mineral properties</a:t>
            </a:r>
          </a:p>
          <a:p>
            <a:r>
              <a:rPr lang="en-US" sz="1200" kern="1200" dirty="0" smtClean="0">
                <a:solidFill>
                  <a:schemeClr val="tx1"/>
                </a:solidFill>
                <a:latin typeface="+mn-lt"/>
                <a:ea typeface="+mn-ea"/>
                <a:cs typeface="+mn-cs"/>
              </a:rPr>
              <a:t>Explain plot: Porosity, P Velocity, lines of constant impedance</a:t>
            </a:r>
          </a:p>
          <a:p>
            <a:r>
              <a:rPr lang="en-US" sz="1200" kern="1200" dirty="0" smtClean="0">
                <a:solidFill>
                  <a:schemeClr val="tx1"/>
                </a:solidFill>
                <a:latin typeface="+mn-lt"/>
                <a:ea typeface="+mn-ea"/>
                <a:cs typeface="+mn-cs"/>
              </a:rPr>
              <a:t>Carbonates</a:t>
            </a:r>
          </a:p>
          <a:p>
            <a:r>
              <a:rPr lang="en-US" sz="1200" kern="1200" dirty="0" smtClean="0">
                <a:solidFill>
                  <a:schemeClr val="tx1"/>
                </a:solidFill>
                <a:latin typeface="+mn-lt"/>
                <a:ea typeface="+mn-ea"/>
                <a:cs typeface="+mn-cs"/>
              </a:rPr>
              <a:t>Quartz</a:t>
            </a:r>
          </a:p>
          <a:p>
            <a:r>
              <a:rPr lang="en-US" sz="1200" kern="1200" dirty="0" smtClean="0">
                <a:solidFill>
                  <a:schemeClr val="tx1"/>
                </a:solidFill>
                <a:latin typeface="+mn-lt"/>
                <a:ea typeface="+mn-ea"/>
                <a:cs typeface="+mn-cs"/>
              </a:rPr>
              <a:t>Clays &gt; Shales, significantly different</a:t>
            </a:r>
          </a:p>
          <a:p>
            <a:r>
              <a:rPr lang="en-US" sz="1200" kern="1200" dirty="0" smtClean="0">
                <a:solidFill>
                  <a:schemeClr val="tx1"/>
                </a:solidFill>
                <a:latin typeface="+mn-lt"/>
                <a:ea typeface="+mn-ea"/>
                <a:cs typeface="+mn-cs"/>
              </a:rPr>
              <a:t>Special Cases: Salt, Kerogen (later, for unconventional)</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General Rock Property Trends</a:t>
            </a:r>
          </a:p>
          <a:p>
            <a:r>
              <a:rPr lang="en-US" sz="1200" kern="1200" dirty="0" smtClean="0">
                <a:solidFill>
                  <a:schemeClr val="tx1"/>
                </a:solidFill>
                <a:latin typeface="+mn-lt"/>
                <a:ea typeface="+mn-ea"/>
                <a:cs typeface="+mn-cs"/>
              </a:rPr>
              <a:t>Dolomite, Anhydrite (Explain function of density / porosity)</a:t>
            </a:r>
          </a:p>
          <a:p>
            <a:r>
              <a:rPr lang="en-US" sz="1200" kern="1200" dirty="0" smtClean="0">
                <a:solidFill>
                  <a:schemeClr val="tx1"/>
                </a:solidFill>
                <a:latin typeface="+mn-lt"/>
                <a:ea typeface="+mn-ea"/>
                <a:cs typeface="+mn-cs"/>
              </a:rPr>
              <a:t>Limestone </a:t>
            </a:r>
          </a:p>
          <a:p>
            <a:r>
              <a:rPr lang="en-US" sz="1200" kern="1200" dirty="0" smtClean="0">
                <a:solidFill>
                  <a:schemeClr val="tx1"/>
                </a:solidFill>
                <a:latin typeface="+mn-lt"/>
                <a:ea typeface="+mn-ea"/>
                <a:cs typeface="+mn-cs"/>
              </a:rPr>
              <a:t>Sandstone</a:t>
            </a:r>
          </a:p>
          <a:p>
            <a:r>
              <a:rPr lang="en-US" sz="1200" kern="1200" dirty="0" smtClean="0">
                <a:solidFill>
                  <a:schemeClr val="tx1"/>
                </a:solidFill>
                <a:latin typeface="+mn-lt"/>
                <a:ea typeface="+mn-ea"/>
                <a:cs typeface="+mn-cs"/>
              </a:rPr>
              <a:t>Shales</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Example real properties on top of trends.</a:t>
            </a:r>
          </a:p>
          <a:p>
            <a:r>
              <a:rPr lang="en-US" sz="1200" b="1" kern="1200" dirty="0" smtClean="0">
                <a:solidFill>
                  <a:schemeClr val="tx1"/>
                </a:solidFill>
                <a:latin typeface="+mn-lt"/>
                <a:ea typeface="+mn-ea"/>
                <a:cs typeface="+mn-cs"/>
              </a:rPr>
              <a:t>Niobrara</a:t>
            </a:r>
            <a:r>
              <a:rPr lang="en-US" sz="1200" kern="1200" dirty="0" smtClean="0">
                <a:solidFill>
                  <a:schemeClr val="tx1"/>
                </a:solidFill>
                <a:latin typeface="+mn-lt"/>
                <a:ea typeface="+mn-ea"/>
                <a:cs typeface="+mn-cs"/>
              </a:rPr>
              <a:t>:  Chalks &amp; Marls, Shales</a:t>
            </a:r>
          </a:p>
          <a:p>
            <a:r>
              <a:rPr lang="en-US" sz="1200" b="1" kern="1200" dirty="0" smtClean="0">
                <a:solidFill>
                  <a:schemeClr val="tx1"/>
                </a:solidFill>
                <a:latin typeface="+mn-lt"/>
                <a:ea typeface="+mn-ea"/>
                <a:cs typeface="+mn-cs"/>
              </a:rPr>
              <a:t>West Africa: </a:t>
            </a:r>
            <a:r>
              <a:rPr lang="en-US" sz="1200" kern="1200" dirty="0" smtClean="0">
                <a:solidFill>
                  <a:schemeClr val="tx1"/>
                </a:solidFill>
                <a:latin typeface="+mn-lt"/>
                <a:ea typeface="+mn-ea"/>
                <a:cs typeface="+mn-cs"/>
              </a:rPr>
              <a:t>Very different, much lower impedance, Shales, Water Sands, Oil Sands</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Start paying attention, North Sea example from your 2</a:t>
            </a:r>
            <a:r>
              <a:rPr lang="en-US" sz="1200" kern="1200" baseline="30000" dirty="0" smtClean="0">
                <a:solidFill>
                  <a:schemeClr val="tx1"/>
                </a:solidFill>
                <a:latin typeface="+mn-lt"/>
                <a:ea typeface="+mn-ea"/>
                <a:cs typeface="+mn-cs"/>
              </a:rPr>
              <a:t>nd</a:t>
            </a:r>
            <a:r>
              <a:rPr lang="en-US" sz="1200" kern="1200" dirty="0" smtClean="0">
                <a:solidFill>
                  <a:schemeClr val="tx1"/>
                </a:solidFill>
                <a:latin typeface="+mn-lt"/>
                <a:ea typeface="+mn-ea"/>
                <a:cs typeface="+mn-cs"/>
              </a:rPr>
              <a:t> 3D project</a:t>
            </a:r>
          </a:p>
          <a:p>
            <a:r>
              <a:rPr lang="en-US" sz="1200" kern="1200" dirty="0" smtClean="0">
                <a:solidFill>
                  <a:schemeClr val="tx1"/>
                </a:solidFill>
                <a:latin typeface="+mn-lt"/>
                <a:ea typeface="+mn-ea"/>
                <a:cs typeface="+mn-cs"/>
              </a:rPr>
              <a:t>Shales</a:t>
            </a:r>
          </a:p>
          <a:p>
            <a:r>
              <a:rPr lang="en-US" sz="1200" kern="1200" dirty="0" smtClean="0">
                <a:solidFill>
                  <a:schemeClr val="tx1"/>
                </a:solidFill>
                <a:latin typeface="+mn-lt"/>
                <a:ea typeface="+mn-ea"/>
                <a:cs typeface="+mn-cs"/>
              </a:rPr>
              <a:t>Wet Sands</a:t>
            </a:r>
          </a:p>
          <a:p>
            <a:r>
              <a:rPr lang="en-US" sz="1200" kern="1200" dirty="0" smtClean="0">
                <a:solidFill>
                  <a:schemeClr val="tx1"/>
                </a:solidFill>
                <a:latin typeface="+mn-lt"/>
                <a:ea typeface="+mn-ea"/>
                <a:cs typeface="+mn-cs"/>
              </a:rPr>
              <a:t>Oil Sands &gt; Same impedance as shales &gt; probably see dimming from water to oil, class II</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Unconventional Resources</a:t>
            </a:r>
          </a:p>
          <a:p>
            <a:r>
              <a:rPr lang="en-US" sz="1200" kern="1200" dirty="0" smtClean="0">
                <a:solidFill>
                  <a:schemeClr val="tx1"/>
                </a:solidFill>
                <a:latin typeface="+mn-lt"/>
                <a:ea typeface="+mn-ea"/>
                <a:cs typeface="+mn-cs"/>
              </a:rPr>
              <a:t>Ternary diagram from mineral laboratory data: Sand, Clay, Carbonate</a:t>
            </a:r>
          </a:p>
          <a:p>
            <a:r>
              <a:rPr lang="en-US" sz="1200" kern="1200" dirty="0" smtClean="0">
                <a:solidFill>
                  <a:schemeClr val="tx1"/>
                </a:solidFill>
                <a:latin typeface="+mn-lt"/>
                <a:ea typeface="+mn-ea"/>
                <a:cs typeface="+mn-cs"/>
              </a:rPr>
              <a:t>Different plays are going to have very different properties depending on content:</a:t>
            </a:r>
          </a:p>
          <a:p>
            <a:r>
              <a:rPr lang="en-US" sz="1200" kern="1200" dirty="0" err="1" smtClean="0">
                <a:solidFill>
                  <a:schemeClr val="tx1"/>
                </a:solidFill>
                <a:latin typeface="+mn-lt"/>
                <a:ea typeface="+mn-ea"/>
                <a:cs typeface="+mn-cs"/>
              </a:rPr>
              <a:t>Eagleford</a:t>
            </a:r>
            <a:r>
              <a:rPr lang="en-US" sz="1200" kern="1200" dirty="0" smtClean="0">
                <a:solidFill>
                  <a:schemeClr val="tx1"/>
                </a:solidFill>
                <a:latin typeface="+mn-lt"/>
                <a:ea typeface="+mn-ea"/>
                <a:cs typeface="+mn-cs"/>
              </a:rPr>
              <a:t>: Heavily carbonate</a:t>
            </a:r>
          </a:p>
          <a:p>
            <a:r>
              <a:rPr lang="en-US" sz="1200" kern="1200" dirty="0" smtClean="0">
                <a:solidFill>
                  <a:schemeClr val="tx1"/>
                </a:solidFill>
                <a:latin typeface="+mn-lt"/>
                <a:ea typeface="+mn-ea"/>
                <a:cs typeface="+mn-cs"/>
              </a:rPr>
              <a:t>Marcellus: Mix of Quartz and clay</a:t>
            </a:r>
          </a:p>
          <a:p>
            <a:r>
              <a:rPr lang="en-US" sz="1200" b="1" kern="1200" dirty="0" smtClean="0">
                <a:solidFill>
                  <a:schemeClr val="tx1"/>
                </a:solidFill>
                <a:latin typeface="+mn-lt"/>
                <a:ea typeface="+mn-ea"/>
                <a:cs typeface="+mn-cs"/>
              </a:rPr>
              <a:t>LEFT: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Top Bars (velocity scale)</a:t>
            </a:r>
          </a:p>
          <a:p>
            <a:r>
              <a:rPr lang="en-US" sz="1200" kern="1200" dirty="0" smtClean="0">
                <a:solidFill>
                  <a:schemeClr val="tx1"/>
                </a:solidFill>
                <a:latin typeface="+mn-lt"/>
                <a:ea typeface="+mn-ea"/>
                <a:cs typeface="+mn-cs"/>
              </a:rPr>
              <a:t>General effects, go through, we’ll talk about some of these in more detail.</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Compaction: Driving force in determining rock properties.</a:t>
            </a:r>
          </a:p>
          <a:p>
            <a:r>
              <a:rPr lang="en-US" sz="1200" b="1" kern="1200" dirty="0" smtClean="0">
                <a:solidFill>
                  <a:schemeClr val="tx1"/>
                </a:solidFill>
                <a:latin typeface="+mn-lt"/>
                <a:ea typeface="+mn-ea"/>
                <a:cs typeface="+mn-cs"/>
              </a:rPr>
              <a:t>LEFT</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Explain plot and axes: Porosity (density, velocity), Depth (Stress, Temp)</a:t>
            </a:r>
          </a:p>
          <a:p>
            <a:r>
              <a:rPr lang="en-US" sz="1200" kern="1200" dirty="0" smtClean="0">
                <a:solidFill>
                  <a:schemeClr val="tx1"/>
                </a:solidFill>
                <a:latin typeface="+mn-lt"/>
                <a:ea typeface="+mn-ea"/>
                <a:cs typeface="+mn-cs"/>
              </a:rPr>
              <a:t>Processes: Deposition, Burial, Mechanical Compaction, Chemical Compaction</a:t>
            </a:r>
          </a:p>
          <a:p>
            <a:r>
              <a:rPr lang="en-US" sz="1200" b="1" kern="1200" dirty="0" smtClean="0">
                <a:solidFill>
                  <a:schemeClr val="tx1"/>
                </a:solidFill>
                <a:latin typeface="+mn-lt"/>
                <a:ea typeface="+mn-ea"/>
                <a:cs typeface="+mn-cs"/>
              </a:rPr>
              <a:t>RIGHT</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Uplift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 3. Principal aspects of siliceous sediment compaction during burial in sedimentary basins. The porosity loss due to mechanical compaction is controlled by the effective overburden</a:t>
            </a:r>
          </a:p>
          <a:p>
            <a:r>
              <a:rPr lang="en-US" sz="1200" kern="1200" baseline="0" dirty="0" smtClean="0">
                <a:solidFill>
                  <a:schemeClr val="tx1"/>
                </a:solidFill>
                <a:latin typeface="+mn-lt"/>
                <a:ea typeface="+mn-ea"/>
                <a:cs typeface="+mn-cs"/>
              </a:rPr>
              <a:t>stress and the primary sediment composition, which is a function of the depositional environment and the provenance. If the grain-size distribution and the mineralogy can be predicted</a:t>
            </a:r>
          </a:p>
          <a:p>
            <a:r>
              <a:rPr lang="en-US" sz="1200" kern="1200" baseline="0" dirty="0" smtClean="0">
                <a:solidFill>
                  <a:schemeClr val="tx1"/>
                </a:solidFill>
                <a:latin typeface="+mn-lt"/>
                <a:ea typeface="+mn-ea"/>
                <a:cs typeface="+mn-cs"/>
              </a:rPr>
              <a:t>based on facies analyses, the rate of compaction can be predicted. Overpressure reducing the effective stress will preserve more porosity during mechanical compaction. At higher</a:t>
            </a:r>
          </a:p>
          <a:p>
            <a:r>
              <a:rPr lang="en-US" sz="1200" kern="1200" baseline="0" dirty="0" smtClean="0">
                <a:solidFill>
                  <a:schemeClr val="tx1"/>
                </a:solidFill>
                <a:latin typeface="+mn-lt"/>
                <a:ea typeface="+mn-ea"/>
                <a:cs typeface="+mn-cs"/>
              </a:rPr>
              <a:t>temperatures chemical compaction involving silicate mineral reactions is a function of mineralogy, temperature and time. The porosity/depth ratio is higher when the sedimentation</a:t>
            </a:r>
          </a:p>
          <a:p>
            <a:r>
              <a:rPr lang="en-US" sz="1200" kern="1200" baseline="0" dirty="0" smtClean="0">
                <a:solidFill>
                  <a:schemeClr val="tx1"/>
                </a:solidFill>
                <a:latin typeface="+mn-lt"/>
                <a:ea typeface="+mn-ea"/>
                <a:cs typeface="+mn-cs"/>
              </a:rPr>
              <a:t>(subsidence) rate is high so that the time factor is reduced.</a:t>
            </a:r>
            <a:endParaRPr lang="en-US" dirty="0"/>
          </a:p>
        </p:txBody>
      </p:sp>
      <p:sp>
        <p:nvSpPr>
          <p:cNvPr id="4" name="Slide Number Placeholder 3"/>
          <p:cNvSpPr>
            <a:spLocks noGrp="1"/>
          </p:cNvSpPr>
          <p:nvPr>
            <p:ph type="sldNum" sz="quarter" idx="10"/>
          </p:nvPr>
        </p:nvSpPr>
        <p:spPr/>
        <p:txBody>
          <a:bodyPr/>
          <a:lstStyle/>
          <a:p>
            <a:fld id="{31246340-1C59-4380-8628-429EE738D4EE}"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What’s Going on During Compaction</a:t>
            </a:r>
          </a:p>
          <a:p>
            <a:r>
              <a:rPr lang="en-US" sz="1200" kern="1200" dirty="0" smtClean="0">
                <a:solidFill>
                  <a:schemeClr val="tx1"/>
                </a:solidFill>
                <a:latin typeface="+mn-lt"/>
                <a:ea typeface="+mn-ea"/>
                <a:cs typeface="+mn-cs"/>
              </a:rPr>
              <a:t>Rock Framework Control Velocity, Density </a:t>
            </a:r>
          </a:p>
          <a:p>
            <a:r>
              <a:rPr lang="en-US" sz="1200" kern="1200" dirty="0" smtClean="0">
                <a:solidFill>
                  <a:schemeClr val="tx1"/>
                </a:solidFill>
                <a:latin typeface="+mn-lt"/>
                <a:ea typeface="+mn-ea"/>
                <a:cs typeface="+mn-cs"/>
              </a:rPr>
              <a:t>Unconsolidated</a:t>
            </a:r>
          </a:p>
          <a:p>
            <a:r>
              <a:rPr lang="en-US" sz="1200" kern="1200" dirty="0" smtClean="0">
                <a:solidFill>
                  <a:schemeClr val="tx1"/>
                </a:solidFill>
                <a:latin typeface="+mn-lt"/>
                <a:ea typeface="+mn-ea"/>
                <a:cs typeface="+mn-cs"/>
              </a:rPr>
              <a:t>Partially consolidated: Increased grain to grain contact, rigidity, Cemented, Fractured</a:t>
            </a:r>
          </a:p>
          <a:p>
            <a:pPr lvl="0"/>
            <a:r>
              <a:rPr lang="en-US" sz="1200" kern="1200" dirty="0" smtClean="0">
                <a:solidFill>
                  <a:schemeClr val="tx1"/>
                </a:solidFill>
                <a:latin typeface="+mn-lt"/>
                <a:ea typeface="+mn-ea"/>
                <a:cs typeface="+mn-cs"/>
              </a:rPr>
              <a:t>Porosity decreases, rigidity increases with compaction</a:t>
            </a:r>
          </a:p>
          <a:p>
            <a:pPr lvl="0"/>
            <a:r>
              <a:rPr lang="en-US" sz="1200" kern="1200" dirty="0" smtClean="0">
                <a:solidFill>
                  <a:schemeClr val="tx1"/>
                </a:solidFill>
                <a:latin typeface="+mn-lt"/>
                <a:ea typeface="+mn-ea"/>
                <a:cs typeface="+mn-cs"/>
              </a:rPr>
              <a:t>Velocity, Density increase with consolidation &amp; cementation</a:t>
            </a:r>
          </a:p>
          <a:p>
            <a:pPr lvl="0"/>
            <a:r>
              <a:rPr lang="en-US" sz="1200" kern="1200" dirty="0" smtClean="0">
                <a:solidFill>
                  <a:schemeClr val="tx1"/>
                </a:solidFill>
                <a:latin typeface="+mn-lt"/>
                <a:ea typeface="+mn-ea"/>
                <a:cs typeface="+mn-cs"/>
              </a:rPr>
              <a:t>Consolidation, cementation increase with age, depth of burial </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Compaction – Shale</a:t>
            </a:r>
          </a:p>
          <a:p>
            <a:r>
              <a:rPr lang="en-US" sz="1200" kern="1200" dirty="0" smtClean="0">
                <a:solidFill>
                  <a:schemeClr val="tx1"/>
                </a:solidFill>
                <a:latin typeface="+mn-lt"/>
                <a:ea typeface="+mn-ea"/>
                <a:cs typeface="+mn-cs"/>
              </a:rPr>
              <a:t>Mineralogy Dependant</a:t>
            </a:r>
          </a:p>
          <a:p>
            <a:r>
              <a:rPr lang="en-US" sz="1200" b="1" kern="1200" dirty="0" smtClean="0">
                <a:solidFill>
                  <a:schemeClr val="tx1"/>
                </a:solidFill>
                <a:latin typeface="+mn-lt"/>
                <a:ea typeface="+mn-ea"/>
                <a:cs typeface="+mn-cs"/>
              </a:rPr>
              <a:t>LEFT: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Explain plots: As depth of burial increases, so does vertical effective stress:</a:t>
            </a:r>
          </a:p>
          <a:p>
            <a:r>
              <a:rPr lang="en-US" sz="1200" kern="1200" dirty="0" smtClean="0">
                <a:solidFill>
                  <a:schemeClr val="tx1"/>
                </a:solidFill>
                <a:latin typeface="+mn-lt"/>
                <a:ea typeface="+mn-ea"/>
                <a:cs typeface="+mn-cs"/>
              </a:rPr>
              <a:t>Compaction of clays is strongly influenced by the clay mineralogy, pore fluid composition and burial history.</a:t>
            </a:r>
          </a:p>
          <a:p>
            <a:r>
              <a:rPr lang="en-US" sz="1200" b="1" kern="1200" dirty="0" smtClean="0">
                <a:solidFill>
                  <a:schemeClr val="tx1"/>
                </a:solidFill>
                <a:latin typeface="+mn-lt"/>
                <a:ea typeface="+mn-ea"/>
                <a:cs typeface="+mn-cs"/>
              </a:rPr>
              <a:t>RIGHT: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Softer carbonate grains such as ooids are less compressible because the grain contact becomes relatively large at low to moderate stress</a:t>
            </a:r>
          </a:p>
          <a:p>
            <a:r>
              <a:rPr lang="en-US" sz="1200" kern="1200" dirty="0" smtClean="0">
                <a:solidFill>
                  <a:schemeClr val="tx1"/>
                </a:solidFill>
                <a:latin typeface="+mn-lt"/>
                <a:ea typeface="+mn-ea"/>
                <a:cs typeface="+mn-cs"/>
              </a:rPr>
              <a:t>Smectitic clays are less compressible and has lower velocities and permeabilities than kaolinitic clays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 9. Porosity and velocity versus effective stress of brine-saturated smectite</a:t>
            </a:r>
          </a:p>
          <a:p>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kaolinite</a:t>
            </a:r>
            <a:r>
              <a:rPr lang="en-US" sz="1200" kern="1200" baseline="0" dirty="0" smtClean="0">
                <a:solidFill>
                  <a:schemeClr val="tx1"/>
                </a:solidFill>
                <a:latin typeface="+mn-lt"/>
                <a:ea typeface="+mn-ea"/>
                <a:cs typeface="+mn-cs"/>
              </a:rPr>
              <a:t> mixtures (</a:t>
            </a:r>
            <a:r>
              <a:rPr lang="en-US" sz="1200" kern="1200" baseline="0" dirty="0" err="1" smtClean="0">
                <a:solidFill>
                  <a:schemeClr val="tx1"/>
                </a:solidFill>
                <a:latin typeface="+mn-lt"/>
                <a:ea typeface="+mn-ea"/>
                <a:cs typeface="+mn-cs"/>
              </a:rPr>
              <a:t>Mondol</a:t>
            </a:r>
            <a:r>
              <a:rPr lang="en-US" sz="1200" kern="1200" baseline="0" dirty="0" smtClean="0">
                <a:solidFill>
                  <a:schemeClr val="tx1"/>
                </a:solidFill>
                <a:latin typeface="+mn-lt"/>
                <a:ea typeface="+mn-ea"/>
                <a:cs typeface="+mn-cs"/>
              </a:rPr>
              <a:t> et al., 2007, Marine &amp; Petroleum Geology).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Compaction of clays is strongly influenced by the clay mineralogy, pore fluid composition and burial history (Fig. 8).</a:t>
            </a:r>
          </a:p>
          <a:p>
            <a:r>
              <a:rPr lang="en-US" sz="1200" kern="1200" baseline="0" dirty="0" smtClean="0">
                <a:solidFill>
                  <a:schemeClr val="tx1"/>
                </a:solidFill>
                <a:latin typeface="+mn-lt"/>
                <a:ea typeface="+mn-ea"/>
                <a:cs typeface="+mn-cs"/>
              </a:rPr>
              <a:t>Experimental compaction shows that smectitic clays are less compressible and has lower velocities and permeabilities</a:t>
            </a:r>
          </a:p>
          <a:p>
            <a:r>
              <a:rPr lang="en-US" sz="1200" kern="1200" baseline="0" dirty="0" smtClean="0">
                <a:solidFill>
                  <a:schemeClr val="tx1"/>
                </a:solidFill>
                <a:latin typeface="+mn-lt"/>
                <a:ea typeface="+mn-ea"/>
                <a:cs typeface="+mn-cs"/>
              </a:rPr>
              <a:t>than kaolinitic clays (Fig. 9 and 11).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physical properties of</a:t>
            </a:r>
          </a:p>
          <a:p>
            <a:r>
              <a:rPr lang="en-US" sz="1200" kern="1200" baseline="0" dirty="0" smtClean="0">
                <a:solidFill>
                  <a:schemeClr val="tx1"/>
                </a:solidFill>
                <a:latin typeface="+mn-lt"/>
                <a:ea typeface="+mn-ea"/>
                <a:cs typeface="+mn-cs"/>
              </a:rPr>
              <a:t>mudstones vary greatly with depth and mineralogy plays a</a:t>
            </a:r>
          </a:p>
          <a:p>
            <a:r>
              <a:rPr lang="en-US" sz="1200" kern="1200" baseline="0" dirty="0" smtClean="0">
                <a:solidFill>
                  <a:schemeClr val="tx1"/>
                </a:solidFill>
                <a:latin typeface="+mn-lt"/>
                <a:ea typeface="+mn-ea"/>
                <a:cs typeface="+mn-cs"/>
              </a:rPr>
              <a:t>significant role to control compaction (Fig. 12, 13 and 14).</a:t>
            </a:r>
          </a:p>
          <a:p>
            <a:r>
              <a:rPr lang="en-US" sz="1200" kern="1200" baseline="0" dirty="0" smtClean="0">
                <a:solidFill>
                  <a:schemeClr val="tx1"/>
                </a:solidFill>
                <a:latin typeface="+mn-lt"/>
                <a:ea typeface="+mn-ea"/>
                <a:cs typeface="+mn-cs"/>
              </a:rPr>
              <a:t>The low compressibility of fine grained clays like smectite is</a:t>
            </a:r>
          </a:p>
          <a:p>
            <a:r>
              <a:rPr lang="en-US" sz="1200" kern="1200" baseline="0" dirty="0" smtClean="0">
                <a:solidFill>
                  <a:schemeClr val="tx1"/>
                </a:solidFill>
                <a:latin typeface="+mn-lt"/>
                <a:ea typeface="+mn-ea"/>
                <a:cs typeface="+mn-cs"/>
              </a:rPr>
              <a:t>due to the total stress is distributed on a very large number of</a:t>
            </a:r>
          </a:p>
          <a:p>
            <a:r>
              <a:rPr lang="en-US" sz="1200" kern="1200" baseline="0" dirty="0" smtClean="0">
                <a:solidFill>
                  <a:schemeClr val="tx1"/>
                </a:solidFill>
                <a:latin typeface="+mn-lt"/>
                <a:ea typeface="+mn-ea"/>
                <a:cs typeface="+mn-cs"/>
              </a:rPr>
              <a:t>clay contacts (Fig. 9). The smectite to illite reaction (Fig. 8)</a:t>
            </a:r>
          </a:p>
          <a:p>
            <a:r>
              <a:rPr lang="en-US" sz="1200" kern="1200" baseline="0" dirty="0" smtClean="0">
                <a:solidFill>
                  <a:schemeClr val="tx1"/>
                </a:solidFill>
                <a:latin typeface="+mn-lt"/>
                <a:ea typeface="+mn-ea"/>
                <a:cs typeface="+mn-cs"/>
              </a:rPr>
              <a:t>may produced significant amounts of micro-quartz cement</a:t>
            </a:r>
          </a:p>
          <a:p>
            <a:r>
              <a:rPr lang="en-US" sz="1200" kern="1200" baseline="0" dirty="0" smtClean="0">
                <a:solidFill>
                  <a:schemeClr val="tx1"/>
                </a:solidFill>
                <a:latin typeface="+mn-lt"/>
                <a:ea typeface="+mn-ea"/>
                <a:cs typeface="+mn-cs"/>
              </a:rPr>
              <a:t>(Fig. 10), which may have contributed to the increase in</a:t>
            </a:r>
          </a:p>
          <a:p>
            <a:r>
              <a:rPr lang="en-US" sz="1200" kern="1200" baseline="0" dirty="0" smtClean="0">
                <a:solidFill>
                  <a:schemeClr val="tx1"/>
                </a:solidFill>
                <a:latin typeface="+mn-lt"/>
                <a:ea typeface="+mn-ea"/>
                <a:cs typeface="+mn-cs"/>
              </a:rPr>
              <a:t>velocity without significantly reducing the porosity or</a:t>
            </a:r>
          </a:p>
          <a:p>
            <a:r>
              <a:rPr lang="en-US" sz="1200" kern="1200" baseline="0" dirty="0" smtClean="0">
                <a:solidFill>
                  <a:schemeClr val="tx1"/>
                </a:solidFill>
                <a:latin typeface="+mn-lt"/>
                <a:ea typeface="+mn-ea"/>
                <a:cs typeface="+mn-cs"/>
              </a:rPr>
              <a:t>increasing the density of the mudstones.</a:t>
            </a:r>
            <a:endParaRPr lang="en-US" dirty="0"/>
          </a:p>
        </p:txBody>
      </p:sp>
      <p:sp>
        <p:nvSpPr>
          <p:cNvPr id="4" name="Slide Number Placeholder 3"/>
          <p:cNvSpPr>
            <a:spLocks noGrp="1"/>
          </p:cNvSpPr>
          <p:nvPr>
            <p:ph type="sldNum" sz="quarter" idx="10"/>
          </p:nvPr>
        </p:nvSpPr>
        <p:spPr/>
        <p:txBody>
          <a:bodyPr/>
          <a:lstStyle/>
          <a:p>
            <a:fld id="{31246340-1C59-4380-8628-429EE738D4EE}"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Compaction - North Sea, </a:t>
            </a:r>
            <a:r>
              <a:rPr lang="en-US" sz="1200" b="1" kern="1200" dirty="0" smtClean="0">
                <a:solidFill>
                  <a:schemeClr val="tx1"/>
                </a:solidFill>
                <a:latin typeface="+mn-lt"/>
                <a:ea typeface="+mn-ea"/>
                <a:cs typeface="+mn-cs"/>
              </a:rPr>
              <a:t>Glitne Field </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Pay attention, 2</a:t>
            </a:r>
            <a:r>
              <a:rPr lang="en-US" sz="1200" kern="1200" baseline="30000" dirty="0" smtClean="0">
                <a:solidFill>
                  <a:schemeClr val="tx1"/>
                </a:solidFill>
                <a:latin typeface="+mn-lt"/>
                <a:ea typeface="+mn-ea"/>
                <a:cs typeface="+mn-cs"/>
              </a:rPr>
              <a:t>nd</a:t>
            </a:r>
            <a:r>
              <a:rPr lang="en-US" sz="1200" kern="1200" dirty="0" smtClean="0">
                <a:solidFill>
                  <a:schemeClr val="tx1"/>
                </a:solidFill>
                <a:latin typeface="+mn-lt"/>
                <a:ea typeface="+mn-ea"/>
                <a:cs typeface="+mn-cs"/>
              </a:rPr>
              <a:t> 3D interpretation project</a:t>
            </a:r>
          </a:p>
          <a:p>
            <a:r>
              <a:rPr lang="en-US" sz="1200" kern="1200" dirty="0" smtClean="0">
                <a:solidFill>
                  <a:schemeClr val="tx1"/>
                </a:solidFill>
                <a:latin typeface="+mn-lt"/>
                <a:ea typeface="+mn-ea"/>
                <a:cs typeface="+mn-cs"/>
              </a:rPr>
              <a:t>Sand and shale trends:</a:t>
            </a:r>
          </a:p>
          <a:p>
            <a:r>
              <a:rPr lang="en-US" sz="1200" b="1" kern="1200" dirty="0" smtClean="0">
                <a:solidFill>
                  <a:schemeClr val="tx1"/>
                </a:solidFill>
                <a:latin typeface="+mn-lt"/>
                <a:ea typeface="+mn-ea"/>
                <a:cs typeface="+mn-cs"/>
              </a:rPr>
              <a:t>LEFT: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Porosity vs. Depth &gt; Sands, shales, cemented sands, CROSSOVER, cementation reduces porosity.</a:t>
            </a:r>
          </a:p>
          <a:p>
            <a:r>
              <a:rPr lang="en-US" sz="1200" b="1" kern="1200" dirty="0" smtClean="0">
                <a:solidFill>
                  <a:schemeClr val="tx1"/>
                </a:solidFill>
                <a:latin typeface="+mn-lt"/>
                <a:ea typeface="+mn-ea"/>
                <a:cs typeface="+mn-cs"/>
              </a:rPr>
              <a:t>CENTER: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Velocity vs. Depth &gt; Sands, shales, cemented sands, CROSSOVER below, cementation increases velocity.</a:t>
            </a:r>
          </a:p>
          <a:p>
            <a:r>
              <a:rPr lang="en-US" sz="1200" b="1" kern="1200" dirty="0" smtClean="0">
                <a:solidFill>
                  <a:schemeClr val="tx1"/>
                </a:solidFill>
                <a:latin typeface="+mn-lt"/>
                <a:ea typeface="+mn-ea"/>
                <a:cs typeface="+mn-cs"/>
              </a:rPr>
              <a:t>RIGHT: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Impedance vs. Depth &gt; Sands, shales, cemented sands, CROSSOVER below, cementation increases impedance.</a:t>
            </a:r>
          </a:p>
          <a:p>
            <a:endParaRPr lang="en-US" sz="1200" kern="1200" dirty="0" smtClean="0">
              <a:solidFill>
                <a:schemeClr val="tx1"/>
              </a:solidFill>
              <a:latin typeface="+mn-lt"/>
              <a:ea typeface="+mn-ea"/>
              <a:cs typeface="+mn-cs"/>
            </a:endParaRPr>
          </a:p>
          <a:p>
            <a:endParaRPr lang="en-US" sz="1200" dirty="0" smtClean="0"/>
          </a:p>
          <a:p>
            <a:r>
              <a:rPr lang="en-US" sz="1200" dirty="0" smtClean="0"/>
              <a:t>Chemical processes in shales begin at an intermediate digenetic level (80-140 0C), including transformation of smectite to illite and liberation of organic acids from organic matter. These changes can have a very</a:t>
            </a:r>
          </a:p>
          <a:p>
            <a:r>
              <a:rPr lang="en-US" sz="1200" dirty="0" smtClean="0"/>
              <a:t>significant effect on adjacent sandstones</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Porosity, Vp and Impedance versus depth overlain on Glitne Field </a:t>
            </a:r>
          </a:p>
          <a:p>
            <a:r>
              <a:rPr lang="en-US" sz="1200" kern="1200" dirty="0" smtClean="0">
                <a:solidFill>
                  <a:schemeClr val="tx1"/>
                </a:solidFill>
                <a:latin typeface="+mn-lt"/>
                <a:ea typeface="+mn-ea"/>
                <a:cs typeface="+mn-cs"/>
              </a:rPr>
              <a:t>Follows trends until ~2280</a:t>
            </a:r>
          </a:p>
          <a:p>
            <a:r>
              <a:rPr lang="en-US" sz="1200" kern="1200" dirty="0" smtClean="0">
                <a:solidFill>
                  <a:schemeClr val="tx1"/>
                </a:solidFill>
                <a:latin typeface="+mn-lt"/>
                <a:ea typeface="+mn-ea"/>
                <a:cs typeface="+mn-cs"/>
              </a:rPr>
              <a:t>Shale still roughly on porosity trend, but sands much lower porosity, velocity, impedance.</a:t>
            </a:r>
          </a:p>
          <a:p>
            <a:r>
              <a:rPr lang="en-US" sz="1200" kern="1200" dirty="0" smtClean="0">
                <a:solidFill>
                  <a:schemeClr val="tx1"/>
                </a:solidFill>
                <a:latin typeface="+mn-lt"/>
                <a:ea typeface="+mn-ea"/>
                <a:cs typeface="+mn-cs"/>
              </a:rPr>
              <a:t>Something happens here, but what?</a:t>
            </a:r>
          </a:p>
          <a:p>
            <a:endParaRPr lang="en-US" dirty="0"/>
          </a:p>
        </p:txBody>
      </p:sp>
      <p:sp>
        <p:nvSpPr>
          <p:cNvPr id="4" name="Slide Number Placeholder 3"/>
          <p:cNvSpPr>
            <a:spLocks noGrp="1"/>
          </p:cNvSpPr>
          <p:nvPr>
            <p:ph type="sldNum" sz="quarter" idx="10"/>
          </p:nvPr>
        </p:nvSpPr>
        <p:spPr/>
        <p:txBody>
          <a:bodyPr/>
          <a:lstStyle/>
          <a:p>
            <a:fld id="{31246340-1C59-4380-8628-429EE738D4EE}"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mn-lt"/>
                <a:ea typeface="+mn-ea"/>
                <a:cs typeface="+mn-cs"/>
              </a:rPr>
              <a:t>This is the “Why I care Slide”</a:t>
            </a:r>
          </a:p>
          <a:p>
            <a:r>
              <a:rPr lang="en-US" sz="1200" b="1" kern="1200" dirty="0" smtClean="0">
                <a:solidFill>
                  <a:schemeClr val="tx1"/>
                </a:solidFill>
                <a:latin typeface="+mn-lt"/>
                <a:ea typeface="+mn-ea"/>
                <a:cs typeface="+mn-cs"/>
              </a:rPr>
              <a:t>Old days:</a:t>
            </a:r>
            <a:r>
              <a:rPr lang="en-US" sz="1200" kern="1200" dirty="0" smtClean="0">
                <a:solidFill>
                  <a:schemeClr val="tx1"/>
                </a:solidFill>
                <a:latin typeface="+mn-lt"/>
                <a:ea typeface="+mn-ea"/>
                <a:cs typeface="+mn-cs"/>
              </a:rPr>
              <a:t> seismic for structure, then 80’s seismic stratigraphy, depositional patterns, DHIs</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Now</a:t>
            </a:r>
            <a:r>
              <a:rPr lang="en-US" sz="1200" kern="1200" dirty="0" smtClean="0">
                <a:solidFill>
                  <a:schemeClr val="tx1"/>
                </a:solidFill>
                <a:latin typeface="+mn-lt"/>
                <a:ea typeface="+mn-ea"/>
                <a:cs typeface="+mn-cs"/>
              </a:rPr>
              <a:t>: Quantitative Seismic Interpretation trying to get as much information about rock properties and fluids as possible.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This&gt; Seismic section is from Green Canyon near the 1</a:t>
            </a:r>
            <a:r>
              <a:rPr lang="en-US" sz="1200" kern="1200" baseline="30000" dirty="0" smtClean="0">
                <a:solidFill>
                  <a:schemeClr val="tx1"/>
                </a:solidFill>
                <a:latin typeface="+mn-lt"/>
                <a:ea typeface="+mn-ea"/>
                <a:cs typeface="+mn-cs"/>
              </a:rPr>
              <a:t>st</a:t>
            </a:r>
            <a:r>
              <a:rPr lang="en-US" sz="1200" kern="1200" dirty="0" smtClean="0">
                <a:solidFill>
                  <a:schemeClr val="tx1"/>
                </a:solidFill>
                <a:latin typeface="+mn-lt"/>
                <a:ea typeface="+mn-ea"/>
                <a:cs typeface="+mn-cs"/>
              </a:rPr>
              <a:t> 3D project you’ll be working on.</a:t>
            </a:r>
          </a:p>
          <a:p>
            <a:r>
              <a:rPr lang="en-US" sz="1200" kern="1200" dirty="0" smtClean="0">
                <a:solidFill>
                  <a:schemeClr val="tx1"/>
                </a:solidFill>
                <a:latin typeface="+mn-lt"/>
                <a:ea typeface="+mn-ea"/>
                <a:cs typeface="+mn-cs"/>
              </a:rPr>
              <a:t>In Depth (talk about in later lectures), point out structure, lower salt, fault, scale, vertical exaggeration …</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Pitfall &amp; Pet Peeve</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What’s wrong with this display?</a:t>
            </a:r>
          </a:p>
          <a:p>
            <a:r>
              <a:rPr lang="en-US" sz="1200" kern="1200" dirty="0" smtClean="0">
                <a:solidFill>
                  <a:schemeClr val="tx1"/>
                </a:solidFill>
                <a:latin typeface="+mn-lt"/>
                <a:ea typeface="+mn-ea"/>
                <a:cs typeface="+mn-cs"/>
              </a:rPr>
              <a:t>	&gt; It’s displayed too hot. You’ll see this a lot. It’s fine for structural interpretation but it hides most of the information in the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example, say this is your target horizon; from this display it looks pretty consistent until it </a:t>
            </a:r>
            <a:r>
              <a:rPr lang="en-US" sz="1200" kern="1200" dirty="0" err="1" smtClean="0">
                <a:solidFill>
                  <a:schemeClr val="tx1"/>
                </a:solidFill>
                <a:latin typeface="+mn-lt"/>
                <a:ea typeface="+mn-ea"/>
                <a:cs typeface="+mn-cs"/>
              </a:rPr>
              <a:t>onlaps</a:t>
            </a:r>
            <a:r>
              <a:rPr lang="en-US" sz="1200" kern="1200" dirty="0" smtClean="0">
                <a:solidFill>
                  <a:schemeClr val="tx1"/>
                </a:solidFill>
                <a:latin typeface="+mn-lt"/>
                <a:ea typeface="+mn-ea"/>
                <a:cs typeface="+mn-cs"/>
              </a:rPr>
              <a:t>.</a:t>
            </a:r>
          </a:p>
          <a:p>
            <a:endParaRPr lang="en-US" sz="1200" b="1" u="sng" kern="1200" cap="small" dirty="0" smtClean="0">
              <a:solidFill>
                <a:schemeClr val="tx1"/>
              </a:solidFill>
              <a:latin typeface="+mn-lt"/>
              <a:ea typeface="+mn-ea"/>
              <a:cs typeface="+mn-cs"/>
            </a:endParaRPr>
          </a:p>
          <a:p>
            <a:r>
              <a:rPr lang="en-US" sz="1200" b="1" u="sng" kern="1200" cap="small" dirty="0" smtClean="0">
                <a:solidFill>
                  <a:schemeClr val="tx1"/>
                </a:solidFill>
                <a:latin typeface="+mn-lt"/>
                <a:ea typeface="+mn-ea"/>
                <a:cs typeface="+mn-cs"/>
              </a:rPr>
              <a:t>Click:</a:t>
            </a:r>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a:t>
            </a:r>
          </a:p>
          <a:p>
            <a:r>
              <a:rPr lang="en-US" sz="1200" kern="1200" dirty="0" smtClean="0">
                <a:solidFill>
                  <a:schemeClr val="tx1"/>
                </a:solidFill>
                <a:latin typeface="+mn-lt"/>
                <a:ea typeface="+mn-ea"/>
                <a:cs typeface="+mn-cs"/>
              </a:rPr>
              <a:t>his is a histogram of the amplitudes of our target:  1300 to 13000.</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Our current color scale tops out at 2500 (green arrow) so 3000 looks like 13000.</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3DEF5-C4A7-421C-921A-64071B1F4A56}" type="slidenum">
              <a:rPr lang="en-US"/>
              <a:pPr/>
              <a:t>20</a:t>
            </a:fld>
            <a:endParaRPr lang="en-US"/>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dirty="0" smtClean="0"/>
              <a:t>Let’s </a:t>
            </a:r>
            <a:r>
              <a:rPr lang="en-US" dirty="0"/>
              <a:t>take a look at an oil sand reservoir and how these factors affect the impedance and the seismic response.</a:t>
            </a:r>
          </a:p>
          <a:p>
            <a:endParaRPr lang="en-US" dirty="0"/>
          </a:p>
          <a:p>
            <a:r>
              <a:rPr lang="en-US" b="1" dirty="0"/>
              <a:t>Class III -</a:t>
            </a:r>
            <a:r>
              <a:rPr lang="en-US" dirty="0"/>
              <a:t> very </a:t>
            </a:r>
            <a:r>
              <a:rPr lang="en-US" dirty="0" smtClean="0"/>
              <a:t>unconsolidated </a:t>
            </a:r>
            <a:r>
              <a:rPr lang="en-US" dirty="0"/>
              <a:t>sands - high porosity, lower velocity, density than surrounding shales, large contrast (negative on top, positive at base) , high amplitude reflection</a:t>
            </a:r>
          </a:p>
          <a:p>
            <a:endParaRPr lang="en-US" dirty="0"/>
          </a:p>
          <a:p>
            <a:r>
              <a:rPr lang="en-US" b="1" dirty="0"/>
              <a:t>Class II -</a:t>
            </a:r>
            <a:r>
              <a:rPr lang="en-US" dirty="0"/>
              <a:t> older, more consolidated. Impedance similar to surrounding </a:t>
            </a:r>
            <a:r>
              <a:rPr lang="en-US" dirty="0" smtClean="0"/>
              <a:t>shales. Little </a:t>
            </a:r>
            <a:r>
              <a:rPr lang="en-US" dirty="0"/>
              <a:t>contrast, low amplitude seismic reflection</a:t>
            </a:r>
          </a:p>
          <a:p>
            <a:r>
              <a:rPr lang="en-US" b="1" dirty="0"/>
              <a:t>Note: Shales have increased in impedance, but not as much as sand.</a:t>
            </a:r>
          </a:p>
          <a:p>
            <a:endParaRPr lang="en-US" b="1" dirty="0"/>
          </a:p>
          <a:p>
            <a:r>
              <a:rPr lang="en-US" b="1" dirty="0"/>
              <a:t>Class III - </a:t>
            </a:r>
            <a:r>
              <a:rPr lang="en-US" dirty="0"/>
              <a:t>Very </a:t>
            </a:r>
            <a:r>
              <a:rPr lang="en-US" dirty="0" smtClean="0"/>
              <a:t>consolidated, </a:t>
            </a:r>
            <a:r>
              <a:rPr lang="en-US" dirty="0"/>
              <a:t>older lower porosity. Higher impedance than </a:t>
            </a:r>
            <a:r>
              <a:rPr lang="en-US" dirty="0" err="1"/>
              <a:t>surounding</a:t>
            </a:r>
            <a:r>
              <a:rPr lang="en-US" dirty="0"/>
              <a:t> rocks, moderate contrast and moderate reflection.</a:t>
            </a:r>
          </a:p>
          <a:p>
            <a:endParaRPr lang="en-US" dirty="0"/>
          </a:p>
          <a:p>
            <a:r>
              <a:rPr lang="en-US" b="1" dirty="0"/>
              <a:t>Note polarity - we’ll talk a lot about this as we go on.</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117AF0-86A6-4AA6-BDBA-AE3F375A0555}" type="slidenum">
              <a:rPr lang="en-US"/>
              <a:pPr/>
              <a:t>21</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sz="1200" kern="1200" dirty="0" smtClean="0">
                <a:solidFill>
                  <a:schemeClr val="tx1"/>
                </a:solidFill>
                <a:latin typeface="+mn-lt"/>
                <a:ea typeface="+mn-ea"/>
                <a:cs typeface="+mn-cs"/>
              </a:rPr>
              <a:t>Overlaid oil, water sand and shale trends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Water sand, oil sand crossovers</a:t>
            </a:r>
            <a:endParaRPr lang="en-US" sz="1200" kern="1200" dirty="0">
              <a:solidFill>
                <a:schemeClr val="tx1"/>
              </a:solidFill>
              <a:latin typeface="+mn-lt"/>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117AF0-86A6-4AA6-BDBA-AE3F375A0555}" type="slidenum">
              <a:rPr lang="en-US"/>
              <a:pPr/>
              <a:t>22</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These trends in compaction and the relative difference between hydrocarbon water sands is critical in predicting what type of anomalies, if any, to expect.</a:t>
            </a:r>
          </a:p>
          <a:p>
            <a:endParaRPr lang="en-US" dirty="0"/>
          </a:p>
          <a:p>
            <a:r>
              <a:rPr lang="en-US" b="1" dirty="0"/>
              <a:t>Explain plot</a:t>
            </a:r>
            <a:r>
              <a:rPr lang="en-US" dirty="0"/>
              <a:t> - Impedance points, shale line, water sand line, oil sand line. very common in assessing the anomaly potential of an area.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Impedance vs. Total Organic Content (TOC) </a:t>
            </a:r>
          </a:p>
          <a:p>
            <a:r>
              <a:rPr lang="en-US" sz="1200" b="1" kern="1200" dirty="0" smtClean="0">
                <a:solidFill>
                  <a:schemeClr val="tx1"/>
                </a:solidFill>
                <a:latin typeface="+mn-lt"/>
                <a:ea typeface="+mn-ea"/>
                <a:cs typeface="+mn-cs"/>
              </a:rPr>
              <a:t>LEFT</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Explain plot, Significance in unconventional resource plays</a:t>
            </a:r>
          </a:p>
          <a:p>
            <a:r>
              <a:rPr lang="en-US" sz="1200" b="1" kern="1200" dirty="0" smtClean="0">
                <a:solidFill>
                  <a:schemeClr val="tx1"/>
                </a:solidFill>
                <a:latin typeface="+mn-lt"/>
                <a:ea typeface="+mn-ea"/>
                <a:cs typeface="+mn-cs"/>
              </a:rPr>
              <a:t>RIGHT: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1D Scenario modeling</a:t>
            </a:r>
          </a:p>
          <a:p>
            <a:r>
              <a:rPr lang="en-US" sz="1200" kern="1200" dirty="0" smtClean="0">
                <a:solidFill>
                  <a:schemeClr val="tx1"/>
                </a:solidFill>
                <a:latin typeface="+mn-lt"/>
                <a:ea typeface="+mn-ea"/>
                <a:cs typeface="+mn-cs"/>
              </a:rPr>
              <a:t>ID Plots</a:t>
            </a:r>
          </a:p>
          <a:p>
            <a:r>
              <a:rPr lang="en-US" sz="1200" kern="1200" dirty="0" smtClean="0">
                <a:solidFill>
                  <a:schemeClr val="tx1"/>
                </a:solidFill>
                <a:latin typeface="+mn-lt"/>
                <a:ea typeface="+mn-ea"/>
                <a:cs typeface="+mn-cs"/>
              </a:rPr>
              <a:t>Note wavelet, tuning thickness</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004E0E-7E95-4985-9141-762EFDD41768}" type="slidenum">
              <a:rPr lang="en-US"/>
              <a:pPr/>
              <a:t>24</a:t>
            </a:fld>
            <a:endParaRPr lang="en-US"/>
          </a:p>
        </p:txBody>
      </p:sp>
      <p:sp>
        <p:nvSpPr>
          <p:cNvPr id="216066" name="Rectangle 2"/>
          <p:cNvSpPr>
            <a:spLocks noGrp="1" noRot="1" noChangeAspect="1" noChangeArrowheads="1" noTextEdit="1"/>
          </p:cNvSpPr>
          <p:nvPr>
            <p:ph type="sldImg"/>
          </p:nvPr>
        </p:nvSpPr>
        <p:spPr>
          <a:xfrm>
            <a:off x="696913" y="690563"/>
            <a:ext cx="5465762" cy="3417887"/>
          </a:xfrm>
          <a:ln/>
        </p:spPr>
      </p:sp>
      <p:sp>
        <p:nvSpPr>
          <p:cNvPr id="216067" name="Rectangle 3"/>
          <p:cNvSpPr>
            <a:spLocks noGrp="1" noChangeArrowheads="1"/>
          </p:cNvSpPr>
          <p:nvPr>
            <p:ph type="body" idx="1"/>
          </p:nvPr>
        </p:nvSpPr>
        <p:spPr/>
        <p:txBody>
          <a:bodyPr/>
          <a:lstStyle/>
          <a:p>
            <a:r>
              <a:rPr lang="en-US" dirty="0" smtClean="0"/>
              <a:t>Explain elements</a:t>
            </a:r>
          </a:p>
          <a:p>
            <a:r>
              <a:rPr lang="en-US" dirty="0" smtClean="0"/>
              <a:t>Note  </a:t>
            </a:r>
            <a:r>
              <a:rPr lang="en-US" dirty="0"/>
              <a:t>rock types, very different compaction curves</a:t>
            </a:r>
            <a:r>
              <a:rPr lang="en-US" dirty="0" smtClean="0"/>
              <a:t>. </a:t>
            </a:r>
            <a:r>
              <a:rPr lang="en-US" sz="1400" b="1" dirty="0" smtClean="0"/>
              <a:t>Shale </a:t>
            </a:r>
            <a:r>
              <a:rPr lang="en-US" sz="1400" b="1" dirty="0"/>
              <a:t>line</a:t>
            </a:r>
            <a:r>
              <a:rPr lang="en-US" sz="1400" b="1" dirty="0" smtClean="0"/>
              <a:t>.</a:t>
            </a:r>
          </a:p>
          <a:p>
            <a:endParaRPr lang="en-US" sz="1400" b="1" dirty="0" smtClean="0"/>
          </a:p>
          <a:p>
            <a:r>
              <a:rPr lang="en-US" sz="1400" b="1" dirty="0" smtClean="0"/>
              <a:t>Point out low impedance, high impedance sands</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Overpressure</a:t>
            </a:r>
          </a:p>
          <a:p>
            <a:r>
              <a:rPr lang="en-US" sz="1200" b="1" kern="1200" dirty="0" smtClean="0">
                <a:solidFill>
                  <a:schemeClr val="tx1"/>
                </a:solidFill>
                <a:latin typeface="+mn-lt"/>
                <a:ea typeface="+mn-ea"/>
                <a:cs typeface="+mn-cs"/>
              </a:rPr>
              <a:t>TOP LEFT: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Fast deposition, low perm layers, prevent compaction</a:t>
            </a:r>
          </a:p>
          <a:p>
            <a:r>
              <a:rPr lang="en-US" sz="1200" b="1" kern="1200" dirty="0" smtClean="0">
                <a:solidFill>
                  <a:schemeClr val="tx1"/>
                </a:solidFill>
                <a:latin typeface="+mn-lt"/>
                <a:ea typeface="+mn-ea"/>
                <a:cs typeface="+mn-cs"/>
              </a:rPr>
              <a:t>BOTTOM LEFT: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Depth vs. pressure</a:t>
            </a:r>
          </a:p>
          <a:p>
            <a:r>
              <a:rPr lang="en-US" sz="1200" kern="1200" dirty="0" smtClean="0">
                <a:solidFill>
                  <a:schemeClr val="tx1"/>
                </a:solidFill>
                <a:latin typeface="+mn-lt"/>
                <a:ea typeface="+mn-ea"/>
                <a:cs typeface="+mn-cs"/>
              </a:rPr>
              <a:t>Normal, Seal, </a:t>
            </a:r>
            <a:r>
              <a:rPr lang="en-US" sz="1200" kern="1200" dirty="0" err="1" smtClean="0">
                <a:solidFill>
                  <a:schemeClr val="tx1"/>
                </a:solidFill>
                <a:latin typeface="+mn-lt"/>
                <a:ea typeface="+mn-ea"/>
                <a:cs typeface="+mn-cs"/>
              </a:rPr>
              <a:t>Overpressured</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RIGHT: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Comparison of normal, </a:t>
            </a:r>
            <a:r>
              <a:rPr lang="en-US" sz="1200" kern="1200" dirty="0" err="1" smtClean="0">
                <a:solidFill>
                  <a:schemeClr val="tx1"/>
                </a:solidFill>
                <a:latin typeface="+mn-lt"/>
                <a:ea typeface="+mn-ea"/>
                <a:cs typeface="+mn-cs"/>
              </a:rPr>
              <a:t>overpressured</a:t>
            </a:r>
            <a:r>
              <a:rPr lang="en-US" sz="1200" kern="1200" dirty="0" smtClean="0">
                <a:solidFill>
                  <a:schemeClr val="tx1"/>
                </a:solidFill>
                <a:latin typeface="+mn-lt"/>
                <a:ea typeface="+mn-ea"/>
                <a:cs typeface="+mn-cs"/>
              </a:rPr>
              <a:t> rocks</a:t>
            </a:r>
          </a:p>
          <a:p>
            <a:r>
              <a:rPr lang="en-US" sz="1200" kern="1200" dirty="0" smtClean="0">
                <a:solidFill>
                  <a:schemeClr val="tx1"/>
                </a:solidFill>
                <a:latin typeface="+mn-lt"/>
                <a:ea typeface="+mn-ea"/>
                <a:cs typeface="+mn-cs"/>
              </a:rPr>
              <a:t>Increasing pressure &gt; nowhere for water to go. </a:t>
            </a:r>
          </a:p>
          <a:p>
            <a:r>
              <a:rPr lang="en-US" sz="1200" kern="1200" dirty="0" smtClean="0">
                <a:solidFill>
                  <a:schemeClr val="tx1"/>
                </a:solidFill>
                <a:latin typeface="+mn-lt"/>
                <a:ea typeface="+mn-ea"/>
                <a:cs typeface="+mn-cs"/>
              </a:rPr>
              <a:t>Point out overburden, pore pressure</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LEFT: </a:t>
            </a:r>
            <a:r>
              <a:rPr lang="en-US" sz="1200" kern="1200" dirty="0" smtClean="0">
                <a:solidFill>
                  <a:schemeClr val="tx1"/>
                </a:solidFill>
                <a:latin typeface="+mn-lt"/>
                <a:ea typeface="+mn-ea"/>
                <a:cs typeface="+mn-cs"/>
              </a:rPr>
              <a:t>Read</a:t>
            </a:r>
          </a:p>
          <a:p>
            <a:r>
              <a:rPr lang="en-US" sz="1200" b="1" kern="1200" dirty="0" smtClean="0">
                <a:solidFill>
                  <a:schemeClr val="tx1"/>
                </a:solidFill>
                <a:latin typeface="+mn-lt"/>
                <a:ea typeface="+mn-ea"/>
                <a:cs typeface="+mn-cs"/>
              </a:rPr>
              <a:t>RIGHT:</a:t>
            </a:r>
            <a:endParaRPr lang="en-US" sz="1200" kern="1200" dirty="0" smtClean="0">
              <a:solidFill>
                <a:schemeClr val="tx1"/>
              </a:solidFill>
              <a:latin typeface="+mn-lt"/>
              <a:ea typeface="+mn-ea"/>
              <a:cs typeface="+mn-cs"/>
            </a:endParaRPr>
          </a:p>
          <a:p>
            <a:r>
              <a:rPr lang="en-US" sz="1200" kern="1200" smtClean="0">
                <a:solidFill>
                  <a:schemeClr val="tx1"/>
                </a:solidFill>
                <a:latin typeface="+mn-lt"/>
                <a:ea typeface="+mn-ea"/>
                <a:cs typeface="+mn-cs"/>
              </a:rPr>
              <a:t>Explain graphs, point out where seal is</a:t>
            </a:r>
          </a:p>
          <a:p>
            <a:endParaRPr lang="en-US"/>
          </a:p>
        </p:txBody>
      </p:sp>
      <p:sp>
        <p:nvSpPr>
          <p:cNvPr id="4" name="Slide Number Placeholder 3"/>
          <p:cNvSpPr>
            <a:spLocks noGrp="1"/>
          </p:cNvSpPr>
          <p:nvPr>
            <p:ph type="sldNum" sz="quarter" idx="10"/>
          </p:nvPr>
        </p:nvSpPr>
        <p:spPr/>
        <p:txBody>
          <a:bodyPr/>
          <a:lstStyle/>
          <a:p>
            <a:fld id="{8480CB10-C9AC-4F3A-8195-1824E52D947E}"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B9C797-1E4D-4C56-B9D3-2469D43535E2}" type="slidenum">
              <a:rPr lang="en-US"/>
              <a:pPr/>
              <a:t>27</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r>
              <a:rPr lang="en-US" dirty="0"/>
              <a:t>Impedance is also controlled by the fluids that are in the pore spaces. Obviously this is of great interest to us looking at DHI/AVO anomalies.</a:t>
            </a:r>
          </a:p>
          <a:p>
            <a:endParaRPr lang="en-US" dirty="0"/>
          </a:p>
          <a:p>
            <a:r>
              <a:rPr lang="en-US" b="1" dirty="0"/>
              <a:t>What we care about is how different are the properties of hydrocarbons and water. The greater the difference, the greater the change in reflection amplitude. </a:t>
            </a:r>
          </a:p>
          <a:p>
            <a:r>
              <a:rPr lang="en-US" sz="2400" dirty="0">
                <a:solidFill>
                  <a:srgbClr val="FF0000"/>
                </a:solidFill>
              </a:rPr>
              <a:t>EXPLAIN SLIDE</a:t>
            </a:r>
            <a:endParaRPr lang="en-US" b="1" dirty="0"/>
          </a:p>
          <a:p>
            <a:endParaRPr lang="en-US" b="1"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FF4809-0B14-4661-8649-FBCEB854CB9F}" type="slidenum">
              <a:rPr lang="en-US"/>
              <a:pPr/>
              <a:t>33</a:t>
            </a:fld>
            <a:endParaRPr 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ln>
            <a:solidFill>
              <a:schemeClr val="tx1"/>
            </a:solidFill>
          </a:ln>
        </p:spPr>
        <p:txBody>
          <a:bodyPr/>
          <a:lstStyle/>
          <a:p>
            <a:r>
              <a:rPr lang="en-US" dirty="0"/>
              <a:t>EXPLAIN SLIDE</a:t>
            </a:r>
          </a:p>
          <a:p>
            <a:endParaRPr lang="en-US" dirty="0"/>
          </a:p>
          <a:p>
            <a:r>
              <a:rPr lang="en-US" dirty="0"/>
              <a:t>Key Points -</a:t>
            </a:r>
          </a:p>
          <a:p>
            <a:pPr>
              <a:buClr>
                <a:srgbClr val="FF0000"/>
              </a:buClr>
              <a:buSzPct val="200000"/>
              <a:buFont typeface="Directions MT" pitchFamily="2" charset="2"/>
              <a:buChar char="q"/>
            </a:pPr>
            <a:r>
              <a:rPr lang="en-US" dirty="0"/>
              <a:t>Dramatic change in oil due to dissolved gas - misconceptions in early 80’s due to surface oil measurements</a:t>
            </a:r>
          </a:p>
          <a:p>
            <a:pPr>
              <a:buClr>
                <a:srgbClr val="FF0000"/>
              </a:buClr>
              <a:buSzPct val="200000"/>
              <a:buFont typeface="Directions MT" pitchFamily="2" charset="2"/>
              <a:buChar char="q"/>
            </a:pPr>
            <a:endParaRPr lang="en-US" dirty="0"/>
          </a:p>
          <a:p>
            <a:pPr>
              <a:buClr>
                <a:srgbClr val="FF0000"/>
              </a:buClr>
              <a:buSzPct val="200000"/>
              <a:buFont typeface="Directions MT" pitchFamily="2" charset="2"/>
              <a:buChar char="q"/>
            </a:pPr>
            <a:r>
              <a:rPr lang="en-US" dirty="0"/>
              <a:t>Entire spectrum of hydrocarbons from water to dry gas.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 of a well-imaged seismic flat spot, denoted by the yellow</a:t>
            </a:r>
          </a:p>
          <a:p>
            <a:r>
              <a:rPr lang="en-US" dirty="0" smtClean="0"/>
              <a:t>arrow, on time-migrated data. This image suggests that the seismic data are zero</a:t>
            </a:r>
          </a:p>
          <a:p>
            <a:r>
              <a:rPr lang="en-US" dirty="0" smtClean="0"/>
              <a:t>phase</a:t>
            </a:r>
          </a:p>
          <a:p>
            <a:endParaRPr lang="en-US" dirty="0"/>
          </a:p>
        </p:txBody>
      </p:sp>
      <p:sp>
        <p:nvSpPr>
          <p:cNvPr id="4" name="Slide Number Placeholder 3"/>
          <p:cNvSpPr>
            <a:spLocks noGrp="1"/>
          </p:cNvSpPr>
          <p:nvPr>
            <p:ph type="sldNum" sz="quarter" idx="10"/>
          </p:nvPr>
        </p:nvSpPr>
        <p:spPr/>
        <p:txBody>
          <a:bodyPr/>
          <a:lstStyle/>
          <a:p>
            <a:fld id="{31246340-1C59-4380-8628-429EE738D4EE}"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is the same section with a more appropriate scale</a:t>
            </a:r>
          </a:p>
          <a:p>
            <a:r>
              <a:rPr lang="en-US" sz="1200" b="1" u="sng" kern="1200" cap="small" dirty="0" smtClean="0">
                <a:solidFill>
                  <a:schemeClr val="tx1"/>
                </a:solidFill>
                <a:latin typeface="+mn-lt"/>
                <a:ea typeface="+mn-ea"/>
                <a:cs typeface="+mn-cs"/>
              </a:rPr>
              <a:t>Now we can see</a:t>
            </a:r>
            <a:r>
              <a:rPr lang="en-US" sz="1200" b="0" u="sng" kern="1200" cap="small" dirty="0" smtClean="0">
                <a:solidFill>
                  <a:schemeClr val="tx1"/>
                </a:solidFill>
                <a:latin typeface="+mn-lt"/>
                <a:ea typeface="+mn-ea"/>
                <a:cs typeface="+mn-cs"/>
              </a:rPr>
              <a:t> much more detail, huge amplitude change on target before onlap</a:t>
            </a:r>
            <a:endParaRPr lang="en-US" sz="1200" kern="1200" dirty="0" smtClean="0">
              <a:solidFill>
                <a:schemeClr val="tx1"/>
              </a:solidFill>
              <a:latin typeface="+mn-lt"/>
              <a:ea typeface="+mn-ea"/>
              <a:cs typeface="+mn-cs"/>
            </a:endParaRPr>
          </a:p>
          <a:p>
            <a:r>
              <a:rPr lang="en-US" sz="1200" b="0" u="sng" kern="1200" cap="small" dirty="0" smtClean="0">
                <a:solidFill>
                  <a:schemeClr val="tx1"/>
                </a:solidFill>
                <a:latin typeface="+mn-lt"/>
                <a:ea typeface="+mn-ea"/>
                <a:cs typeface="+mn-cs"/>
              </a:rPr>
              <a:t>Point out other high and low amplitudes</a:t>
            </a:r>
            <a:endParaRPr lang="en-US" sz="1200" kern="1200" dirty="0" smtClean="0">
              <a:solidFill>
                <a:schemeClr val="tx1"/>
              </a:solidFill>
              <a:latin typeface="+mn-lt"/>
              <a:ea typeface="+mn-ea"/>
              <a:cs typeface="+mn-cs"/>
            </a:endParaRPr>
          </a:p>
          <a:p>
            <a:r>
              <a:rPr lang="en-US" sz="1200" b="1" u="sng" kern="1200" cap="small" dirty="0" smtClean="0">
                <a:solidFill>
                  <a:schemeClr val="tx1"/>
                </a:solidFill>
                <a:latin typeface="+mn-lt"/>
                <a:ea typeface="+mn-ea"/>
                <a:cs typeface="+mn-cs"/>
              </a:rPr>
              <a:t>Click:</a:t>
            </a:r>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we measure the amplitudes we can see the magnitude of the change: 4K to 12K 300%</a:t>
            </a:r>
          </a:p>
          <a:p>
            <a:r>
              <a:rPr lang="en-US" sz="1200" kern="1200" dirty="0" smtClean="0">
                <a:solidFill>
                  <a:schemeClr val="tx1"/>
                </a:solidFill>
                <a:latin typeface="+mn-lt"/>
                <a:ea typeface="+mn-ea"/>
                <a:cs typeface="+mn-cs"/>
              </a:rPr>
              <a:t>After onlap, 2K 50%, different lithology.</a:t>
            </a:r>
          </a:p>
          <a:p>
            <a:r>
              <a:rPr lang="en-US" sz="1200" kern="1200" dirty="0" smtClean="0">
                <a:solidFill>
                  <a:schemeClr val="tx1"/>
                </a:solidFill>
                <a:latin typeface="+mn-lt"/>
                <a:ea typeface="+mn-ea"/>
                <a:cs typeface="+mn-cs"/>
              </a:rPr>
              <a:t>This is the start of quantitative interpretation. </a:t>
            </a:r>
          </a:p>
          <a:p>
            <a:r>
              <a:rPr lang="en-US" sz="1200" kern="1200" dirty="0" smtClean="0">
                <a:solidFill>
                  <a:schemeClr val="tx1"/>
                </a:solidFill>
                <a:latin typeface="+mn-lt"/>
                <a:ea typeface="+mn-ea"/>
                <a:cs typeface="+mn-cs"/>
              </a:rPr>
              <a:t>The big question is what do these amplitudes mean: lithology change, hydrocarbons, thickness change?</a:t>
            </a:r>
          </a:p>
          <a:p>
            <a:r>
              <a:rPr lang="en-US" sz="1200" kern="1200" dirty="0" smtClean="0">
                <a:solidFill>
                  <a:schemeClr val="tx1"/>
                </a:solidFill>
                <a:latin typeface="+mn-lt"/>
                <a:ea typeface="+mn-ea"/>
                <a:cs typeface="+mn-cs"/>
              </a:rPr>
              <a:t>That’s what the rest of this lecture is about: understanding the rock properties which create seismic amplitudes.</a:t>
            </a:r>
          </a:p>
          <a:p>
            <a:r>
              <a:rPr lang="en-US" sz="1200" kern="1200" dirty="0" smtClean="0">
                <a:solidFill>
                  <a:schemeClr val="tx1"/>
                </a:solidFill>
                <a:latin typeface="+mn-lt"/>
                <a:ea typeface="+mn-ea"/>
                <a:cs typeface="+mn-cs"/>
              </a:rPr>
              <a:t>So that we can translate the seismic information into something we care about like reservoir and fluid properties.</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98A59F-23D5-4568-AD1C-717F4426DC9E}" type="slidenum">
              <a:rPr lang="en-US"/>
              <a:pPr/>
              <a:t>37</a:t>
            </a:fld>
            <a:endParaRPr 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sz="1800" b="1"/>
              <a:t>One of the most important things to remember is that the impedance and reflectivity is controlled by many factors, not just the one your interested in (fluid, sand % ...)</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5FB584-AAD7-4394-B030-AD128DE751F0}" type="slidenum">
              <a:rPr lang="en-US"/>
              <a:pPr/>
              <a:t>38</a:t>
            </a:fld>
            <a:endParaRPr lang="en-US"/>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ln>
            <a:solidFill>
              <a:schemeClr val="tx1"/>
            </a:solidFill>
          </a:ln>
        </p:spPr>
        <p:txBody>
          <a:bodyPr/>
          <a:lstStyle/>
          <a:p>
            <a:r>
              <a:rPr lang="en-US"/>
              <a:t>This illustrates the behavior of gas sands as a function of gas saturation and compaction.</a:t>
            </a:r>
          </a:p>
          <a:p>
            <a:endParaRPr lang="en-US"/>
          </a:p>
          <a:p>
            <a:r>
              <a:rPr lang="en-US" b="1"/>
              <a:t>DEEPER = FASTER - less change with faster rocks.</a:t>
            </a:r>
          </a:p>
          <a:p>
            <a:r>
              <a:rPr lang="en-US" b="1">
                <a:solidFill>
                  <a:srgbClr val="FF0000"/>
                </a:solidFill>
              </a:rPr>
              <a:t>MAJOR Change from 0-5% saturation</a:t>
            </a:r>
          </a:p>
          <a:p>
            <a:endParaRPr lang="en-US" b="1">
              <a:solidFill>
                <a:srgbClr val="FF0000"/>
              </a:solidFill>
            </a:endParaRPr>
          </a:p>
          <a:p>
            <a:r>
              <a:rPr lang="en-US" b="1">
                <a:solidFill>
                  <a:srgbClr val="FF0000"/>
                </a:solidFill>
              </a:rPr>
              <a:t>DENSITY change is linear.</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6690DE-9759-4DD3-B7E5-8298A23EF7A5}" type="slidenum">
              <a:rPr lang="en-US"/>
              <a:pPr/>
              <a:t>39</a:t>
            </a:fld>
            <a:endParaRPr lang="en-US"/>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7ABCF4-12C6-4E2C-BAFA-D77D0547E106}" type="slidenum">
              <a:rPr lang="en-US"/>
              <a:pPr/>
              <a:t>41</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r>
              <a:rPr lang="en-US"/>
              <a:t>Explain slide.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fld id="{BC6803BD-E4E9-45F4-8884-AC630C2EEE4E}" type="slidenum">
              <a:rPr lang="en-US"/>
              <a:pPr/>
              <a:t>44</a:t>
            </a:fld>
            <a:endParaRPr lang="en-US"/>
          </a:p>
        </p:txBody>
      </p:sp>
      <p:sp>
        <p:nvSpPr>
          <p:cNvPr id="238594" name="Rectangle 2"/>
          <p:cNvSpPr>
            <a:spLocks noGrp="1" noRot="1" noChangeAspect="1" noChangeArrowheads="1" noTextEdit="1"/>
          </p:cNvSpPr>
          <p:nvPr>
            <p:ph type="sldImg"/>
          </p:nvPr>
        </p:nvSpPr>
        <p:spPr>
          <a:xfrm>
            <a:off x="687388" y="684213"/>
            <a:ext cx="5486400" cy="3430587"/>
          </a:xfrm>
          <a:ln/>
          <a:extLst>
            <a:ext uri="{FAA26D3D-D897-4be2-8F04-BA451C77F1D7}">
              <ma14:placeholderFlag xmlns:ma14="http://schemas.microsoft.com/office/mac/drawingml/2011/main" xmlns="" val="1"/>
            </a:ext>
          </a:extLst>
        </p:spPr>
      </p:sp>
      <p:sp>
        <p:nvSpPr>
          <p:cNvPr id="238595" name="Rectangle 3"/>
          <p:cNvSpPr>
            <a:spLocks noGrp="1" noChangeArrowheads="1"/>
          </p:cNvSpPr>
          <p:nvPr>
            <p:ph type="body" idx="1"/>
          </p:nvPr>
        </p:nvSpPr>
        <p:spPr>
          <a:xfrm>
            <a:off x="914792" y="4343400"/>
            <a:ext cx="5028417" cy="4116879"/>
          </a:xfrm>
        </p:spPr>
        <p:txBody>
          <a:bodyPr/>
          <a:lstStyle/>
          <a:p>
            <a:r>
              <a:rPr lang="en-US" sz="1200" b="1" kern="1200" dirty="0" smtClean="0">
                <a:solidFill>
                  <a:schemeClr val="tx1"/>
                </a:solidFill>
                <a:latin typeface="+mn-lt"/>
                <a:ea typeface="+mn-ea"/>
                <a:cs typeface="+mn-cs"/>
              </a:rPr>
              <a:t>Credit Fred, Exxon</a:t>
            </a:r>
          </a:p>
          <a:p>
            <a:pPr lvl="1">
              <a:defRPr/>
            </a:pPr>
            <a:r>
              <a:rPr lang="en-US" sz="1100" dirty="0" smtClean="0">
                <a:latin typeface="Arial" charset="0"/>
                <a:ea typeface="ＭＳ Ｐゴシック" charset="0"/>
              </a:rPr>
              <a:t>You will be doing a simple seismic facies mapping exercise</a:t>
            </a:r>
          </a:p>
          <a:p>
            <a:pPr lvl="1">
              <a:defRPr/>
            </a:pPr>
            <a:r>
              <a:rPr lang="en-US" sz="1100" dirty="0" smtClean="0">
                <a:latin typeface="Arial" charset="0"/>
                <a:ea typeface="ＭＳ Ｐゴシック" charset="0"/>
              </a:rPr>
              <a:t>This seismic line has been flattened (</a:t>
            </a:r>
            <a:r>
              <a:rPr lang="en-US" sz="1100" dirty="0" err="1" smtClean="0">
                <a:latin typeface="Arial" charset="0"/>
                <a:ea typeface="ＭＳ Ｐゴシック" charset="0"/>
              </a:rPr>
              <a:t>datumed</a:t>
            </a:r>
            <a:r>
              <a:rPr lang="en-US" sz="1100" dirty="0" smtClean="0">
                <a:latin typeface="Arial" charset="0"/>
                <a:ea typeface="ＭＳ Ｐゴシック" charset="0"/>
              </a:rPr>
              <a:t>) on the green horizon</a:t>
            </a:r>
          </a:p>
          <a:p>
            <a:pPr lvl="1">
              <a:defRPr/>
            </a:pPr>
            <a:r>
              <a:rPr lang="en-US" sz="1100" dirty="0" smtClean="0">
                <a:latin typeface="Arial" charset="0"/>
                <a:ea typeface="ＭＳ Ｐゴシック" charset="0"/>
              </a:rPr>
              <a:t>This removes post-depositional tilting</a:t>
            </a:r>
          </a:p>
          <a:p>
            <a:pPr lvl="1">
              <a:defRPr/>
            </a:pPr>
            <a:r>
              <a:rPr lang="en-US" sz="1100" dirty="0" smtClean="0">
                <a:latin typeface="Arial" charset="0"/>
                <a:ea typeface="ＭＳ Ｐゴシック" charset="0"/>
              </a:rPr>
              <a:t>Our interest is at the orange horizon</a:t>
            </a:r>
          </a:p>
          <a:p>
            <a:pPr lvl="1">
              <a:defRPr/>
            </a:pPr>
            <a:r>
              <a:rPr lang="en-US" sz="1100" dirty="0" smtClean="0">
                <a:latin typeface="Arial" charset="0"/>
                <a:ea typeface="ＭＳ Ｐゴシック" charset="0"/>
              </a:rPr>
              <a:t>We want to determine where there is good reservoir rocks below the orange horizon with good seal rock just above it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fld id="{5072FD7D-4D15-4599-A0A9-E3093D9556EB}" type="slidenum">
              <a:rPr lang="en-US"/>
              <a:pPr/>
              <a:t>45</a:t>
            </a:fld>
            <a:endParaRPr lang="en-US"/>
          </a:p>
        </p:txBody>
      </p:sp>
      <p:sp>
        <p:nvSpPr>
          <p:cNvPr id="240642" name="Rectangle 2"/>
          <p:cNvSpPr>
            <a:spLocks noGrp="1" noRot="1" noChangeAspect="1" noChangeArrowheads="1" noTextEdit="1"/>
          </p:cNvSpPr>
          <p:nvPr>
            <p:ph type="sldImg"/>
          </p:nvPr>
        </p:nvSpPr>
        <p:spPr>
          <a:xfrm>
            <a:off x="687388" y="684213"/>
            <a:ext cx="5486400" cy="3430587"/>
          </a:xfrm>
          <a:ln/>
          <a:extLst>
            <a:ext uri="{FAA26D3D-D897-4be2-8F04-BA451C77F1D7}">
              <ma14:placeholderFlag xmlns:ma14="http://schemas.microsoft.com/office/mac/drawingml/2011/main" xmlns="" val="1"/>
            </a:ext>
          </a:extLst>
        </p:spPr>
      </p:sp>
      <p:sp>
        <p:nvSpPr>
          <p:cNvPr id="240643" name="Rectangle 3"/>
          <p:cNvSpPr>
            <a:spLocks noGrp="1" noChangeArrowheads="1"/>
          </p:cNvSpPr>
          <p:nvPr>
            <p:ph type="body" idx="1"/>
          </p:nvPr>
        </p:nvSpPr>
        <p:spPr>
          <a:xfrm>
            <a:off x="914792" y="4343400"/>
            <a:ext cx="5028417" cy="4116879"/>
          </a:xfrm>
        </p:spPr>
        <p:txBody>
          <a:bodyPr/>
          <a:lstStyle/>
          <a:p>
            <a:pPr lvl="1"/>
            <a:r>
              <a:rPr lang="en-US" sz="1100" dirty="0" smtClean="0">
                <a:latin typeface="Arial" pitchFamily="34" charset="0"/>
              </a:rPr>
              <a:t>This is the conceptual model for deposition during the period we are interested in</a:t>
            </a:r>
          </a:p>
          <a:p>
            <a:pPr lvl="1"/>
            <a:r>
              <a:rPr lang="en-US" sz="1100" dirty="0" smtClean="0">
                <a:latin typeface="Arial" pitchFamily="34" charset="0"/>
              </a:rPr>
              <a:t>This area was characterized by </a:t>
            </a:r>
            <a:r>
              <a:rPr lang="en-US" sz="1100" dirty="0" err="1" smtClean="0">
                <a:latin typeface="Arial" pitchFamily="34" charset="0"/>
              </a:rPr>
              <a:t>nearshore</a:t>
            </a:r>
            <a:r>
              <a:rPr lang="en-US" sz="1100" dirty="0" smtClean="0">
                <a:latin typeface="Arial" pitchFamily="34" charset="0"/>
              </a:rPr>
              <a:t> to offshore deposition</a:t>
            </a:r>
          </a:p>
          <a:p>
            <a:pPr lvl="1"/>
            <a:r>
              <a:rPr lang="en-US" sz="1100" dirty="0" smtClean="0">
                <a:latin typeface="Arial" pitchFamily="34" charset="0"/>
              </a:rPr>
              <a:t>Note at the orange horizon </a:t>
            </a:r>
          </a:p>
          <a:p>
            <a:pPr lvl="1"/>
            <a:r>
              <a:rPr lang="en-US" sz="1100" dirty="0" smtClean="0">
                <a:latin typeface="Arial" pitchFamily="34" charset="0"/>
              </a:rPr>
              <a:t>	Below the horizon – there are fluvial and </a:t>
            </a:r>
            <a:r>
              <a:rPr lang="en-US" sz="1100" dirty="0" err="1" smtClean="0">
                <a:latin typeface="Arial" pitchFamily="34" charset="0"/>
              </a:rPr>
              <a:t>nearshore</a:t>
            </a:r>
            <a:r>
              <a:rPr lang="en-US" sz="1100" dirty="0" smtClean="0">
                <a:latin typeface="Arial" pitchFamily="34" charset="0"/>
              </a:rPr>
              <a:t> deposits</a:t>
            </a:r>
          </a:p>
          <a:p>
            <a:pPr lvl="1"/>
            <a:r>
              <a:rPr lang="en-US" sz="1100" dirty="0" smtClean="0">
                <a:latin typeface="Arial" pitchFamily="34" charset="0"/>
              </a:rPr>
              <a:t>	Above the horizon – there are offshore shale deposits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fld id="{168970F0-B029-4BDC-A637-309E0C62BC4D}" type="slidenum">
              <a:rPr lang="en-US"/>
              <a:pPr/>
              <a:t>46</a:t>
            </a:fld>
            <a:endParaRPr lang="en-US"/>
          </a:p>
        </p:txBody>
      </p:sp>
      <p:sp>
        <p:nvSpPr>
          <p:cNvPr id="242690" name="Rectangle 2"/>
          <p:cNvSpPr>
            <a:spLocks noGrp="1" noRot="1" noChangeAspect="1" noChangeArrowheads="1" noTextEdit="1"/>
          </p:cNvSpPr>
          <p:nvPr>
            <p:ph type="sldImg"/>
          </p:nvPr>
        </p:nvSpPr>
        <p:spPr>
          <a:xfrm>
            <a:off x="687388" y="684213"/>
            <a:ext cx="5486400" cy="3430587"/>
          </a:xfrm>
          <a:ln/>
          <a:extLst>
            <a:ext uri="{FAA26D3D-D897-4be2-8F04-BA451C77F1D7}">
              <ma14:placeholderFlag xmlns:ma14="http://schemas.microsoft.com/office/mac/drawingml/2011/main" xmlns="" val="1"/>
            </a:ext>
          </a:extLst>
        </p:spPr>
      </p:sp>
      <p:sp>
        <p:nvSpPr>
          <p:cNvPr id="242691" name="Rectangle 3"/>
          <p:cNvSpPr>
            <a:spLocks noGrp="1" noChangeArrowheads="1"/>
          </p:cNvSpPr>
          <p:nvPr>
            <p:ph type="body" idx="1"/>
          </p:nvPr>
        </p:nvSpPr>
        <p:spPr>
          <a:xfrm>
            <a:off x="914792" y="4343400"/>
            <a:ext cx="5028417" cy="4116879"/>
          </a:xfrm>
        </p:spPr>
        <p:txBody>
          <a:bodyPr/>
          <a:lstStyle/>
          <a:p>
            <a:pPr lvl="1">
              <a:defRPr/>
            </a:pPr>
            <a:r>
              <a:rPr lang="en-US" sz="1100" dirty="0" smtClean="0">
                <a:latin typeface="Arial" charset="0"/>
                <a:ea typeface="ＭＳ Ｐゴシック" charset="0"/>
              </a:rPr>
              <a:t>At any location:</a:t>
            </a:r>
          </a:p>
          <a:p>
            <a:pPr lvl="1">
              <a:defRPr/>
            </a:pPr>
            <a:r>
              <a:rPr lang="en-US" sz="1100" dirty="0" smtClean="0">
                <a:latin typeface="Arial" charset="0"/>
                <a:ea typeface="ＭＳ Ｐゴシック" charset="0"/>
              </a:rPr>
              <a:t>	We could have poor to good reservoir quality (sand vs. silt and shale, reworking by waves, </a:t>
            </a:r>
            <a:r>
              <a:rPr lang="en-US" sz="1100" dirty="0" err="1" smtClean="0">
                <a:latin typeface="Arial" charset="0"/>
                <a:ea typeface="ＭＳ Ｐゴシック" charset="0"/>
              </a:rPr>
              <a:t>etc</a:t>
            </a:r>
            <a:r>
              <a:rPr lang="en-US" sz="1100" dirty="0" smtClean="0">
                <a:latin typeface="Arial" charset="0"/>
                <a:ea typeface="ＭＳ Ｐゴシック" charset="0"/>
              </a:rPr>
              <a:t>)</a:t>
            </a:r>
          </a:p>
          <a:p>
            <a:pPr lvl="1">
              <a:defRPr/>
            </a:pPr>
            <a:r>
              <a:rPr lang="en-US" sz="1100" dirty="0" smtClean="0">
                <a:latin typeface="Arial" charset="0"/>
                <a:ea typeface="ＭＳ Ｐゴシック" charset="0"/>
              </a:rPr>
              <a:t>	We could have fair to excellent seal quality (marine </a:t>
            </a:r>
            <a:r>
              <a:rPr lang="en-US" sz="1100" dirty="0" err="1" smtClean="0">
                <a:latin typeface="Arial" charset="0"/>
                <a:ea typeface="ＭＳ Ｐゴシック" charset="0"/>
              </a:rPr>
              <a:t>shales</a:t>
            </a:r>
            <a:r>
              <a:rPr lang="en-US" sz="1100" dirty="0" smtClean="0">
                <a:latin typeface="Arial" charset="0"/>
                <a:ea typeface="ＭＳ Ｐゴシック" charset="0"/>
              </a:rPr>
              <a:t> diluted with some to no silt)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fld id="{9A2013D1-4C4C-42F1-AD73-37632A98DF86}" type="slidenum">
              <a:rPr lang="en-US"/>
              <a:pPr/>
              <a:t>47</a:t>
            </a:fld>
            <a:endParaRPr lang="en-US"/>
          </a:p>
        </p:txBody>
      </p:sp>
      <p:sp>
        <p:nvSpPr>
          <p:cNvPr id="246786" name="Rectangle 2"/>
          <p:cNvSpPr>
            <a:spLocks noGrp="1" noRot="1" noChangeAspect="1" noChangeArrowheads="1" noTextEdit="1"/>
          </p:cNvSpPr>
          <p:nvPr>
            <p:ph type="sldImg"/>
          </p:nvPr>
        </p:nvSpPr>
        <p:spPr>
          <a:xfrm>
            <a:off x="687388" y="684213"/>
            <a:ext cx="5486400" cy="3430587"/>
          </a:xfrm>
          <a:ln/>
          <a:extLst>
            <a:ext uri="{FAA26D3D-D897-4be2-8F04-BA451C77F1D7}">
              <ma14:placeholderFlag xmlns:ma14="http://schemas.microsoft.com/office/mac/drawingml/2011/main" xmlns="" val="1"/>
            </a:ext>
          </a:extLst>
        </p:spPr>
      </p:sp>
      <p:sp>
        <p:nvSpPr>
          <p:cNvPr id="246787" name="Rectangle 3"/>
          <p:cNvSpPr>
            <a:spLocks noGrp="1" noChangeArrowheads="1"/>
          </p:cNvSpPr>
          <p:nvPr>
            <p:ph type="body" idx="1"/>
          </p:nvPr>
        </p:nvSpPr>
        <p:spPr>
          <a:xfrm>
            <a:off x="914792" y="4343400"/>
            <a:ext cx="5028417" cy="4116879"/>
          </a:xfrm>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Scenario Modeling: Modeled Seismic Response</a:t>
            </a:r>
          </a:p>
          <a:p>
            <a:pPr lvl="1"/>
            <a:endParaRPr lang="en-US" sz="1100" dirty="0" smtClean="0">
              <a:latin typeface="Arial" pitchFamily="34" charset="0"/>
            </a:endParaRPr>
          </a:p>
          <a:p>
            <a:pPr lvl="1"/>
            <a:r>
              <a:rPr lang="en-US" sz="1100" dirty="0" smtClean="0">
                <a:latin typeface="Arial" pitchFamily="34" charset="0"/>
              </a:rPr>
              <a:t>Some seismic models were generated for this area</a:t>
            </a:r>
          </a:p>
          <a:p>
            <a:pPr lvl="1"/>
            <a:r>
              <a:rPr lang="en-US" sz="1100" dirty="0" smtClean="0">
                <a:latin typeface="Arial" pitchFamily="34" charset="0"/>
              </a:rPr>
              <a:t>The pulse is called </a:t>
            </a:r>
            <a:r>
              <a:rPr lang="en-US" sz="1100" dirty="0" err="1" smtClean="0">
                <a:latin typeface="Arial" pitchFamily="34" charset="0"/>
              </a:rPr>
              <a:t>quadrature</a:t>
            </a:r>
            <a:r>
              <a:rPr lang="en-US" sz="1100" dirty="0" smtClean="0">
                <a:latin typeface="Arial" pitchFamily="34" charset="0"/>
              </a:rPr>
              <a:t> phase – similar to a minimum phase response</a:t>
            </a:r>
          </a:p>
          <a:p>
            <a:pPr lvl="1"/>
            <a:r>
              <a:rPr lang="en-US" sz="1100" dirty="0" smtClean="0">
                <a:latin typeface="Arial" pitchFamily="34" charset="0"/>
              </a:rPr>
              <a:t>The orange horizon occurs at a zero-crossing</a:t>
            </a:r>
          </a:p>
          <a:p>
            <a:pPr lvl="1"/>
            <a:r>
              <a:rPr lang="en-US" sz="1100" dirty="0" smtClean="0">
                <a:latin typeface="Arial" pitchFamily="34" charset="0"/>
              </a:rPr>
              <a:t>Attribute of the peak above the orange horizon indicate the properties of the seal</a:t>
            </a:r>
          </a:p>
          <a:p>
            <a:pPr lvl="1"/>
            <a:r>
              <a:rPr lang="en-US" sz="1100" dirty="0" smtClean="0">
                <a:latin typeface="Arial" pitchFamily="34" charset="0"/>
              </a:rPr>
              <a:t>Attribute of the trough below the orange horizon indicate the properties of the reservoir</a:t>
            </a:r>
          </a:p>
          <a:p>
            <a:pPr lvl="1"/>
            <a:r>
              <a:rPr lang="en-US" sz="1100" dirty="0" smtClean="0">
                <a:latin typeface="Arial" pitchFamily="34" charset="0"/>
              </a:rPr>
              <a:t>	a strong (high positive amplitude) peak over a strong (high negative amplitude) trough is what we want to find</a:t>
            </a:r>
          </a:p>
          <a:p>
            <a:pPr lvl="1"/>
            <a:r>
              <a:rPr lang="en-US" sz="1100" dirty="0" smtClean="0">
                <a:latin typeface="Arial" pitchFamily="34" charset="0"/>
              </a:rPr>
              <a:t>	if the peak (trough) is moderate or low amplitude, it indicates less favorable seal (reservoir)</a:t>
            </a:r>
          </a:p>
          <a:p>
            <a:pPr lvl="1"/>
            <a:endParaRPr lang="en-US" sz="1100" dirty="0"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fld id="{EB54D8B9-A11A-4B51-AB57-85C667CDEFB2}" type="slidenum">
              <a:rPr lang="en-US"/>
              <a:pPr/>
              <a:t>48</a:t>
            </a:fld>
            <a:endParaRPr lang="en-US"/>
          </a:p>
        </p:txBody>
      </p:sp>
      <p:sp>
        <p:nvSpPr>
          <p:cNvPr id="248834" name="Rectangle 2"/>
          <p:cNvSpPr>
            <a:spLocks noGrp="1" noRot="1" noChangeAspect="1" noChangeArrowheads="1" noTextEdit="1"/>
          </p:cNvSpPr>
          <p:nvPr>
            <p:ph type="sldImg"/>
          </p:nvPr>
        </p:nvSpPr>
        <p:spPr>
          <a:xfrm>
            <a:off x="687388" y="684213"/>
            <a:ext cx="5486400" cy="3430587"/>
          </a:xfrm>
          <a:ln/>
          <a:extLst>
            <a:ext uri="{FAA26D3D-D897-4be2-8F04-BA451C77F1D7}">
              <ma14:placeholderFlag xmlns:ma14="http://schemas.microsoft.com/office/mac/drawingml/2011/main" xmlns="" val="1"/>
            </a:ext>
          </a:extLst>
        </p:spPr>
      </p:sp>
      <p:sp>
        <p:nvSpPr>
          <p:cNvPr id="248835" name="Rectangle 3"/>
          <p:cNvSpPr>
            <a:spLocks noGrp="1" noChangeArrowheads="1"/>
          </p:cNvSpPr>
          <p:nvPr>
            <p:ph type="body" idx="1"/>
          </p:nvPr>
        </p:nvSpPr>
        <p:spPr>
          <a:xfrm>
            <a:off x="914792" y="4343400"/>
            <a:ext cx="5028417" cy="4116879"/>
          </a:xfrm>
        </p:spPr>
        <p:txBody>
          <a:bodyPr/>
          <a:lstStyle/>
          <a:p>
            <a:pPr>
              <a:defRPr/>
            </a:pPr>
            <a:r>
              <a:rPr lang="en-US" sz="1100" dirty="0" smtClean="0">
                <a:latin typeface="Arial" charset="0"/>
                <a:ea typeface="ＭＳ Ｐゴシック" charset="0"/>
              </a:rPr>
              <a:t>Slide 25</a:t>
            </a:r>
          </a:p>
          <a:p>
            <a:pPr lvl="1">
              <a:defRPr/>
            </a:pPr>
            <a:r>
              <a:rPr lang="en-US" sz="1100" dirty="0" smtClean="0">
                <a:latin typeface="Arial" charset="0"/>
                <a:ea typeface="ＭＳ Ｐゴシック" charset="0"/>
              </a:rPr>
              <a:t>So the objective of the exercise is to i</a:t>
            </a:r>
            <a:r>
              <a:rPr lang="en-US" sz="1100" dirty="0" smtClean="0">
                <a:solidFill>
                  <a:schemeClr val="bg1"/>
                </a:solidFill>
                <a:latin typeface="Arial" charset="0"/>
                <a:ea typeface="ＭＳ Ｐゴシック" charset="0"/>
              </a:rPr>
              <a:t>dentify areas where good-quality seal rocks overlay good-quality reservoir rocks</a:t>
            </a:r>
          </a:p>
          <a:p>
            <a:pPr lvl="1">
              <a:defRPr/>
            </a:pPr>
            <a:r>
              <a:rPr lang="en-US" sz="1100" dirty="0" smtClean="0">
                <a:solidFill>
                  <a:schemeClr val="bg1"/>
                </a:solidFill>
                <a:latin typeface="Arial" charset="0"/>
                <a:ea typeface="ＭＳ Ｐゴシック" charset="0"/>
              </a:rPr>
              <a:t>You are given:</a:t>
            </a:r>
          </a:p>
          <a:p>
            <a:pPr lvl="3">
              <a:buFontTx/>
              <a:buChar char="•"/>
              <a:defRPr/>
            </a:pPr>
            <a:r>
              <a:rPr lang="en-US" sz="1100" dirty="0" smtClean="0">
                <a:solidFill>
                  <a:schemeClr val="bg1"/>
                </a:solidFill>
                <a:latin typeface="Arial" charset="0"/>
                <a:ea typeface="ＭＳ Ｐゴシック" charset="0"/>
              </a:rPr>
              <a:t>Two seismic attribute maps</a:t>
            </a:r>
          </a:p>
          <a:p>
            <a:pPr lvl="3">
              <a:buFontTx/>
              <a:buChar char="•"/>
              <a:defRPr/>
            </a:pPr>
            <a:r>
              <a:rPr lang="en-US" sz="1100" dirty="0" smtClean="0">
                <a:solidFill>
                  <a:schemeClr val="bg1"/>
                </a:solidFill>
                <a:latin typeface="Arial" charset="0"/>
                <a:ea typeface="ＭＳ Ｐゴシック" charset="0"/>
              </a:rPr>
              <a:t>Orange time structure map</a:t>
            </a:r>
          </a:p>
          <a:p>
            <a:pPr lvl="3">
              <a:buFontTx/>
              <a:buChar char="•"/>
              <a:defRPr/>
            </a:pPr>
            <a:r>
              <a:rPr lang="en-US" sz="1100" dirty="0" smtClean="0">
                <a:solidFill>
                  <a:schemeClr val="bg1"/>
                </a:solidFill>
                <a:latin typeface="Arial" charset="0"/>
                <a:ea typeface="ＭＳ Ｐゴシック" charset="0"/>
              </a:rPr>
              <a:t>Depositional model and seismic response</a:t>
            </a:r>
          </a:p>
          <a:p>
            <a:pPr lvl="3">
              <a:buFontTx/>
              <a:buChar char="•"/>
              <a:defRPr/>
            </a:pPr>
            <a:r>
              <a:rPr lang="en-US" sz="1100" i="1" dirty="0" smtClean="0">
                <a:solidFill>
                  <a:schemeClr val="bg1"/>
                </a:solidFill>
                <a:latin typeface="Arial" charset="0"/>
                <a:ea typeface="ＭＳ Ｐゴシック" charset="0"/>
              </a:rPr>
              <a:t>Tracing paper and pencils</a:t>
            </a:r>
            <a:endParaRPr lang="en-US" sz="1100" dirty="0" smtClean="0">
              <a:solidFill>
                <a:schemeClr val="bg1"/>
              </a:solidFill>
              <a:latin typeface="Arial" charset="0"/>
              <a:ea typeface="ＭＳ Ｐゴシック" charset="0"/>
            </a:endParaRPr>
          </a:p>
          <a:p>
            <a:pPr lvl="1">
              <a:defRPr/>
            </a:pPr>
            <a:endParaRPr lang="en-US" sz="1100" dirty="0" smtClean="0">
              <a:solidFill>
                <a:schemeClr val="bg1"/>
              </a:solidFill>
              <a:latin typeface="Arial" charset="0"/>
              <a:ea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B9C797-1E4D-4C56-B9D3-2469D43535E2}" type="slidenum">
              <a:rPr lang="en-US"/>
              <a:pPr/>
              <a:t>4</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dirty="0"/>
          </a:p>
          <a:p>
            <a:r>
              <a:rPr lang="en-US" b="1" dirty="0"/>
              <a:t>What we care about is how different are the properties of hydrocarbons and water. The greater the difference, the greater the change in reflection amplitude. </a:t>
            </a:r>
          </a:p>
          <a:p>
            <a:r>
              <a:rPr lang="en-US" sz="2400" dirty="0">
                <a:solidFill>
                  <a:srgbClr val="FF0000"/>
                </a:solidFill>
              </a:rPr>
              <a:t>EXPLAIN SLIDE</a:t>
            </a:r>
            <a:endParaRPr lang="en-US" b="1" dirty="0"/>
          </a:p>
          <a:p>
            <a:endParaRPr lang="en-US"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 couple examples of what we’re trying to accomplish:</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Seismic amplitudes can have information on lithology - quantity and quality of reservoir for example.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is a brief example. We won’t be covering the details but, DEPENDING ON CONDITIONS; reservoir extent, quality and thickness can be accurately predicted from seismic without wells.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EXAPLAIN Map</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Predicted Net Sand, Interval 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Wells, Color Bar (pred. sand 0-112’), Scale, North Arrow</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Process:</a:t>
            </a:r>
          </a:p>
          <a:p>
            <a:r>
              <a:rPr lang="en-US" sz="1200" kern="1200" dirty="0" smtClean="0">
                <a:solidFill>
                  <a:schemeClr val="tx1"/>
                </a:solidFill>
                <a:latin typeface="+mn-lt"/>
                <a:ea typeface="+mn-ea"/>
                <a:cs typeface="+mn-cs"/>
              </a:rPr>
              <a:t>	Interpreted seismic, extracted attributes, correlated attributes to net sands in wells, applied relationship to attributes, net sand map.</a:t>
            </a:r>
          </a:p>
          <a:p>
            <a:r>
              <a:rPr lang="en-US" sz="1200" kern="1200" dirty="0" smtClean="0">
                <a:solidFill>
                  <a:schemeClr val="tx1"/>
                </a:solidFill>
                <a:latin typeface="+mn-lt"/>
                <a:ea typeface="+mn-ea"/>
                <a:cs typeface="+mn-cs"/>
              </a:rPr>
              <a:t>Table and graph of results: pretty good correlation.</a:t>
            </a:r>
          </a:p>
          <a:p>
            <a:endParaRPr lang="en-US" dirty="0"/>
          </a:p>
        </p:txBody>
      </p:sp>
      <p:sp>
        <p:nvSpPr>
          <p:cNvPr id="4" name="Slide Number Placeholder 3"/>
          <p:cNvSpPr>
            <a:spLocks noGrp="1"/>
          </p:cNvSpPr>
          <p:nvPr>
            <p:ph type="sldNum" sz="quarter" idx="10"/>
          </p:nvPr>
        </p:nvSpPr>
        <p:spPr/>
        <p:txBody>
          <a:bodyPr/>
          <a:lstStyle/>
          <a:p>
            <a:fld id="{31246340-1C59-4380-8628-429EE738D4EE}"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Another example is understanding fluid response.</a:t>
            </a:r>
          </a:p>
          <a:p>
            <a:r>
              <a:rPr lang="en-US" sz="1200" kern="1200" dirty="0" smtClean="0">
                <a:solidFill>
                  <a:schemeClr val="tx1"/>
                </a:solidFill>
                <a:latin typeface="+mn-lt"/>
                <a:ea typeface="+mn-ea"/>
                <a:cs typeface="+mn-cs"/>
              </a:rPr>
              <a:t>3 seismic sections illustrating 3 different hydrocarbons responses depending upon the rock properties</a:t>
            </a:r>
          </a:p>
          <a:p>
            <a:r>
              <a:rPr lang="en-US" sz="1200" kern="1200" dirty="0" smtClean="0">
                <a:solidFill>
                  <a:schemeClr val="tx1"/>
                </a:solidFill>
                <a:latin typeface="+mn-lt"/>
                <a:ea typeface="+mn-ea"/>
                <a:cs typeface="+mn-cs"/>
              </a:rPr>
              <a:t>3 classes&gt; Ruth &amp; Will.</a:t>
            </a:r>
          </a:p>
          <a:p>
            <a:r>
              <a:rPr lang="en-US" sz="1200" kern="1200" dirty="0" smtClean="0">
                <a:solidFill>
                  <a:schemeClr val="tx1"/>
                </a:solidFill>
                <a:latin typeface="+mn-lt"/>
                <a:ea typeface="+mn-ea"/>
                <a:cs typeface="+mn-cs"/>
              </a:rPr>
              <a:t>Class III</a:t>
            </a:r>
          </a:p>
          <a:p>
            <a:r>
              <a:rPr lang="en-US" sz="1200" kern="1200" dirty="0" smtClean="0">
                <a:solidFill>
                  <a:schemeClr val="tx1"/>
                </a:solidFill>
                <a:latin typeface="+mn-lt"/>
                <a:ea typeface="+mn-ea"/>
                <a:cs typeface="+mn-cs"/>
              </a:rPr>
              <a:t>Class II &gt; “DHI Floor”</a:t>
            </a:r>
          </a:p>
          <a:p>
            <a:r>
              <a:rPr lang="en-US" sz="1200" b="1" u="sng" kern="1200" cap="small" dirty="0" smtClean="0">
                <a:solidFill>
                  <a:schemeClr val="tx1"/>
                </a:solidFill>
                <a:latin typeface="+mn-lt"/>
                <a:ea typeface="+mn-ea"/>
                <a:cs typeface="+mn-cs"/>
              </a:rPr>
              <a:t>Click:</a:t>
            </a:r>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Class I</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What controls Seismic Amplitudes?</a:t>
            </a:r>
          </a:p>
          <a:p>
            <a:r>
              <a:rPr lang="en-US" sz="1200" kern="1200" dirty="0" smtClean="0">
                <a:solidFill>
                  <a:schemeClr val="tx1"/>
                </a:solidFill>
                <a:latin typeface="+mn-lt"/>
                <a:ea typeface="+mn-ea"/>
                <a:cs typeface="+mn-cs"/>
              </a:rPr>
              <a:t>Since stacked data&gt;Going to talk almost entirely about normal incidence impedance.</a:t>
            </a:r>
          </a:p>
          <a:p>
            <a:endParaRPr lang="en-US" dirty="0"/>
          </a:p>
        </p:txBody>
      </p:sp>
      <p:sp>
        <p:nvSpPr>
          <p:cNvPr id="4" name="Slide Number Placeholder 3"/>
          <p:cNvSpPr>
            <a:spLocks noGrp="1"/>
          </p:cNvSpPr>
          <p:nvPr>
            <p:ph type="sldNum" sz="quarter" idx="10"/>
          </p:nvPr>
        </p:nvSpPr>
        <p:spPr/>
        <p:txBody>
          <a:bodyPr/>
          <a:lstStyle/>
          <a:p>
            <a:fld id="{8480CB10-C9AC-4F3A-8195-1824E52D947E}"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What controls rock velocity and density?</a:t>
            </a:r>
          </a:p>
          <a:p>
            <a:r>
              <a:rPr lang="en-US" sz="1200" kern="1200" dirty="0" smtClean="0">
                <a:solidFill>
                  <a:schemeClr val="tx1"/>
                </a:solidFill>
                <a:latin typeface="+mn-lt"/>
                <a:ea typeface="+mn-ea"/>
                <a:cs typeface="+mn-cs"/>
              </a:rPr>
              <a:t>Carefully go through slide</a:t>
            </a:r>
          </a:p>
          <a:p>
            <a:endParaRPr lang="en-US" dirty="0"/>
          </a:p>
        </p:txBody>
      </p:sp>
      <p:sp>
        <p:nvSpPr>
          <p:cNvPr id="4" name="Slide Number Placeholder 3"/>
          <p:cNvSpPr>
            <a:spLocks noGrp="1"/>
          </p:cNvSpPr>
          <p:nvPr>
            <p:ph type="sldNum" sz="quarter" idx="10"/>
          </p:nvPr>
        </p:nvSpPr>
        <p:spPr/>
        <p:txBody>
          <a:bodyPr/>
          <a:lstStyle/>
          <a:p>
            <a:fld id="{31246340-1C59-4380-8628-429EE738D4EE}"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a large number of factors that combined to determine the velocity and density of a given rock in a given spot.</a:t>
            </a:r>
          </a:p>
          <a:p>
            <a:endParaRPr lang="en-US" dirty="0" smtClean="0"/>
          </a:p>
          <a:p>
            <a:r>
              <a:rPr lang="en-US" dirty="0" smtClean="0"/>
              <a:t>GO THROUGH SLIDE</a:t>
            </a:r>
          </a:p>
          <a:p>
            <a:endParaRPr lang="en-US" dirty="0" smtClean="0"/>
          </a:p>
          <a:p>
            <a:r>
              <a:rPr lang="en-US" dirty="0" smtClean="0"/>
              <a:t>To understand amplitudes, we must understand as much as possible about these factors and what controls them. </a:t>
            </a:r>
          </a:p>
          <a:p>
            <a:r>
              <a:rPr lang="en-US" b="1" dirty="0" smtClean="0"/>
              <a:t>If we understand these factors, then we can predict what kind of seismic response to expect.</a:t>
            </a:r>
            <a:endParaRPr lang="en-US" dirty="0" smtClean="0"/>
          </a:p>
          <a:p>
            <a:endParaRPr lang="en-US" dirty="0"/>
          </a:p>
        </p:txBody>
      </p:sp>
      <p:sp>
        <p:nvSpPr>
          <p:cNvPr id="4" name="Slide Number Placeholder 3"/>
          <p:cNvSpPr>
            <a:spLocks noGrp="1"/>
          </p:cNvSpPr>
          <p:nvPr>
            <p:ph type="sldNum" sz="quarter" idx="10"/>
          </p:nvPr>
        </p:nvSpPr>
        <p:spPr/>
        <p:txBody>
          <a:bodyPr/>
          <a:lstStyle/>
          <a:p>
            <a:fld id="{31246340-1C59-4380-8628-429EE738D4EE}"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1"/>
          <p:cNvSpPr txBox="1">
            <a:spLocks/>
          </p:cNvSpPr>
          <p:nvPr userDrawn="1"/>
        </p:nvSpPr>
        <p:spPr>
          <a:xfrm>
            <a:off x="0" y="0"/>
            <a:ext cx="2895600" cy="1066800"/>
          </a:xfrm>
          <a:prstGeom prst="rect">
            <a:avLst/>
          </a:prstGeom>
        </p:spPr>
        <p:txBody>
          <a:bodyPr rIns="182880"/>
          <a:lstStyle>
            <a:lvl1pPr algn="r">
              <a:defRPr sz="2800">
                <a:solidFill>
                  <a:schemeClr val="tx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C00000"/>
                </a:solidFill>
                <a:effectLst/>
                <a:uLnTx/>
                <a:uFillTx/>
                <a:latin typeface="+mj-lt"/>
                <a:ea typeface="+mj-ea"/>
                <a:cs typeface="+mj-cs"/>
              </a:rPr>
              <a:t>GPGN 558</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400" kern="1200" dirty="0" smtClean="0">
                <a:solidFill>
                  <a:srgbClr val="C00000"/>
                </a:solidFill>
                <a:latin typeface="+mn-lt"/>
                <a:ea typeface="+mn-ea"/>
                <a:cs typeface="+mn-cs"/>
              </a:rPr>
              <a:t>Physical Properties &amp; 1D Modeling</a:t>
            </a:r>
            <a:endParaRPr kumimoji="0" lang="en-US" sz="1400" b="0" i="0" u="none" strike="noStrike" kern="1200" cap="none" spc="0" normalizeH="0" baseline="0" noProof="0" dirty="0">
              <a:ln>
                <a:noFill/>
              </a:ln>
              <a:solidFill>
                <a:srgbClr val="C00000"/>
              </a:solidFill>
              <a:effectLst/>
              <a:uLnTx/>
              <a:uFillTx/>
              <a:latin typeface="+mj-lt"/>
              <a:ea typeface="+mj-ea"/>
              <a:cs typeface="+mj-cs"/>
            </a:endParaRPr>
          </a:p>
        </p:txBody>
      </p:sp>
      <p:sp>
        <p:nvSpPr>
          <p:cNvPr id="6" name="Slide Number Placeholder 5"/>
          <p:cNvSpPr>
            <a:spLocks noGrp="1"/>
          </p:cNvSpPr>
          <p:nvPr>
            <p:ph type="sldNum" sz="quarter" idx="4"/>
          </p:nvPr>
        </p:nvSpPr>
        <p:spPr>
          <a:xfrm>
            <a:off x="7010400" y="541073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C2F2A387-2714-4BF1-94C0-87ADEFC08C47}" type="slidenum">
              <a:rPr lang="en-US" smtClean="0"/>
              <a:pPr/>
              <a:t>‹#›</a:t>
            </a:fld>
            <a:endParaRPr lang="en-US"/>
          </a:p>
        </p:txBody>
      </p:sp>
      <p:cxnSp>
        <p:nvCxnSpPr>
          <p:cNvPr id="10" name="Straight Connector 9"/>
          <p:cNvCxnSpPr/>
          <p:nvPr userDrawn="1"/>
        </p:nvCxnSpPr>
        <p:spPr>
          <a:xfrm>
            <a:off x="-20472" y="454356"/>
            <a:ext cx="9178120" cy="2844"/>
          </a:xfrm>
          <a:prstGeom prst="line">
            <a:avLst/>
          </a:prstGeom>
          <a:ln w="15875"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3733800" y="23168"/>
            <a:ext cx="5410200" cy="461665"/>
          </a:xfrm>
          <a:prstGeom prst="rect">
            <a:avLst/>
          </a:prstGeom>
        </p:spPr>
        <p:txBody>
          <a:bodyPr rIns="182880">
            <a:spAutoFit/>
          </a:bodyPr>
          <a:lstStyle>
            <a:lvl1pPr algn="r">
              <a:defRPr sz="2400">
                <a:solidFill>
                  <a:schemeClr val="tx1"/>
                </a:solidFil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wm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0.wmf"/><Relationship Id="rId4" Type="http://schemas.openxmlformats.org/officeDocument/2006/relationships/image" Target="../media/image39.wmf"/></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41.jpe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gif"/></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oleObject" Target="../embeddings/Microsoft_Office_Excel_97-2003_Worksheet1.xls"/></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oleObject" Target="../embeddings/Microsoft_Office_Excel_97-2003_Worksheet2.xls"/><Relationship Id="rId4" Type="http://schemas.openxmlformats.org/officeDocument/2006/relationships/image" Target="../media/image57.jpe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3.v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Office_Word_Document1.docx"/><Relationship Id="rId2" Type="http://schemas.openxmlformats.org/officeDocument/2006/relationships/slideLayout" Target="../slideLayouts/slideLayout1.xml"/><Relationship Id="rId1" Type="http://schemas.openxmlformats.org/officeDocument/2006/relationships/vmlDrawing" Target="../drawings/vmlDrawing4.vml"/></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Office_Word_Document2.docx"/><Relationship Id="rId2" Type="http://schemas.openxmlformats.org/officeDocument/2006/relationships/slideLayout" Target="../slideLayouts/slideLayout1.xml"/><Relationship Id="rId1" Type="http://schemas.openxmlformats.org/officeDocument/2006/relationships/vmlDrawing" Target="../drawings/vmlDrawing5.v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2F2A387-2714-4BF1-94C0-87ADEFC08C47}" type="slidenum">
              <a:rPr lang="en-US" smtClean="0"/>
              <a:pPr/>
              <a:t>1</a:t>
            </a:fld>
            <a:endParaRPr lang="en-US"/>
          </a:p>
        </p:txBody>
      </p:sp>
      <p:sp>
        <p:nvSpPr>
          <p:cNvPr id="2" name="Title 1"/>
          <p:cNvSpPr>
            <a:spLocks noGrp="1"/>
          </p:cNvSpPr>
          <p:nvPr>
            <p:ph type="title"/>
          </p:nvPr>
        </p:nvSpPr>
        <p:spPr/>
        <p:txBody>
          <a:bodyPr/>
          <a:lstStyle/>
          <a:p>
            <a:r>
              <a:rPr lang="en-US" dirty="0" smtClean="0">
                <a:latin typeface="+mn-lt"/>
              </a:rPr>
              <a:t>Integrated Model</a:t>
            </a:r>
            <a:endParaRPr lang="en-US" dirty="0">
              <a:latin typeface="+mn-lt"/>
            </a:endParaRPr>
          </a:p>
        </p:txBody>
      </p:sp>
      <p:sp>
        <p:nvSpPr>
          <p:cNvPr id="4" name="AutoShape 3"/>
          <p:cNvSpPr>
            <a:spLocks noChangeArrowheads="1"/>
          </p:cNvSpPr>
          <p:nvPr/>
        </p:nvSpPr>
        <p:spPr bwMode="auto">
          <a:xfrm>
            <a:off x="1487735" y="1339221"/>
            <a:ext cx="5954070" cy="3655549"/>
          </a:xfrm>
          <a:custGeom>
            <a:avLst/>
            <a:gdLst>
              <a:gd name="G0" fmla="+- 3907165 0 0"/>
              <a:gd name="G1" fmla="+- 7373673 0 0"/>
              <a:gd name="G2" fmla="+- 3907165 0 7373673"/>
              <a:gd name="G3" fmla="+- 10800 0 0"/>
              <a:gd name="G4" fmla="+- 0 0 3907165"/>
              <a:gd name="T0" fmla="*/ 360 256 1"/>
              <a:gd name="T1" fmla="*/ 0 256 1"/>
              <a:gd name="G5" fmla="+- G2 T0 T1"/>
              <a:gd name="G6" fmla="?: G2 G2 G5"/>
              <a:gd name="G7" fmla="+- 0 0 G6"/>
              <a:gd name="G8" fmla="+- 7559 0 0"/>
              <a:gd name="G9" fmla="+- 0 0 7373673"/>
              <a:gd name="G10" fmla="+- 7559 0 2700"/>
              <a:gd name="G11" fmla="cos G10 3907165"/>
              <a:gd name="G12" fmla="sin G10 3907165"/>
              <a:gd name="G13" fmla="cos 13500 3907165"/>
              <a:gd name="G14" fmla="sin 13500 3907165"/>
              <a:gd name="G15" fmla="+- G11 10800 0"/>
              <a:gd name="G16" fmla="+- G12 10800 0"/>
              <a:gd name="G17" fmla="+- G13 10800 0"/>
              <a:gd name="G18" fmla="+- G14 10800 0"/>
              <a:gd name="G19" fmla="*/ 7559 1 2"/>
              <a:gd name="G20" fmla="+- G19 5400 0"/>
              <a:gd name="G21" fmla="cos G20 3907165"/>
              <a:gd name="G22" fmla="sin G20 3907165"/>
              <a:gd name="G23" fmla="+- G21 10800 0"/>
              <a:gd name="G24" fmla="+- G12 G23 G22"/>
              <a:gd name="G25" fmla="+- G22 G23 G11"/>
              <a:gd name="G26" fmla="cos 10800 3907165"/>
              <a:gd name="G27" fmla="sin 10800 3907165"/>
              <a:gd name="G28" fmla="cos 7559 3907165"/>
              <a:gd name="G29" fmla="sin 7559 3907165"/>
              <a:gd name="G30" fmla="+- G26 10800 0"/>
              <a:gd name="G31" fmla="+- G27 10800 0"/>
              <a:gd name="G32" fmla="+- G28 10800 0"/>
              <a:gd name="G33" fmla="+- G29 10800 0"/>
              <a:gd name="G34" fmla="+- G19 5400 0"/>
              <a:gd name="G35" fmla="cos G34 7373673"/>
              <a:gd name="G36" fmla="sin G34 7373673"/>
              <a:gd name="G37" fmla="+/ 7373673 3907165 2"/>
              <a:gd name="T2" fmla="*/ 180 256 1"/>
              <a:gd name="T3" fmla="*/ 0 256 1"/>
              <a:gd name="G38" fmla="+- G37 T2 T3"/>
              <a:gd name="G39" fmla="?: G2 G37 G38"/>
              <a:gd name="G40" fmla="cos 10800 G39"/>
              <a:gd name="G41" fmla="sin 10800 G39"/>
              <a:gd name="G42" fmla="cos 7559 G39"/>
              <a:gd name="G43" fmla="sin 7559 G39"/>
              <a:gd name="G44" fmla="+- G40 10800 0"/>
              <a:gd name="G45" fmla="+- G41 10800 0"/>
              <a:gd name="G46" fmla="+- G42 10800 0"/>
              <a:gd name="G47" fmla="+- G43 10800 0"/>
              <a:gd name="G48" fmla="+- G35 10800 0"/>
              <a:gd name="G49" fmla="+- G36 10800 0"/>
              <a:gd name="T4" fmla="*/ 10059 w 21600"/>
              <a:gd name="T5" fmla="*/ 25 h 21600"/>
              <a:gd name="T6" fmla="*/ 7284 w 21600"/>
              <a:gd name="T7" fmla="*/ 19280 h 21600"/>
              <a:gd name="T8" fmla="*/ 10281 w 21600"/>
              <a:gd name="T9" fmla="*/ 3258 h 21600"/>
              <a:gd name="T10" fmla="*/ 17627 w 21600"/>
              <a:gd name="T11" fmla="*/ 22446 h 21600"/>
              <a:gd name="T12" fmla="*/ 11714 w 21600"/>
              <a:gd name="T13" fmla="*/ 20904 h 21600"/>
              <a:gd name="T14" fmla="*/ 13257 w 21600"/>
              <a:gd name="T15" fmla="*/ 1499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4622" y="17320"/>
                </a:moveTo>
                <a:cubicBezTo>
                  <a:pt x="16937" y="15964"/>
                  <a:pt x="18359" y="13482"/>
                  <a:pt x="18359" y="10800"/>
                </a:cubicBezTo>
                <a:cubicBezTo>
                  <a:pt x="18359" y="6625"/>
                  <a:pt x="14974" y="3241"/>
                  <a:pt x="10800" y="3241"/>
                </a:cubicBezTo>
                <a:cubicBezTo>
                  <a:pt x="6625" y="3241"/>
                  <a:pt x="3241" y="6625"/>
                  <a:pt x="3241" y="10800"/>
                </a:cubicBezTo>
                <a:cubicBezTo>
                  <a:pt x="3240" y="13856"/>
                  <a:pt x="5081" y="16612"/>
                  <a:pt x="7905" y="17782"/>
                </a:cubicBezTo>
                <a:lnTo>
                  <a:pt x="6664" y="20776"/>
                </a:lnTo>
                <a:cubicBezTo>
                  <a:pt x="2630" y="19104"/>
                  <a:pt x="0" y="15167"/>
                  <a:pt x="0" y="10800"/>
                </a:cubicBezTo>
                <a:cubicBezTo>
                  <a:pt x="0" y="4835"/>
                  <a:pt x="4835" y="0"/>
                  <a:pt x="10800" y="0"/>
                </a:cubicBezTo>
                <a:cubicBezTo>
                  <a:pt x="16764" y="0"/>
                  <a:pt x="21600" y="4835"/>
                  <a:pt x="21600" y="10800"/>
                </a:cubicBezTo>
                <a:cubicBezTo>
                  <a:pt x="21600" y="14632"/>
                  <a:pt x="19568" y="18178"/>
                  <a:pt x="16262" y="20116"/>
                </a:cubicBezTo>
                <a:lnTo>
                  <a:pt x="17627" y="22446"/>
                </a:lnTo>
                <a:lnTo>
                  <a:pt x="11714" y="20904"/>
                </a:lnTo>
                <a:lnTo>
                  <a:pt x="13257" y="14991"/>
                </a:lnTo>
                <a:lnTo>
                  <a:pt x="14622" y="17320"/>
                </a:lnTo>
                <a:close/>
              </a:path>
            </a:pathLst>
          </a:cu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a:effectLst/>
          <a:scene3d>
            <a:camera prst="legacyPerspectiveTopRight"/>
            <a:lightRig rig="legacyHarsh3" dir="b"/>
          </a:scene3d>
          <a:sp3d extrusionH="430200" prstMaterial="legacyMatte">
            <a:bevelT w="13500" h="13500" prst="angle"/>
            <a:bevelB w="13500" h="13500" prst="angle"/>
            <a:extrusionClr>
              <a:schemeClr val="bg1"/>
            </a:extrusionClr>
          </a:sp3d>
        </p:spPr>
        <p:txBody>
          <a:bodyPr wrap="none" anchor="ctr">
            <a:flatTx/>
          </a:bodyPr>
          <a:lstStyle/>
          <a:p>
            <a:endParaRPr lang="en-US" sz="2000"/>
          </a:p>
        </p:txBody>
      </p:sp>
      <p:pic>
        <p:nvPicPr>
          <p:cNvPr id="5" name="Picture 336" descr="Landis1"/>
          <p:cNvPicPr>
            <a:picLocks noChangeAspect="1" noChangeArrowheads="1"/>
          </p:cNvPicPr>
          <p:nvPr/>
        </p:nvPicPr>
        <p:blipFill>
          <a:blip r:embed="rId3" cstate="print"/>
          <a:srcRect/>
          <a:stretch>
            <a:fillRect/>
          </a:stretch>
        </p:blipFill>
        <p:spPr bwMode="auto">
          <a:xfrm>
            <a:off x="5453157" y="3445406"/>
            <a:ext cx="2287835" cy="1766631"/>
          </a:xfrm>
          <a:prstGeom prst="rect">
            <a:avLst/>
          </a:prstGeom>
          <a:noFill/>
          <a:ln w="9525">
            <a:noFill/>
            <a:miter lim="800000"/>
            <a:headEnd/>
            <a:tailEnd/>
          </a:ln>
          <a:effectLst/>
        </p:spPr>
      </p:pic>
      <p:sp>
        <p:nvSpPr>
          <p:cNvPr id="6" name="Text Box 337"/>
          <p:cNvSpPr txBox="1">
            <a:spLocks noChangeArrowheads="1"/>
          </p:cNvSpPr>
          <p:nvPr/>
        </p:nvSpPr>
        <p:spPr bwMode="auto">
          <a:xfrm>
            <a:off x="6379214" y="4703893"/>
            <a:ext cx="1552926" cy="338554"/>
          </a:xfrm>
          <a:prstGeom prst="rect">
            <a:avLst/>
          </a:prstGeom>
          <a:noFill/>
          <a:ln w="9525">
            <a:noFill/>
            <a:miter lim="800000"/>
            <a:headEnd/>
            <a:tailEnd/>
          </a:ln>
          <a:effectLst/>
        </p:spPr>
        <p:txBody>
          <a:bodyPr wrap="none">
            <a:spAutoFit/>
          </a:bodyPr>
          <a:lstStyle/>
          <a:p>
            <a:pPr algn="ctr" eaLnBrk="0" hangingPunct="0"/>
            <a:r>
              <a:rPr lang="en-US" sz="1600"/>
              <a:t>Flow Simulation</a:t>
            </a:r>
          </a:p>
        </p:txBody>
      </p:sp>
      <p:sp>
        <p:nvSpPr>
          <p:cNvPr id="7" name="Rectangle 339"/>
          <p:cNvSpPr>
            <a:spLocks noChangeArrowheads="1"/>
          </p:cNvSpPr>
          <p:nvPr/>
        </p:nvSpPr>
        <p:spPr bwMode="auto">
          <a:xfrm>
            <a:off x="6008791" y="908248"/>
            <a:ext cx="184731" cy="400110"/>
          </a:xfrm>
          <a:prstGeom prst="rect">
            <a:avLst/>
          </a:prstGeom>
          <a:noFill/>
          <a:ln w="9525">
            <a:noFill/>
            <a:miter lim="800000"/>
            <a:headEnd/>
            <a:tailEnd/>
          </a:ln>
          <a:effectLst/>
        </p:spPr>
        <p:txBody>
          <a:bodyPr wrap="none">
            <a:spAutoFit/>
          </a:bodyPr>
          <a:lstStyle/>
          <a:p>
            <a:pPr eaLnBrk="0" hangingPunct="0"/>
            <a:endParaRPr lang="en-US" sz="2000"/>
          </a:p>
        </p:txBody>
      </p:sp>
      <p:grpSp>
        <p:nvGrpSpPr>
          <p:cNvPr id="8" name="Group 693"/>
          <p:cNvGrpSpPr>
            <a:grpSpLocks/>
          </p:cNvGrpSpPr>
          <p:nvPr/>
        </p:nvGrpSpPr>
        <p:grpSpPr bwMode="auto">
          <a:xfrm>
            <a:off x="2286256" y="724224"/>
            <a:ext cx="3293982" cy="791898"/>
            <a:chOff x="788" y="240"/>
            <a:chExt cx="3058" cy="667"/>
          </a:xfrm>
        </p:grpSpPr>
        <p:pic>
          <p:nvPicPr>
            <p:cNvPr id="9" name="Picture 345" descr="Outcrop_15pct"/>
            <p:cNvPicPr>
              <a:picLocks noChangeAspect="1" noChangeArrowheads="1"/>
            </p:cNvPicPr>
            <p:nvPr/>
          </p:nvPicPr>
          <p:blipFill>
            <a:blip r:embed="rId4" cstate="print"/>
            <a:srcRect/>
            <a:stretch>
              <a:fillRect/>
            </a:stretch>
          </p:blipFill>
          <p:spPr bwMode="auto">
            <a:xfrm>
              <a:off x="1778" y="240"/>
              <a:ext cx="2068" cy="667"/>
            </a:xfrm>
            <a:prstGeom prst="rect">
              <a:avLst/>
            </a:prstGeom>
            <a:noFill/>
            <a:effectLst>
              <a:outerShdw dist="35921" dir="2700000" algn="ctr" rotWithShape="0">
                <a:schemeClr val="bg2"/>
              </a:outerShdw>
            </a:effectLst>
          </p:spPr>
        </p:pic>
        <p:sp>
          <p:nvSpPr>
            <p:cNvPr id="10" name="Text Box 350"/>
            <p:cNvSpPr txBox="1">
              <a:spLocks noChangeArrowheads="1"/>
            </p:cNvSpPr>
            <p:nvPr/>
          </p:nvSpPr>
          <p:spPr bwMode="auto">
            <a:xfrm>
              <a:off x="788" y="291"/>
              <a:ext cx="966" cy="207"/>
            </a:xfrm>
            <a:prstGeom prst="rect">
              <a:avLst/>
            </a:prstGeom>
            <a:noFill/>
            <a:ln w="9525">
              <a:noFill/>
              <a:miter lim="800000"/>
              <a:headEnd/>
              <a:tailEnd/>
            </a:ln>
            <a:effectLst/>
          </p:spPr>
          <p:txBody>
            <a:bodyPr wrap="none" lIns="0" tIns="0" rIns="0" bIns="0" anchor="ctr" anchorCtr="1">
              <a:spAutoFit/>
            </a:bodyPr>
            <a:lstStyle/>
            <a:p>
              <a:pPr eaLnBrk="0" hangingPunct="0"/>
              <a:r>
                <a:rPr lang="en-US" sz="1600" dirty="0"/>
                <a:t>Stratigraphy</a:t>
              </a:r>
            </a:p>
          </p:txBody>
        </p:sp>
      </p:grpSp>
      <p:grpSp>
        <p:nvGrpSpPr>
          <p:cNvPr id="11" name="Group 552"/>
          <p:cNvGrpSpPr>
            <a:grpSpLocks/>
          </p:cNvGrpSpPr>
          <p:nvPr/>
        </p:nvGrpSpPr>
        <p:grpSpPr bwMode="auto">
          <a:xfrm>
            <a:off x="1461615" y="1307164"/>
            <a:ext cx="2766297" cy="1093720"/>
            <a:chOff x="322" y="806"/>
            <a:chExt cx="2330" cy="1023"/>
          </a:xfrm>
        </p:grpSpPr>
        <p:grpSp>
          <p:nvGrpSpPr>
            <p:cNvPr id="12" name="Group 551"/>
            <p:cNvGrpSpPr>
              <a:grpSpLocks/>
            </p:cNvGrpSpPr>
            <p:nvPr/>
          </p:nvGrpSpPr>
          <p:grpSpPr bwMode="auto">
            <a:xfrm>
              <a:off x="322" y="806"/>
              <a:ext cx="1434" cy="801"/>
              <a:chOff x="322" y="806"/>
              <a:chExt cx="1434" cy="801"/>
            </a:xfrm>
          </p:grpSpPr>
          <p:pic>
            <p:nvPicPr>
              <p:cNvPr id="14" name="Picture 343" descr="Kiss1_log"/>
              <p:cNvPicPr>
                <a:picLocks noChangeAspect="1" noChangeArrowheads="1"/>
              </p:cNvPicPr>
              <p:nvPr/>
            </p:nvPicPr>
            <p:blipFill>
              <a:blip r:embed="rId5" cstate="print"/>
              <a:srcRect/>
              <a:stretch>
                <a:fillRect/>
              </a:stretch>
            </p:blipFill>
            <p:spPr bwMode="auto">
              <a:xfrm>
                <a:off x="322" y="832"/>
                <a:ext cx="394" cy="748"/>
              </a:xfrm>
              <a:prstGeom prst="rect">
                <a:avLst/>
              </a:prstGeom>
              <a:noFill/>
              <a:ln w="9525">
                <a:noFill/>
                <a:miter lim="800000"/>
                <a:headEnd/>
                <a:tailEnd/>
              </a:ln>
              <a:effectLst/>
            </p:spPr>
          </p:pic>
          <p:pic>
            <p:nvPicPr>
              <p:cNvPr id="15" name="Picture 344" descr="Kiss1_log_sw"/>
              <p:cNvPicPr>
                <a:picLocks noChangeAspect="1" noChangeArrowheads="1"/>
              </p:cNvPicPr>
              <p:nvPr/>
            </p:nvPicPr>
            <p:blipFill>
              <a:blip r:embed="rId6" cstate="print"/>
              <a:srcRect/>
              <a:stretch>
                <a:fillRect/>
              </a:stretch>
            </p:blipFill>
            <p:spPr bwMode="auto">
              <a:xfrm>
                <a:off x="804" y="832"/>
                <a:ext cx="396" cy="748"/>
              </a:xfrm>
              <a:prstGeom prst="rect">
                <a:avLst/>
              </a:prstGeom>
              <a:noFill/>
              <a:ln w="9525">
                <a:noFill/>
                <a:miter lim="800000"/>
                <a:headEnd/>
                <a:tailEnd/>
              </a:ln>
              <a:effectLst/>
            </p:spPr>
          </p:pic>
          <p:pic>
            <p:nvPicPr>
              <p:cNvPr id="16" name="Picture 347"/>
              <p:cNvPicPr>
                <a:picLocks noChangeArrowheads="1"/>
              </p:cNvPicPr>
              <p:nvPr/>
            </p:nvPicPr>
            <p:blipFill>
              <a:blip r:embed="rId7" cstate="print"/>
              <a:srcRect/>
              <a:stretch>
                <a:fillRect/>
              </a:stretch>
            </p:blipFill>
            <p:spPr bwMode="auto">
              <a:xfrm>
                <a:off x="1289" y="806"/>
                <a:ext cx="467" cy="801"/>
              </a:xfrm>
              <a:prstGeom prst="rect">
                <a:avLst/>
              </a:prstGeom>
              <a:noFill/>
              <a:ln w="12700">
                <a:noFill/>
                <a:miter lim="800000"/>
                <a:headEnd/>
                <a:tailEnd/>
              </a:ln>
              <a:effectLst/>
            </p:spPr>
          </p:pic>
        </p:grpSp>
        <p:sp>
          <p:nvSpPr>
            <p:cNvPr id="13" name="Text Box 355"/>
            <p:cNvSpPr txBox="1">
              <a:spLocks noChangeArrowheads="1"/>
            </p:cNvSpPr>
            <p:nvPr/>
          </p:nvSpPr>
          <p:spPr bwMode="auto">
            <a:xfrm>
              <a:off x="322" y="1627"/>
              <a:ext cx="2330" cy="202"/>
            </a:xfrm>
            <a:prstGeom prst="rect">
              <a:avLst/>
            </a:prstGeom>
            <a:noFill/>
            <a:ln w="9525">
              <a:noFill/>
              <a:miter lim="800000"/>
              <a:headEnd/>
              <a:tailEnd/>
            </a:ln>
            <a:effectLst/>
          </p:spPr>
          <p:txBody>
            <a:bodyPr wrap="none" lIns="0" tIns="0" rIns="0" bIns="0" anchor="ctr" anchorCtr="1">
              <a:spAutoFit/>
            </a:bodyPr>
            <a:lstStyle/>
            <a:p>
              <a:pPr eaLnBrk="0" hangingPunct="0"/>
              <a:r>
                <a:rPr lang="en-US" sz="1400" dirty="0"/>
                <a:t>Petrophysics, Rock &amp; Fluid Properties</a:t>
              </a:r>
            </a:p>
          </p:txBody>
        </p:sp>
      </p:grpSp>
      <p:grpSp>
        <p:nvGrpSpPr>
          <p:cNvPr id="17" name="Group 688"/>
          <p:cNvGrpSpPr>
            <a:grpSpLocks/>
          </p:cNvGrpSpPr>
          <p:nvPr/>
        </p:nvGrpSpPr>
        <p:grpSpPr bwMode="auto">
          <a:xfrm>
            <a:off x="1511480" y="4107893"/>
            <a:ext cx="2287835" cy="1340407"/>
            <a:chOff x="725" y="3179"/>
            <a:chExt cx="1927" cy="1129"/>
          </a:xfrm>
        </p:grpSpPr>
        <p:pic>
          <p:nvPicPr>
            <p:cNvPr id="18" name="Picture 353" descr="Seismic Block sml "/>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167" y="3179"/>
              <a:ext cx="1485" cy="1129"/>
            </a:xfrm>
            <a:prstGeom prst="rect">
              <a:avLst/>
            </a:prstGeom>
            <a:noFill/>
            <a:effectLst/>
          </p:spPr>
        </p:pic>
        <p:sp>
          <p:nvSpPr>
            <p:cNvPr id="19" name="Text Box 356"/>
            <p:cNvSpPr txBox="1">
              <a:spLocks noChangeArrowheads="1"/>
            </p:cNvSpPr>
            <p:nvPr/>
          </p:nvSpPr>
          <p:spPr bwMode="auto">
            <a:xfrm>
              <a:off x="725" y="3969"/>
              <a:ext cx="690" cy="285"/>
            </a:xfrm>
            <a:prstGeom prst="rect">
              <a:avLst/>
            </a:prstGeom>
            <a:noFill/>
            <a:ln w="9525">
              <a:noFill/>
              <a:miter lim="800000"/>
              <a:headEnd/>
              <a:tailEnd/>
            </a:ln>
            <a:effectLst/>
          </p:spPr>
          <p:txBody>
            <a:bodyPr wrap="none">
              <a:spAutoFit/>
            </a:bodyPr>
            <a:lstStyle/>
            <a:p>
              <a:pPr eaLnBrk="0" hangingPunct="0"/>
              <a:r>
                <a:rPr lang="en-US" sz="1600" dirty="0" smtClean="0"/>
                <a:t>Seismic</a:t>
              </a:r>
              <a:endParaRPr lang="en-US" sz="1600" dirty="0"/>
            </a:p>
          </p:txBody>
        </p:sp>
      </p:grpSp>
      <p:grpSp>
        <p:nvGrpSpPr>
          <p:cNvPr id="20" name="Group 549"/>
          <p:cNvGrpSpPr>
            <a:grpSpLocks/>
          </p:cNvGrpSpPr>
          <p:nvPr/>
        </p:nvGrpSpPr>
        <p:grpSpPr bwMode="auto">
          <a:xfrm>
            <a:off x="1295400" y="2625016"/>
            <a:ext cx="1627723" cy="1392648"/>
            <a:chOff x="124" y="1942"/>
            <a:chExt cx="1371" cy="1173"/>
          </a:xfrm>
        </p:grpSpPr>
        <p:pic>
          <p:nvPicPr>
            <p:cNvPr id="21" name="Picture 357"/>
            <p:cNvPicPr>
              <a:picLocks noChangeArrowheads="1"/>
            </p:cNvPicPr>
            <p:nvPr/>
          </p:nvPicPr>
          <p:blipFill>
            <a:blip r:embed="rId9" cstate="print"/>
            <a:srcRect/>
            <a:stretch>
              <a:fillRect/>
            </a:stretch>
          </p:blipFill>
          <p:spPr bwMode="auto">
            <a:xfrm>
              <a:off x="124" y="1942"/>
              <a:ext cx="1371" cy="967"/>
            </a:xfrm>
            <a:prstGeom prst="rect">
              <a:avLst/>
            </a:prstGeom>
            <a:noFill/>
            <a:ln w="3175">
              <a:solidFill>
                <a:srgbClr val="000000"/>
              </a:solidFill>
              <a:miter lim="800000"/>
              <a:headEnd/>
              <a:tailEnd/>
            </a:ln>
            <a:effectLst>
              <a:outerShdw dist="35921" dir="2700000" algn="ctr" rotWithShape="0">
                <a:schemeClr val="bg1"/>
              </a:outerShdw>
            </a:effectLst>
          </p:spPr>
        </p:pic>
        <p:sp>
          <p:nvSpPr>
            <p:cNvPr id="22" name="Text Box 358"/>
            <p:cNvSpPr txBox="1">
              <a:spLocks noChangeArrowheads="1"/>
            </p:cNvSpPr>
            <p:nvPr/>
          </p:nvSpPr>
          <p:spPr bwMode="auto">
            <a:xfrm>
              <a:off x="124" y="2908"/>
              <a:ext cx="669" cy="207"/>
            </a:xfrm>
            <a:prstGeom prst="rect">
              <a:avLst/>
            </a:prstGeom>
            <a:noFill/>
            <a:ln w="9525">
              <a:noFill/>
              <a:miter lim="800000"/>
              <a:headEnd/>
              <a:tailEnd/>
            </a:ln>
            <a:effectLst/>
          </p:spPr>
          <p:txBody>
            <a:bodyPr wrap="none" lIns="0" tIns="0" rIns="0" bIns="0" anchor="ctr" anchorCtr="1">
              <a:spAutoFit/>
            </a:bodyPr>
            <a:lstStyle/>
            <a:p>
              <a:pPr eaLnBrk="0" hangingPunct="0"/>
              <a:r>
                <a:rPr lang="en-US" sz="1600"/>
                <a:t>Structure</a:t>
              </a:r>
            </a:p>
          </p:txBody>
        </p:sp>
      </p:grpSp>
      <p:grpSp>
        <p:nvGrpSpPr>
          <p:cNvPr id="23" name="Group 696"/>
          <p:cNvGrpSpPr>
            <a:grpSpLocks/>
          </p:cNvGrpSpPr>
          <p:nvPr/>
        </p:nvGrpSpPr>
        <p:grpSpPr bwMode="auto">
          <a:xfrm>
            <a:off x="5098169" y="918933"/>
            <a:ext cx="2560902" cy="1552926"/>
            <a:chOff x="3391" y="378"/>
            <a:chExt cx="2157" cy="1308"/>
          </a:xfrm>
        </p:grpSpPr>
        <p:pic>
          <p:nvPicPr>
            <p:cNvPr id="24" name="Picture 334" descr="jay_perm"/>
            <p:cNvPicPr>
              <a:picLocks noChangeAspect="1" noChangeArrowheads="1"/>
            </p:cNvPicPr>
            <p:nvPr/>
          </p:nvPicPr>
          <p:blipFill>
            <a:blip r:embed="rId10" cstate="print"/>
            <a:srcRect/>
            <a:stretch>
              <a:fillRect/>
            </a:stretch>
          </p:blipFill>
          <p:spPr bwMode="auto">
            <a:xfrm>
              <a:off x="3792" y="378"/>
              <a:ext cx="1756" cy="1308"/>
            </a:xfrm>
            <a:prstGeom prst="rect">
              <a:avLst/>
            </a:prstGeom>
            <a:noFill/>
            <a:effectLst/>
          </p:spPr>
        </p:pic>
        <p:sp>
          <p:nvSpPr>
            <p:cNvPr id="25" name="Text Box 335"/>
            <p:cNvSpPr txBox="1">
              <a:spLocks noChangeAspect="1" noChangeArrowheads="1"/>
            </p:cNvSpPr>
            <p:nvPr/>
          </p:nvSpPr>
          <p:spPr bwMode="auto">
            <a:xfrm>
              <a:off x="3391" y="1221"/>
              <a:ext cx="1283" cy="285"/>
            </a:xfrm>
            <a:prstGeom prst="rect">
              <a:avLst/>
            </a:prstGeom>
            <a:noFill/>
            <a:ln w="9525">
              <a:noFill/>
              <a:miter lim="800000"/>
              <a:headEnd/>
              <a:tailEnd/>
            </a:ln>
            <a:effectLst/>
          </p:spPr>
          <p:txBody>
            <a:bodyPr wrap="none">
              <a:spAutoFit/>
            </a:bodyPr>
            <a:lstStyle/>
            <a:p>
              <a:pPr eaLnBrk="0" hangingPunct="0"/>
              <a:r>
                <a:rPr lang="en-US" sz="1600"/>
                <a:t>Geologic Model</a:t>
              </a:r>
            </a:p>
          </p:txBody>
        </p:sp>
      </p:grpSp>
      <p:sp>
        <p:nvSpPr>
          <p:cNvPr id="28" name="Rectangle 547"/>
          <p:cNvSpPr>
            <a:spLocks noChangeArrowheads="1"/>
          </p:cNvSpPr>
          <p:nvPr/>
        </p:nvSpPr>
        <p:spPr bwMode="auto">
          <a:xfrm>
            <a:off x="5334000" y="5219700"/>
            <a:ext cx="1458733" cy="246221"/>
          </a:xfrm>
          <a:prstGeom prst="rect">
            <a:avLst/>
          </a:prstGeom>
          <a:noFill/>
          <a:ln w="9525">
            <a:noFill/>
            <a:miter lim="800000"/>
            <a:headEnd/>
            <a:tailEnd/>
          </a:ln>
          <a:effectLst/>
        </p:spPr>
        <p:txBody>
          <a:bodyPr wrap="none" lIns="0" tIns="0" rIns="0" bIns="0" anchor="ctr" anchorCtr="1">
            <a:spAutoFit/>
          </a:bodyPr>
          <a:lstStyle/>
          <a:p>
            <a:pPr eaLnBrk="0" hangingPunct="0"/>
            <a:r>
              <a:rPr lang="en-US" sz="1600" dirty="0"/>
              <a:t>History Matching</a:t>
            </a:r>
          </a:p>
        </p:txBody>
      </p:sp>
      <p:grpSp>
        <p:nvGrpSpPr>
          <p:cNvPr id="26" name="Group 702"/>
          <p:cNvGrpSpPr>
            <a:grpSpLocks/>
          </p:cNvGrpSpPr>
          <p:nvPr/>
        </p:nvGrpSpPr>
        <p:grpSpPr bwMode="auto">
          <a:xfrm>
            <a:off x="4800169" y="2597706"/>
            <a:ext cx="2774609" cy="834637"/>
            <a:chOff x="3064" y="1751"/>
            <a:chExt cx="2337" cy="703"/>
          </a:xfrm>
        </p:grpSpPr>
        <p:sp>
          <p:nvSpPr>
            <p:cNvPr id="67" name="Rectangle 360"/>
            <p:cNvSpPr>
              <a:spLocks noChangeArrowheads="1"/>
            </p:cNvSpPr>
            <p:nvPr/>
          </p:nvSpPr>
          <p:spPr bwMode="auto">
            <a:xfrm>
              <a:off x="3064" y="2098"/>
              <a:ext cx="1322" cy="285"/>
            </a:xfrm>
            <a:prstGeom prst="rect">
              <a:avLst/>
            </a:prstGeom>
            <a:noFill/>
            <a:ln w="9525">
              <a:noFill/>
              <a:miter lim="800000"/>
              <a:headEnd/>
              <a:tailEnd/>
            </a:ln>
            <a:effectLst/>
          </p:spPr>
          <p:txBody>
            <a:bodyPr wrap="none">
              <a:spAutoFit/>
            </a:bodyPr>
            <a:lstStyle/>
            <a:p>
              <a:pPr eaLnBrk="0" hangingPunct="0"/>
              <a:r>
                <a:rPr lang="en-US" sz="1600" dirty="0" smtClean="0"/>
                <a:t>Production Data</a:t>
              </a:r>
              <a:endParaRPr lang="en-US" sz="1600" dirty="0"/>
            </a:p>
          </p:txBody>
        </p:sp>
        <p:grpSp>
          <p:nvGrpSpPr>
            <p:cNvPr id="27" name="Group 699"/>
            <p:cNvGrpSpPr>
              <a:grpSpLocks/>
            </p:cNvGrpSpPr>
            <p:nvPr/>
          </p:nvGrpSpPr>
          <p:grpSpPr bwMode="auto">
            <a:xfrm>
              <a:off x="4420" y="1751"/>
              <a:ext cx="981" cy="703"/>
              <a:chOff x="4420" y="1707"/>
              <a:chExt cx="1175" cy="703"/>
            </a:xfrm>
          </p:grpSpPr>
          <p:sp>
            <p:nvSpPr>
              <p:cNvPr id="69" name="Rectangle 695"/>
              <p:cNvSpPr>
                <a:spLocks noChangeArrowheads="1"/>
              </p:cNvSpPr>
              <p:nvPr/>
            </p:nvSpPr>
            <p:spPr bwMode="auto">
              <a:xfrm>
                <a:off x="4420" y="1707"/>
                <a:ext cx="1175" cy="701"/>
              </a:xfrm>
              <a:prstGeom prst="rect">
                <a:avLst/>
              </a:prstGeom>
              <a:solidFill>
                <a:schemeClr val="bg1"/>
              </a:solidFill>
              <a:ln w="9525">
                <a:noFill/>
                <a:miter lim="800000"/>
                <a:headEnd/>
                <a:tailEnd/>
              </a:ln>
              <a:effectLst>
                <a:outerShdw dist="35921" dir="2700000" algn="ctr" rotWithShape="0">
                  <a:schemeClr val="bg2"/>
                </a:outerShdw>
              </a:effectLst>
            </p:spPr>
            <p:txBody>
              <a:bodyPr wrap="none" anchor="ctr"/>
              <a:lstStyle/>
              <a:p>
                <a:endParaRPr lang="en-US" sz="2000"/>
              </a:p>
            </p:txBody>
          </p:sp>
          <p:grpSp>
            <p:nvGrpSpPr>
              <p:cNvPr id="29" name="Group 685"/>
              <p:cNvGrpSpPr>
                <a:grpSpLocks/>
              </p:cNvGrpSpPr>
              <p:nvPr/>
            </p:nvGrpSpPr>
            <p:grpSpPr bwMode="auto">
              <a:xfrm>
                <a:off x="4426" y="1739"/>
                <a:ext cx="1093" cy="671"/>
                <a:chOff x="4582" y="3135"/>
                <a:chExt cx="1093" cy="671"/>
              </a:xfrm>
            </p:grpSpPr>
            <p:grpSp>
              <p:nvGrpSpPr>
                <p:cNvPr id="30" name="Group 684"/>
                <p:cNvGrpSpPr>
                  <a:grpSpLocks/>
                </p:cNvGrpSpPr>
                <p:nvPr/>
              </p:nvGrpSpPr>
              <p:grpSpPr bwMode="auto">
                <a:xfrm>
                  <a:off x="4582" y="3135"/>
                  <a:ext cx="1093" cy="671"/>
                  <a:chOff x="4582" y="3135"/>
                  <a:chExt cx="1093" cy="671"/>
                </a:xfrm>
              </p:grpSpPr>
              <p:sp>
                <p:nvSpPr>
                  <p:cNvPr id="76" name="Freeform 556"/>
                  <p:cNvSpPr>
                    <a:spLocks/>
                  </p:cNvSpPr>
                  <p:nvPr/>
                </p:nvSpPr>
                <p:spPr bwMode="auto">
                  <a:xfrm>
                    <a:off x="4919" y="3196"/>
                    <a:ext cx="748" cy="421"/>
                  </a:xfrm>
                  <a:custGeom>
                    <a:avLst/>
                    <a:gdLst/>
                    <a:ahLst/>
                    <a:cxnLst>
                      <a:cxn ang="0">
                        <a:pos x="0" y="0"/>
                      </a:cxn>
                      <a:cxn ang="0">
                        <a:pos x="160" y="0"/>
                      </a:cxn>
                      <a:cxn ang="0">
                        <a:pos x="160" y="116"/>
                      </a:cxn>
                      <a:cxn ang="0">
                        <a:pos x="0" y="116"/>
                      </a:cxn>
                      <a:cxn ang="0">
                        <a:pos x="0" y="0"/>
                      </a:cxn>
                      <a:cxn ang="0">
                        <a:pos x="0" y="116"/>
                      </a:cxn>
                    </a:cxnLst>
                    <a:rect l="0" t="0" r="r" b="b"/>
                    <a:pathLst>
                      <a:path w="160" h="116">
                        <a:moveTo>
                          <a:pt x="0" y="0"/>
                        </a:moveTo>
                        <a:lnTo>
                          <a:pt x="160" y="0"/>
                        </a:lnTo>
                        <a:lnTo>
                          <a:pt x="160" y="116"/>
                        </a:lnTo>
                        <a:lnTo>
                          <a:pt x="0" y="116"/>
                        </a:lnTo>
                        <a:lnTo>
                          <a:pt x="0" y="0"/>
                        </a:lnTo>
                        <a:lnTo>
                          <a:pt x="0" y="116"/>
                        </a:lnTo>
                      </a:path>
                    </a:pathLst>
                  </a:custGeom>
                  <a:noFill/>
                  <a:ln w="6350">
                    <a:solidFill>
                      <a:schemeClr val="tx1"/>
                    </a:solidFill>
                    <a:prstDash val="solid"/>
                    <a:round/>
                    <a:headEnd/>
                    <a:tailEnd/>
                  </a:ln>
                </p:spPr>
                <p:txBody>
                  <a:bodyPr/>
                  <a:lstStyle/>
                  <a:p>
                    <a:endParaRPr lang="en-US" sz="2000"/>
                  </a:p>
                </p:txBody>
              </p:sp>
              <p:sp>
                <p:nvSpPr>
                  <p:cNvPr id="77" name="Line 557"/>
                  <p:cNvSpPr>
                    <a:spLocks noChangeShapeType="1"/>
                  </p:cNvSpPr>
                  <p:nvPr/>
                </p:nvSpPr>
                <p:spPr bwMode="auto">
                  <a:xfrm>
                    <a:off x="4904" y="3617"/>
                    <a:ext cx="15" cy="0"/>
                  </a:xfrm>
                  <a:prstGeom prst="line">
                    <a:avLst/>
                  </a:prstGeom>
                  <a:noFill/>
                  <a:ln w="6350">
                    <a:solidFill>
                      <a:srgbClr val="FFFFFF"/>
                    </a:solidFill>
                    <a:round/>
                    <a:headEnd/>
                    <a:tailEnd/>
                  </a:ln>
                </p:spPr>
                <p:txBody>
                  <a:bodyPr/>
                  <a:lstStyle/>
                  <a:p>
                    <a:endParaRPr lang="en-US" sz="2000"/>
                  </a:p>
                </p:txBody>
              </p:sp>
              <p:sp>
                <p:nvSpPr>
                  <p:cNvPr id="78" name="Line 558"/>
                  <p:cNvSpPr>
                    <a:spLocks noChangeShapeType="1"/>
                  </p:cNvSpPr>
                  <p:nvPr/>
                </p:nvSpPr>
                <p:spPr bwMode="auto">
                  <a:xfrm>
                    <a:off x="4904" y="3512"/>
                    <a:ext cx="15" cy="0"/>
                  </a:xfrm>
                  <a:prstGeom prst="line">
                    <a:avLst/>
                  </a:prstGeom>
                  <a:noFill/>
                  <a:ln w="6350">
                    <a:solidFill>
                      <a:srgbClr val="FFFFFF"/>
                    </a:solidFill>
                    <a:round/>
                    <a:headEnd/>
                    <a:tailEnd/>
                  </a:ln>
                </p:spPr>
                <p:txBody>
                  <a:bodyPr/>
                  <a:lstStyle/>
                  <a:p>
                    <a:endParaRPr lang="en-US" sz="2000"/>
                  </a:p>
                </p:txBody>
              </p:sp>
              <p:sp>
                <p:nvSpPr>
                  <p:cNvPr id="79" name="Line 559"/>
                  <p:cNvSpPr>
                    <a:spLocks noChangeShapeType="1"/>
                  </p:cNvSpPr>
                  <p:nvPr/>
                </p:nvSpPr>
                <p:spPr bwMode="auto">
                  <a:xfrm>
                    <a:off x="4904" y="3407"/>
                    <a:ext cx="15" cy="0"/>
                  </a:xfrm>
                  <a:prstGeom prst="line">
                    <a:avLst/>
                  </a:prstGeom>
                  <a:noFill/>
                  <a:ln w="6350">
                    <a:solidFill>
                      <a:srgbClr val="FFFFFF"/>
                    </a:solidFill>
                    <a:round/>
                    <a:headEnd/>
                    <a:tailEnd/>
                  </a:ln>
                </p:spPr>
                <p:txBody>
                  <a:bodyPr/>
                  <a:lstStyle/>
                  <a:p>
                    <a:endParaRPr lang="en-US" sz="2000"/>
                  </a:p>
                </p:txBody>
              </p:sp>
              <p:sp>
                <p:nvSpPr>
                  <p:cNvPr id="80" name="Line 560"/>
                  <p:cNvSpPr>
                    <a:spLocks noChangeShapeType="1"/>
                  </p:cNvSpPr>
                  <p:nvPr/>
                </p:nvSpPr>
                <p:spPr bwMode="auto">
                  <a:xfrm>
                    <a:off x="4904" y="3301"/>
                    <a:ext cx="15" cy="0"/>
                  </a:xfrm>
                  <a:prstGeom prst="line">
                    <a:avLst/>
                  </a:prstGeom>
                  <a:noFill/>
                  <a:ln w="6350">
                    <a:solidFill>
                      <a:srgbClr val="FFFFFF"/>
                    </a:solidFill>
                    <a:round/>
                    <a:headEnd/>
                    <a:tailEnd/>
                  </a:ln>
                </p:spPr>
                <p:txBody>
                  <a:bodyPr/>
                  <a:lstStyle/>
                  <a:p>
                    <a:endParaRPr lang="en-US" sz="2000"/>
                  </a:p>
                </p:txBody>
              </p:sp>
              <p:sp>
                <p:nvSpPr>
                  <p:cNvPr id="81" name="Line 561"/>
                  <p:cNvSpPr>
                    <a:spLocks noChangeShapeType="1"/>
                  </p:cNvSpPr>
                  <p:nvPr/>
                </p:nvSpPr>
                <p:spPr bwMode="auto">
                  <a:xfrm>
                    <a:off x="4904" y="3196"/>
                    <a:ext cx="15" cy="0"/>
                  </a:xfrm>
                  <a:prstGeom prst="line">
                    <a:avLst/>
                  </a:prstGeom>
                  <a:noFill/>
                  <a:ln w="6350">
                    <a:solidFill>
                      <a:srgbClr val="FFFFFF"/>
                    </a:solidFill>
                    <a:round/>
                    <a:headEnd/>
                    <a:tailEnd/>
                  </a:ln>
                </p:spPr>
                <p:txBody>
                  <a:bodyPr/>
                  <a:lstStyle/>
                  <a:p>
                    <a:endParaRPr lang="en-US" sz="2000"/>
                  </a:p>
                </p:txBody>
              </p:sp>
              <p:sp>
                <p:nvSpPr>
                  <p:cNvPr id="82" name="Line 563"/>
                  <p:cNvSpPr>
                    <a:spLocks noChangeShapeType="1"/>
                  </p:cNvSpPr>
                  <p:nvPr/>
                </p:nvSpPr>
                <p:spPr bwMode="auto">
                  <a:xfrm flipV="1">
                    <a:off x="4919" y="3617"/>
                    <a:ext cx="0" cy="15"/>
                  </a:xfrm>
                  <a:prstGeom prst="line">
                    <a:avLst/>
                  </a:prstGeom>
                  <a:noFill/>
                  <a:ln w="6350">
                    <a:solidFill>
                      <a:srgbClr val="FFFFFF"/>
                    </a:solidFill>
                    <a:round/>
                    <a:headEnd/>
                    <a:tailEnd/>
                  </a:ln>
                </p:spPr>
                <p:txBody>
                  <a:bodyPr/>
                  <a:lstStyle/>
                  <a:p>
                    <a:endParaRPr lang="en-US" sz="2000"/>
                  </a:p>
                </p:txBody>
              </p:sp>
              <p:sp>
                <p:nvSpPr>
                  <p:cNvPr id="83" name="Line 564"/>
                  <p:cNvSpPr>
                    <a:spLocks noChangeShapeType="1"/>
                  </p:cNvSpPr>
                  <p:nvPr/>
                </p:nvSpPr>
                <p:spPr bwMode="auto">
                  <a:xfrm flipV="1">
                    <a:off x="5070" y="3617"/>
                    <a:ext cx="0" cy="15"/>
                  </a:xfrm>
                  <a:prstGeom prst="line">
                    <a:avLst/>
                  </a:prstGeom>
                  <a:noFill/>
                  <a:ln w="6350">
                    <a:solidFill>
                      <a:srgbClr val="FFFFFF"/>
                    </a:solidFill>
                    <a:round/>
                    <a:headEnd/>
                    <a:tailEnd/>
                  </a:ln>
                </p:spPr>
                <p:txBody>
                  <a:bodyPr/>
                  <a:lstStyle/>
                  <a:p>
                    <a:endParaRPr lang="en-US" sz="2000"/>
                  </a:p>
                </p:txBody>
              </p:sp>
              <p:sp>
                <p:nvSpPr>
                  <p:cNvPr id="84" name="Line 565"/>
                  <p:cNvSpPr>
                    <a:spLocks noChangeShapeType="1"/>
                  </p:cNvSpPr>
                  <p:nvPr/>
                </p:nvSpPr>
                <p:spPr bwMode="auto">
                  <a:xfrm flipV="1">
                    <a:off x="5221" y="3617"/>
                    <a:ext cx="0" cy="15"/>
                  </a:xfrm>
                  <a:prstGeom prst="line">
                    <a:avLst/>
                  </a:prstGeom>
                  <a:noFill/>
                  <a:ln w="6350">
                    <a:solidFill>
                      <a:srgbClr val="FFFFFF"/>
                    </a:solidFill>
                    <a:round/>
                    <a:headEnd/>
                    <a:tailEnd/>
                  </a:ln>
                </p:spPr>
                <p:txBody>
                  <a:bodyPr/>
                  <a:lstStyle/>
                  <a:p>
                    <a:endParaRPr lang="en-US" sz="2000"/>
                  </a:p>
                </p:txBody>
              </p:sp>
              <p:sp>
                <p:nvSpPr>
                  <p:cNvPr id="85" name="Line 566"/>
                  <p:cNvSpPr>
                    <a:spLocks noChangeShapeType="1"/>
                  </p:cNvSpPr>
                  <p:nvPr/>
                </p:nvSpPr>
                <p:spPr bwMode="auto">
                  <a:xfrm flipV="1">
                    <a:off x="5373" y="3617"/>
                    <a:ext cx="0" cy="15"/>
                  </a:xfrm>
                  <a:prstGeom prst="line">
                    <a:avLst/>
                  </a:prstGeom>
                  <a:noFill/>
                  <a:ln w="6350">
                    <a:solidFill>
                      <a:srgbClr val="FFFFFF"/>
                    </a:solidFill>
                    <a:round/>
                    <a:headEnd/>
                    <a:tailEnd/>
                  </a:ln>
                </p:spPr>
                <p:txBody>
                  <a:bodyPr/>
                  <a:lstStyle/>
                  <a:p>
                    <a:endParaRPr lang="en-US" sz="2000"/>
                  </a:p>
                </p:txBody>
              </p:sp>
              <p:sp>
                <p:nvSpPr>
                  <p:cNvPr id="86" name="Line 567"/>
                  <p:cNvSpPr>
                    <a:spLocks noChangeShapeType="1"/>
                  </p:cNvSpPr>
                  <p:nvPr/>
                </p:nvSpPr>
                <p:spPr bwMode="auto">
                  <a:xfrm flipV="1">
                    <a:off x="5524" y="3617"/>
                    <a:ext cx="0" cy="15"/>
                  </a:xfrm>
                  <a:prstGeom prst="line">
                    <a:avLst/>
                  </a:prstGeom>
                  <a:noFill/>
                  <a:ln w="6350">
                    <a:solidFill>
                      <a:srgbClr val="FFFFFF"/>
                    </a:solidFill>
                    <a:round/>
                    <a:headEnd/>
                    <a:tailEnd/>
                  </a:ln>
                </p:spPr>
                <p:txBody>
                  <a:bodyPr/>
                  <a:lstStyle/>
                  <a:p>
                    <a:endParaRPr lang="en-US" sz="2000"/>
                  </a:p>
                </p:txBody>
              </p:sp>
              <p:sp>
                <p:nvSpPr>
                  <p:cNvPr id="87" name="Freeform 568"/>
                  <p:cNvSpPr>
                    <a:spLocks/>
                  </p:cNvSpPr>
                  <p:nvPr/>
                </p:nvSpPr>
                <p:spPr bwMode="auto">
                  <a:xfrm>
                    <a:off x="4934" y="3617"/>
                    <a:ext cx="15" cy="0"/>
                  </a:xfrm>
                  <a:custGeom>
                    <a:avLst/>
                    <a:gdLst/>
                    <a:ahLst/>
                    <a:cxnLst>
                      <a:cxn ang="0">
                        <a:pos x="0" y="0"/>
                      </a:cxn>
                      <a:cxn ang="0">
                        <a:pos x="7" y="0"/>
                      </a:cxn>
                      <a:cxn ang="0">
                        <a:pos x="15" y="0"/>
                      </a:cxn>
                    </a:cxnLst>
                    <a:rect l="0" t="0" r="r" b="b"/>
                    <a:pathLst>
                      <a:path w="15">
                        <a:moveTo>
                          <a:pt x="0" y="0"/>
                        </a:moveTo>
                        <a:lnTo>
                          <a:pt x="7" y="0"/>
                        </a:lnTo>
                        <a:lnTo>
                          <a:pt x="15" y="0"/>
                        </a:lnTo>
                      </a:path>
                    </a:pathLst>
                  </a:custGeom>
                  <a:noFill/>
                  <a:ln w="17463">
                    <a:solidFill>
                      <a:srgbClr val="00FFFF"/>
                    </a:solidFill>
                    <a:prstDash val="solid"/>
                    <a:round/>
                    <a:headEnd/>
                    <a:tailEnd/>
                  </a:ln>
                </p:spPr>
                <p:txBody>
                  <a:bodyPr/>
                  <a:lstStyle/>
                  <a:p>
                    <a:endParaRPr lang="en-US" sz="2000"/>
                  </a:p>
                </p:txBody>
              </p:sp>
              <p:sp>
                <p:nvSpPr>
                  <p:cNvPr id="88" name="Freeform 569"/>
                  <p:cNvSpPr>
                    <a:spLocks/>
                  </p:cNvSpPr>
                  <p:nvPr/>
                </p:nvSpPr>
                <p:spPr bwMode="auto">
                  <a:xfrm>
                    <a:off x="4949" y="3610"/>
                    <a:ext cx="15" cy="7"/>
                  </a:xfrm>
                  <a:custGeom>
                    <a:avLst/>
                    <a:gdLst/>
                    <a:ahLst/>
                    <a:cxnLst>
                      <a:cxn ang="0">
                        <a:pos x="0" y="7"/>
                      </a:cxn>
                      <a:cxn ang="0">
                        <a:pos x="8" y="4"/>
                      </a:cxn>
                      <a:cxn ang="0">
                        <a:pos x="15" y="0"/>
                      </a:cxn>
                    </a:cxnLst>
                    <a:rect l="0" t="0" r="r" b="b"/>
                    <a:pathLst>
                      <a:path w="15" h="7">
                        <a:moveTo>
                          <a:pt x="0" y="7"/>
                        </a:moveTo>
                        <a:lnTo>
                          <a:pt x="8" y="4"/>
                        </a:lnTo>
                        <a:lnTo>
                          <a:pt x="15" y="0"/>
                        </a:lnTo>
                      </a:path>
                    </a:pathLst>
                  </a:custGeom>
                  <a:noFill/>
                  <a:ln w="17463">
                    <a:solidFill>
                      <a:srgbClr val="00FFFF"/>
                    </a:solidFill>
                    <a:prstDash val="solid"/>
                    <a:round/>
                    <a:headEnd/>
                    <a:tailEnd/>
                  </a:ln>
                </p:spPr>
                <p:txBody>
                  <a:bodyPr/>
                  <a:lstStyle/>
                  <a:p>
                    <a:endParaRPr lang="en-US" sz="2000"/>
                  </a:p>
                </p:txBody>
              </p:sp>
              <p:sp>
                <p:nvSpPr>
                  <p:cNvPr id="89" name="Freeform 570"/>
                  <p:cNvSpPr>
                    <a:spLocks/>
                  </p:cNvSpPr>
                  <p:nvPr/>
                </p:nvSpPr>
                <p:spPr bwMode="auto">
                  <a:xfrm>
                    <a:off x="4964" y="3592"/>
                    <a:ext cx="15" cy="18"/>
                  </a:xfrm>
                  <a:custGeom>
                    <a:avLst/>
                    <a:gdLst/>
                    <a:ahLst/>
                    <a:cxnLst>
                      <a:cxn ang="0">
                        <a:pos x="0" y="18"/>
                      </a:cxn>
                      <a:cxn ang="0">
                        <a:pos x="8" y="11"/>
                      </a:cxn>
                      <a:cxn ang="0">
                        <a:pos x="15" y="0"/>
                      </a:cxn>
                    </a:cxnLst>
                    <a:rect l="0" t="0" r="r" b="b"/>
                    <a:pathLst>
                      <a:path w="15" h="18">
                        <a:moveTo>
                          <a:pt x="0" y="18"/>
                        </a:moveTo>
                        <a:lnTo>
                          <a:pt x="8" y="11"/>
                        </a:lnTo>
                        <a:lnTo>
                          <a:pt x="15" y="0"/>
                        </a:lnTo>
                      </a:path>
                    </a:pathLst>
                  </a:custGeom>
                  <a:noFill/>
                  <a:ln w="17463">
                    <a:solidFill>
                      <a:srgbClr val="00FFFF"/>
                    </a:solidFill>
                    <a:prstDash val="solid"/>
                    <a:round/>
                    <a:headEnd/>
                    <a:tailEnd/>
                  </a:ln>
                </p:spPr>
                <p:txBody>
                  <a:bodyPr/>
                  <a:lstStyle/>
                  <a:p>
                    <a:endParaRPr lang="en-US" sz="2000"/>
                  </a:p>
                </p:txBody>
              </p:sp>
              <p:sp>
                <p:nvSpPr>
                  <p:cNvPr id="90" name="Freeform 571"/>
                  <p:cNvSpPr>
                    <a:spLocks/>
                  </p:cNvSpPr>
                  <p:nvPr/>
                </p:nvSpPr>
                <p:spPr bwMode="auto">
                  <a:xfrm>
                    <a:off x="4979" y="3559"/>
                    <a:ext cx="15" cy="33"/>
                  </a:xfrm>
                  <a:custGeom>
                    <a:avLst/>
                    <a:gdLst/>
                    <a:ahLst/>
                    <a:cxnLst>
                      <a:cxn ang="0">
                        <a:pos x="0" y="33"/>
                      </a:cxn>
                      <a:cxn ang="0">
                        <a:pos x="8" y="18"/>
                      </a:cxn>
                      <a:cxn ang="0">
                        <a:pos x="15" y="0"/>
                      </a:cxn>
                    </a:cxnLst>
                    <a:rect l="0" t="0" r="r" b="b"/>
                    <a:pathLst>
                      <a:path w="15" h="33">
                        <a:moveTo>
                          <a:pt x="0" y="33"/>
                        </a:moveTo>
                        <a:lnTo>
                          <a:pt x="8" y="18"/>
                        </a:lnTo>
                        <a:lnTo>
                          <a:pt x="15" y="0"/>
                        </a:lnTo>
                      </a:path>
                    </a:pathLst>
                  </a:custGeom>
                  <a:noFill/>
                  <a:ln w="17463">
                    <a:solidFill>
                      <a:srgbClr val="00FFFF"/>
                    </a:solidFill>
                    <a:prstDash val="solid"/>
                    <a:round/>
                    <a:headEnd/>
                    <a:tailEnd/>
                  </a:ln>
                </p:spPr>
                <p:txBody>
                  <a:bodyPr/>
                  <a:lstStyle/>
                  <a:p>
                    <a:endParaRPr lang="en-US" sz="2000"/>
                  </a:p>
                </p:txBody>
              </p:sp>
              <p:sp>
                <p:nvSpPr>
                  <p:cNvPr id="91" name="Freeform 572"/>
                  <p:cNvSpPr>
                    <a:spLocks/>
                  </p:cNvSpPr>
                  <p:nvPr/>
                </p:nvSpPr>
                <p:spPr bwMode="auto">
                  <a:xfrm>
                    <a:off x="4994" y="3526"/>
                    <a:ext cx="15" cy="33"/>
                  </a:xfrm>
                  <a:custGeom>
                    <a:avLst/>
                    <a:gdLst/>
                    <a:ahLst/>
                    <a:cxnLst>
                      <a:cxn ang="0">
                        <a:pos x="0" y="33"/>
                      </a:cxn>
                      <a:cxn ang="0">
                        <a:pos x="8" y="19"/>
                      </a:cxn>
                      <a:cxn ang="0">
                        <a:pos x="12" y="11"/>
                      </a:cxn>
                      <a:cxn ang="0">
                        <a:pos x="15" y="0"/>
                      </a:cxn>
                    </a:cxnLst>
                    <a:rect l="0" t="0" r="r" b="b"/>
                    <a:pathLst>
                      <a:path w="15" h="33">
                        <a:moveTo>
                          <a:pt x="0" y="33"/>
                        </a:moveTo>
                        <a:lnTo>
                          <a:pt x="8" y="19"/>
                        </a:lnTo>
                        <a:lnTo>
                          <a:pt x="12" y="11"/>
                        </a:lnTo>
                        <a:lnTo>
                          <a:pt x="15" y="0"/>
                        </a:lnTo>
                      </a:path>
                    </a:pathLst>
                  </a:custGeom>
                  <a:noFill/>
                  <a:ln w="17463">
                    <a:solidFill>
                      <a:srgbClr val="00FFFF"/>
                    </a:solidFill>
                    <a:prstDash val="solid"/>
                    <a:round/>
                    <a:headEnd/>
                    <a:tailEnd/>
                  </a:ln>
                </p:spPr>
                <p:txBody>
                  <a:bodyPr/>
                  <a:lstStyle/>
                  <a:p>
                    <a:endParaRPr lang="en-US" sz="2000"/>
                  </a:p>
                </p:txBody>
              </p:sp>
              <p:sp>
                <p:nvSpPr>
                  <p:cNvPr id="92" name="Freeform 573"/>
                  <p:cNvSpPr>
                    <a:spLocks/>
                  </p:cNvSpPr>
                  <p:nvPr/>
                </p:nvSpPr>
                <p:spPr bwMode="auto">
                  <a:xfrm>
                    <a:off x="5009" y="3450"/>
                    <a:ext cx="16" cy="76"/>
                  </a:xfrm>
                  <a:custGeom>
                    <a:avLst/>
                    <a:gdLst/>
                    <a:ahLst/>
                    <a:cxnLst>
                      <a:cxn ang="0">
                        <a:pos x="0" y="76"/>
                      </a:cxn>
                      <a:cxn ang="0">
                        <a:pos x="0" y="69"/>
                      </a:cxn>
                      <a:cxn ang="0">
                        <a:pos x="4" y="58"/>
                      </a:cxn>
                      <a:cxn ang="0">
                        <a:pos x="8" y="37"/>
                      </a:cxn>
                      <a:cxn ang="0">
                        <a:pos x="12" y="15"/>
                      </a:cxn>
                      <a:cxn ang="0">
                        <a:pos x="16" y="7"/>
                      </a:cxn>
                      <a:cxn ang="0">
                        <a:pos x="16" y="0"/>
                      </a:cxn>
                    </a:cxnLst>
                    <a:rect l="0" t="0" r="r" b="b"/>
                    <a:pathLst>
                      <a:path w="16" h="76">
                        <a:moveTo>
                          <a:pt x="0" y="76"/>
                        </a:moveTo>
                        <a:lnTo>
                          <a:pt x="0" y="69"/>
                        </a:lnTo>
                        <a:lnTo>
                          <a:pt x="4" y="58"/>
                        </a:lnTo>
                        <a:lnTo>
                          <a:pt x="8" y="37"/>
                        </a:lnTo>
                        <a:lnTo>
                          <a:pt x="12" y="15"/>
                        </a:lnTo>
                        <a:lnTo>
                          <a:pt x="16" y="7"/>
                        </a:lnTo>
                        <a:lnTo>
                          <a:pt x="16" y="0"/>
                        </a:lnTo>
                      </a:path>
                    </a:pathLst>
                  </a:custGeom>
                  <a:noFill/>
                  <a:ln w="17463">
                    <a:solidFill>
                      <a:srgbClr val="00FFFF"/>
                    </a:solidFill>
                    <a:prstDash val="solid"/>
                    <a:round/>
                    <a:headEnd/>
                    <a:tailEnd/>
                  </a:ln>
                </p:spPr>
                <p:txBody>
                  <a:bodyPr/>
                  <a:lstStyle/>
                  <a:p>
                    <a:endParaRPr lang="en-US" sz="2000"/>
                  </a:p>
                </p:txBody>
              </p:sp>
              <p:sp>
                <p:nvSpPr>
                  <p:cNvPr id="93" name="Freeform 574"/>
                  <p:cNvSpPr>
                    <a:spLocks/>
                  </p:cNvSpPr>
                  <p:nvPr/>
                </p:nvSpPr>
                <p:spPr bwMode="auto">
                  <a:xfrm>
                    <a:off x="5025" y="3447"/>
                    <a:ext cx="15" cy="18"/>
                  </a:xfrm>
                  <a:custGeom>
                    <a:avLst/>
                    <a:gdLst/>
                    <a:ahLst/>
                    <a:cxnLst>
                      <a:cxn ang="0">
                        <a:pos x="0" y="3"/>
                      </a:cxn>
                      <a:cxn ang="0">
                        <a:pos x="0" y="0"/>
                      </a:cxn>
                      <a:cxn ang="0">
                        <a:pos x="3" y="3"/>
                      </a:cxn>
                      <a:cxn ang="0">
                        <a:pos x="7" y="7"/>
                      </a:cxn>
                      <a:cxn ang="0">
                        <a:pos x="11" y="14"/>
                      </a:cxn>
                      <a:cxn ang="0">
                        <a:pos x="15" y="18"/>
                      </a:cxn>
                    </a:cxnLst>
                    <a:rect l="0" t="0" r="r" b="b"/>
                    <a:pathLst>
                      <a:path w="15" h="18">
                        <a:moveTo>
                          <a:pt x="0" y="3"/>
                        </a:moveTo>
                        <a:lnTo>
                          <a:pt x="0" y="0"/>
                        </a:lnTo>
                        <a:lnTo>
                          <a:pt x="3" y="3"/>
                        </a:lnTo>
                        <a:lnTo>
                          <a:pt x="7" y="7"/>
                        </a:lnTo>
                        <a:lnTo>
                          <a:pt x="11" y="14"/>
                        </a:lnTo>
                        <a:lnTo>
                          <a:pt x="15" y="18"/>
                        </a:lnTo>
                      </a:path>
                    </a:pathLst>
                  </a:custGeom>
                  <a:noFill/>
                  <a:ln w="17463">
                    <a:solidFill>
                      <a:srgbClr val="00FFFF"/>
                    </a:solidFill>
                    <a:prstDash val="solid"/>
                    <a:round/>
                    <a:headEnd/>
                    <a:tailEnd/>
                  </a:ln>
                </p:spPr>
                <p:txBody>
                  <a:bodyPr/>
                  <a:lstStyle/>
                  <a:p>
                    <a:endParaRPr lang="en-US" sz="2000"/>
                  </a:p>
                </p:txBody>
              </p:sp>
              <p:sp>
                <p:nvSpPr>
                  <p:cNvPr id="94" name="Freeform 575"/>
                  <p:cNvSpPr>
                    <a:spLocks/>
                  </p:cNvSpPr>
                  <p:nvPr/>
                </p:nvSpPr>
                <p:spPr bwMode="auto">
                  <a:xfrm>
                    <a:off x="5040" y="3436"/>
                    <a:ext cx="15" cy="29"/>
                  </a:xfrm>
                  <a:custGeom>
                    <a:avLst/>
                    <a:gdLst/>
                    <a:ahLst/>
                    <a:cxnLst>
                      <a:cxn ang="0">
                        <a:pos x="0" y="29"/>
                      </a:cxn>
                      <a:cxn ang="0">
                        <a:pos x="4" y="25"/>
                      </a:cxn>
                      <a:cxn ang="0">
                        <a:pos x="7" y="18"/>
                      </a:cxn>
                      <a:cxn ang="0">
                        <a:pos x="11" y="7"/>
                      </a:cxn>
                      <a:cxn ang="0">
                        <a:pos x="15" y="0"/>
                      </a:cxn>
                    </a:cxnLst>
                    <a:rect l="0" t="0" r="r" b="b"/>
                    <a:pathLst>
                      <a:path w="15" h="29">
                        <a:moveTo>
                          <a:pt x="0" y="29"/>
                        </a:moveTo>
                        <a:lnTo>
                          <a:pt x="4" y="25"/>
                        </a:lnTo>
                        <a:lnTo>
                          <a:pt x="7" y="18"/>
                        </a:lnTo>
                        <a:lnTo>
                          <a:pt x="11" y="7"/>
                        </a:lnTo>
                        <a:lnTo>
                          <a:pt x="15" y="0"/>
                        </a:lnTo>
                      </a:path>
                    </a:pathLst>
                  </a:custGeom>
                  <a:noFill/>
                  <a:ln w="17463">
                    <a:solidFill>
                      <a:srgbClr val="00FFFF"/>
                    </a:solidFill>
                    <a:prstDash val="solid"/>
                    <a:round/>
                    <a:headEnd/>
                    <a:tailEnd/>
                  </a:ln>
                </p:spPr>
                <p:txBody>
                  <a:bodyPr/>
                  <a:lstStyle/>
                  <a:p>
                    <a:endParaRPr lang="en-US" sz="2000"/>
                  </a:p>
                </p:txBody>
              </p:sp>
              <p:sp>
                <p:nvSpPr>
                  <p:cNvPr id="95" name="Freeform 576"/>
                  <p:cNvSpPr>
                    <a:spLocks/>
                  </p:cNvSpPr>
                  <p:nvPr/>
                </p:nvSpPr>
                <p:spPr bwMode="auto">
                  <a:xfrm>
                    <a:off x="5055" y="3407"/>
                    <a:ext cx="15" cy="29"/>
                  </a:xfrm>
                  <a:custGeom>
                    <a:avLst/>
                    <a:gdLst/>
                    <a:ahLst/>
                    <a:cxnLst>
                      <a:cxn ang="0">
                        <a:pos x="0" y="29"/>
                      </a:cxn>
                      <a:cxn ang="0">
                        <a:pos x="7" y="14"/>
                      </a:cxn>
                      <a:cxn ang="0">
                        <a:pos x="15" y="0"/>
                      </a:cxn>
                    </a:cxnLst>
                    <a:rect l="0" t="0" r="r" b="b"/>
                    <a:pathLst>
                      <a:path w="15" h="29">
                        <a:moveTo>
                          <a:pt x="0" y="29"/>
                        </a:moveTo>
                        <a:lnTo>
                          <a:pt x="7" y="14"/>
                        </a:lnTo>
                        <a:lnTo>
                          <a:pt x="15" y="0"/>
                        </a:lnTo>
                      </a:path>
                    </a:pathLst>
                  </a:custGeom>
                  <a:noFill/>
                  <a:ln w="17463">
                    <a:solidFill>
                      <a:srgbClr val="00FFFF"/>
                    </a:solidFill>
                    <a:prstDash val="solid"/>
                    <a:round/>
                    <a:headEnd/>
                    <a:tailEnd/>
                  </a:ln>
                </p:spPr>
                <p:txBody>
                  <a:bodyPr/>
                  <a:lstStyle/>
                  <a:p>
                    <a:endParaRPr lang="en-US" sz="2000"/>
                  </a:p>
                </p:txBody>
              </p:sp>
              <p:sp>
                <p:nvSpPr>
                  <p:cNvPr id="96" name="Freeform 577"/>
                  <p:cNvSpPr>
                    <a:spLocks/>
                  </p:cNvSpPr>
                  <p:nvPr/>
                </p:nvSpPr>
                <p:spPr bwMode="auto">
                  <a:xfrm>
                    <a:off x="5070" y="3370"/>
                    <a:ext cx="15" cy="37"/>
                  </a:xfrm>
                  <a:custGeom>
                    <a:avLst/>
                    <a:gdLst/>
                    <a:ahLst/>
                    <a:cxnLst>
                      <a:cxn ang="0">
                        <a:pos x="0" y="37"/>
                      </a:cxn>
                      <a:cxn ang="0">
                        <a:pos x="8" y="19"/>
                      </a:cxn>
                      <a:cxn ang="0">
                        <a:pos x="15" y="0"/>
                      </a:cxn>
                    </a:cxnLst>
                    <a:rect l="0" t="0" r="r" b="b"/>
                    <a:pathLst>
                      <a:path w="15" h="37">
                        <a:moveTo>
                          <a:pt x="0" y="37"/>
                        </a:moveTo>
                        <a:lnTo>
                          <a:pt x="8" y="19"/>
                        </a:lnTo>
                        <a:lnTo>
                          <a:pt x="15" y="0"/>
                        </a:lnTo>
                      </a:path>
                    </a:pathLst>
                  </a:custGeom>
                  <a:noFill/>
                  <a:ln w="17463">
                    <a:solidFill>
                      <a:srgbClr val="00FFFF"/>
                    </a:solidFill>
                    <a:prstDash val="solid"/>
                    <a:round/>
                    <a:headEnd/>
                    <a:tailEnd/>
                  </a:ln>
                </p:spPr>
                <p:txBody>
                  <a:bodyPr/>
                  <a:lstStyle/>
                  <a:p>
                    <a:endParaRPr lang="en-US" sz="2000"/>
                  </a:p>
                </p:txBody>
              </p:sp>
              <p:sp>
                <p:nvSpPr>
                  <p:cNvPr id="97" name="Freeform 578"/>
                  <p:cNvSpPr>
                    <a:spLocks/>
                  </p:cNvSpPr>
                  <p:nvPr/>
                </p:nvSpPr>
                <p:spPr bwMode="auto">
                  <a:xfrm>
                    <a:off x="5085" y="3334"/>
                    <a:ext cx="15" cy="36"/>
                  </a:xfrm>
                  <a:custGeom>
                    <a:avLst/>
                    <a:gdLst/>
                    <a:ahLst/>
                    <a:cxnLst>
                      <a:cxn ang="0">
                        <a:pos x="0" y="36"/>
                      </a:cxn>
                      <a:cxn ang="0">
                        <a:pos x="4" y="25"/>
                      </a:cxn>
                      <a:cxn ang="0">
                        <a:pos x="8" y="15"/>
                      </a:cxn>
                      <a:cxn ang="0">
                        <a:pos x="12" y="7"/>
                      </a:cxn>
                      <a:cxn ang="0">
                        <a:pos x="15" y="0"/>
                      </a:cxn>
                    </a:cxnLst>
                    <a:rect l="0" t="0" r="r" b="b"/>
                    <a:pathLst>
                      <a:path w="15" h="36">
                        <a:moveTo>
                          <a:pt x="0" y="36"/>
                        </a:moveTo>
                        <a:lnTo>
                          <a:pt x="4" y="25"/>
                        </a:lnTo>
                        <a:lnTo>
                          <a:pt x="8" y="15"/>
                        </a:lnTo>
                        <a:lnTo>
                          <a:pt x="12" y="7"/>
                        </a:lnTo>
                        <a:lnTo>
                          <a:pt x="15" y="0"/>
                        </a:lnTo>
                      </a:path>
                    </a:pathLst>
                  </a:custGeom>
                  <a:noFill/>
                  <a:ln w="17463">
                    <a:solidFill>
                      <a:srgbClr val="00FFFF"/>
                    </a:solidFill>
                    <a:prstDash val="solid"/>
                    <a:round/>
                    <a:headEnd/>
                    <a:tailEnd/>
                  </a:ln>
                </p:spPr>
                <p:txBody>
                  <a:bodyPr/>
                  <a:lstStyle/>
                  <a:p>
                    <a:endParaRPr lang="en-US" sz="2000"/>
                  </a:p>
                </p:txBody>
              </p:sp>
              <p:sp>
                <p:nvSpPr>
                  <p:cNvPr id="98" name="Freeform 579"/>
                  <p:cNvSpPr>
                    <a:spLocks/>
                  </p:cNvSpPr>
                  <p:nvPr/>
                </p:nvSpPr>
                <p:spPr bwMode="auto">
                  <a:xfrm>
                    <a:off x="5100" y="3334"/>
                    <a:ext cx="15" cy="7"/>
                  </a:xfrm>
                  <a:custGeom>
                    <a:avLst/>
                    <a:gdLst/>
                    <a:ahLst/>
                    <a:cxnLst>
                      <a:cxn ang="0">
                        <a:pos x="0" y="0"/>
                      </a:cxn>
                      <a:cxn ang="0">
                        <a:pos x="4" y="0"/>
                      </a:cxn>
                      <a:cxn ang="0">
                        <a:pos x="8" y="0"/>
                      </a:cxn>
                      <a:cxn ang="0">
                        <a:pos x="15" y="7"/>
                      </a:cxn>
                    </a:cxnLst>
                    <a:rect l="0" t="0" r="r" b="b"/>
                    <a:pathLst>
                      <a:path w="15" h="7">
                        <a:moveTo>
                          <a:pt x="0" y="0"/>
                        </a:moveTo>
                        <a:lnTo>
                          <a:pt x="4" y="0"/>
                        </a:lnTo>
                        <a:lnTo>
                          <a:pt x="8" y="0"/>
                        </a:lnTo>
                        <a:lnTo>
                          <a:pt x="15" y="7"/>
                        </a:lnTo>
                      </a:path>
                    </a:pathLst>
                  </a:custGeom>
                  <a:noFill/>
                  <a:ln w="17463">
                    <a:solidFill>
                      <a:srgbClr val="00FFFF"/>
                    </a:solidFill>
                    <a:prstDash val="solid"/>
                    <a:round/>
                    <a:headEnd/>
                    <a:tailEnd/>
                  </a:ln>
                </p:spPr>
                <p:txBody>
                  <a:bodyPr/>
                  <a:lstStyle/>
                  <a:p>
                    <a:endParaRPr lang="en-US" sz="2000"/>
                  </a:p>
                </p:txBody>
              </p:sp>
              <p:sp>
                <p:nvSpPr>
                  <p:cNvPr id="99" name="Freeform 580"/>
                  <p:cNvSpPr>
                    <a:spLocks/>
                  </p:cNvSpPr>
                  <p:nvPr/>
                </p:nvSpPr>
                <p:spPr bwMode="auto">
                  <a:xfrm>
                    <a:off x="5115" y="3341"/>
                    <a:ext cx="16" cy="11"/>
                  </a:xfrm>
                  <a:custGeom>
                    <a:avLst/>
                    <a:gdLst/>
                    <a:ahLst/>
                    <a:cxnLst>
                      <a:cxn ang="0">
                        <a:pos x="0" y="0"/>
                      </a:cxn>
                      <a:cxn ang="0">
                        <a:pos x="8" y="8"/>
                      </a:cxn>
                      <a:cxn ang="0">
                        <a:pos x="12" y="11"/>
                      </a:cxn>
                      <a:cxn ang="0">
                        <a:pos x="16" y="11"/>
                      </a:cxn>
                    </a:cxnLst>
                    <a:rect l="0" t="0" r="r" b="b"/>
                    <a:pathLst>
                      <a:path w="16" h="11">
                        <a:moveTo>
                          <a:pt x="0" y="0"/>
                        </a:moveTo>
                        <a:lnTo>
                          <a:pt x="8" y="8"/>
                        </a:lnTo>
                        <a:lnTo>
                          <a:pt x="12" y="11"/>
                        </a:lnTo>
                        <a:lnTo>
                          <a:pt x="16" y="11"/>
                        </a:lnTo>
                      </a:path>
                    </a:pathLst>
                  </a:custGeom>
                  <a:noFill/>
                  <a:ln w="17463">
                    <a:solidFill>
                      <a:srgbClr val="00FFFF"/>
                    </a:solidFill>
                    <a:prstDash val="solid"/>
                    <a:round/>
                    <a:headEnd/>
                    <a:tailEnd/>
                  </a:ln>
                </p:spPr>
                <p:txBody>
                  <a:bodyPr/>
                  <a:lstStyle/>
                  <a:p>
                    <a:endParaRPr lang="en-US" sz="2000"/>
                  </a:p>
                </p:txBody>
              </p:sp>
              <p:sp>
                <p:nvSpPr>
                  <p:cNvPr id="100" name="Freeform 581"/>
                  <p:cNvSpPr>
                    <a:spLocks/>
                  </p:cNvSpPr>
                  <p:nvPr/>
                </p:nvSpPr>
                <p:spPr bwMode="auto">
                  <a:xfrm>
                    <a:off x="5131" y="3338"/>
                    <a:ext cx="15" cy="14"/>
                  </a:xfrm>
                  <a:custGeom>
                    <a:avLst/>
                    <a:gdLst/>
                    <a:ahLst/>
                    <a:cxnLst>
                      <a:cxn ang="0">
                        <a:pos x="0" y="14"/>
                      </a:cxn>
                      <a:cxn ang="0">
                        <a:pos x="3" y="14"/>
                      </a:cxn>
                      <a:cxn ang="0">
                        <a:pos x="7" y="11"/>
                      </a:cxn>
                      <a:cxn ang="0">
                        <a:pos x="15" y="0"/>
                      </a:cxn>
                    </a:cxnLst>
                    <a:rect l="0" t="0" r="r" b="b"/>
                    <a:pathLst>
                      <a:path w="15" h="14">
                        <a:moveTo>
                          <a:pt x="0" y="14"/>
                        </a:moveTo>
                        <a:lnTo>
                          <a:pt x="3" y="14"/>
                        </a:lnTo>
                        <a:lnTo>
                          <a:pt x="7" y="11"/>
                        </a:lnTo>
                        <a:lnTo>
                          <a:pt x="15" y="0"/>
                        </a:lnTo>
                      </a:path>
                    </a:pathLst>
                  </a:custGeom>
                  <a:noFill/>
                  <a:ln w="17463">
                    <a:solidFill>
                      <a:srgbClr val="00FFFF"/>
                    </a:solidFill>
                    <a:prstDash val="solid"/>
                    <a:round/>
                    <a:headEnd/>
                    <a:tailEnd/>
                  </a:ln>
                </p:spPr>
                <p:txBody>
                  <a:bodyPr/>
                  <a:lstStyle/>
                  <a:p>
                    <a:endParaRPr lang="en-US" sz="2000"/>
                  </a:p>
                </p:txBody>
              </p:sp>
              <p:sp>
                <p:nvSpPr>
                  <p:cNvPr id="101" name="Freeform 582"/>
                  <p:cNvSpPr>
                    <a:spLocks/>
                  </p:cNvSpPr>
                  <p:nvPr/>
                </p:nvSpPr>
                <p:spPr bwMode="auto">
                  <a:xfrm>
                    <a:off x="5146" y="3320"/>
                    <a:ext cx="15" cy="18"/>
                  </a:xfrm>
                  <a:custGeom>
                    <a:avLst/>
                    <a:gdLst/>
                    <a:ahLst/>
                    <a:cxnLst>
                      <a:cxn ang="0">
                        <a:pos x="0" y="18"/>
                      </a:cxn>
                      <a:cxn ang="0">
                        <a:pos x="7" y="7"/>
                      </a:cxn>
                      <a:cxn ang="0">
                        <a:pos x="15" y="0"/>
                      </a:cxn>
                    </a:cxnLst>
                    <a:rect l="0" t="0" r="r" b="b"/>
                    <a:pathLst>
                      <a:path w="15" h="18">
                        <a:moveTo>
                          <a:pt x="0" y="18"/>
                        </a:moveTo>
                        <a:lnTo>
                          <a:pt x="7" y="7"/>
                        </a:lnTo>
                        <a:lnTo>
                          <a:pt x="15" y="0"/>
                        </a:lnTo>
                      </a:path>
                    </a:pathLst>
                  </a:custGeom>
                  <a:noFill/>
                  <a:ln w="17463">
                    <a:solidFill>
                      <a:srgbClr val="00FFFF"/>
                    </a:solidFill>
                    <a:prstDash val="solid"/>
                    <a:round/>
                    <a:headEnd/>
                    <a:tailEnd/>
                  </a:ln>
                </p:spPr>
                <p:txBody>
                  <a:bodyPr/>
                  <a:lstStyle/>
                  <a:p>
                    <a:endParaRPr lang="en-US" sz="2000"/>
                  </a:p>
                </p:txBody>
              </p:sp>
              <p:sp>
                <p:nvSpPr>
                  <p:cNvPr id="102" name="Freeform 583"/>
                  <p:cNvSpPr>
                    <a:spLocks/>
                  </p:cNvSpPr>
                  <p:nvPr/>
                </p:nvSpPr>
                <p:spPr bwMode="auto">
                  <a:xfrm>
                    <a:off x="5161" y="3309"/>
                    <a:ext cx="15" cy="11"/>
                  </a:xfrm>
                  <a:custGeom>
                    <a:avLst/>
                    <a:gdLst/>
                    <a:ahLst/>
                    <a:cxnLst>
                      <a:cxn ang="0">
                        <a:pos x="0" y="11"/>
                      </a:cxn>
                      <a:cxn ang="0">
                        <a:pos x="7" y="3"/>
                      </a:cxn>
                      <a:cxn ang="0">
                        <a:pos x="15" y="0"/>
                      </a:cxn>
                    </a:cxnLst>
                    <a:rect l="0" t="0" r="r" b="b"/>
                    <a:pathLst>
                      <a:path w="15" h="11">
                        <a:moveTo>
                          <a:pt x="0" y="11"/>
                        </a:moveTo>
                        <a:lnTo>
                          <a:pt x="7" y="3"/>
                        </a:lnTo>
                        <a:lnTo>
                          <a:pt x="15" y="0"/>
                        </a:lnTo>
                      </a:path>
                    </a:pathLst>
                  </a:custGeom>
                  <a:noFill/>
                  <a:ln w="17463">
                    <a:solidFill>
                      <a:srgbClr val="00FFFF"/>
                    </a:solidFill>
                    <a:prstDash val="solid"/>
                    <a:round/>
                    <a:headEnd/>
                    <a:tailEnd/>
                  </a:ln>
                </p:spPr>
                <p:txBody>
                  <a:bodyPr/>
                  <a:lstStyle/>
                  <a:p>
                    <a:endParaRPr lang="en-US" sz="2000"/>
                  </a:p>
                </p:txBody>
              </p:sp>
              <p:sp>
                <p:nvSpPr>
                  <p:cNvPr id="103" name="Freeform 584"/>
                  <p:cNvSpPr>
                    <a:spLocks/>
                  </p:cNvSpPr>
                  <p:nvPr/>
                </p:nvSpPr>
                <p:spPr bwMode="auto">
                  <a:xfrm>
                    <a:off x="5176" y="3294"/>
                    <a:ext cx="15" cy="15"/>
                  </a:xfrm>
                  <a:custGeom>
                    <a:avLst/>
                    <a:gdLst/>
                    <a:ahLst/>
                    <a:cxnLst>
                      <a:cxn ang="0">
                        <a:pos x="0" y="15"/>
                      </a:cxn>
                      <a:cxn ang="0">
                        <a:pos x="8" y="7"/>
                      </a:cxn>
                      <a:cxn ang="0">
                        <a:pos x="15" y="0"/>
                      </a:cxn>
                    </a:cxnLst>
                    <a:rect l="0" t="0" r="r" b="b"/>
                    <a:pathLst>
                      <a:path w="15" h="15">
                        <a:moveTo>
                          <a:pt x="0" y="15"/>
                        </a:moveTo>
                        <a:lnTo>
                          <a:pt x="8" y="7"/>
                        </a:lnTo>
                        <a:lnTo>
                          <a:pt x="15" y="0"/>
                        </a:lnTo>
                      </a:path>
                    </a:pathLst>
                  </a:custGeom>
                  <a:noFill/>
                  <a:ln w="17463">
                    <a:solidFill>
                      <a:srgbClr val="00FFFF"/>
                    </a:solidFill>
                    <a:prstDash val="solid"/>
                    <a:round/>
                    <a:headEnd/>
                    <a:tailEnd/>
                  </a:ln>
                </p:spPr>
                <p:txBody>
                  <a:bodyPr/>
                  <a:lstStyle/>
                  <a:p>
                    <a:endParaRPr lang="en-US" sz="2000"/>
                  </a:p>
                </p:txBody>
              </p:sp>
              <p:sp>
                <p:nvSpPr>
                  <p:cNvPr id="104" name="Freeform 585"/>
                  <p:cNvSpPr>
                    <a:spLocks/>
                  </p:cNvSpPr>
                  <p:nvPr/>
                </p:nvSpPr>
                <p:spPr bwMode="auto">
                  <a:xfrm>
                    <a:off x="5191" y="3287"/>
                    <a:ext cx="15" cy="7"/>
                  </a:xfrm>
                  <a:custGeom>
                    <a:avLst/>
                    <a:gdLst/>
                    <a:ahLst/>
                    <a:cxnLst>
                      <a:cxn ang="0">
                        <a:pos x="0" y="7"/>
                      </a:cxn>
                      <a:cxn ang="0">
                        <a:pos x="8" y="3"/>
                      </a:cxn>
                      <a:cxn ang="0">
                        <a:pos x="15" y="0"/>
                      </a:cxn>
                    </a:cxnLst>
                    <a:rect l="0" t="0" r="r" b="b"/>
                    <a:pathLst>
                      <a:path w="15" h="7">
                        <a:moveTo>
                          <a:pt x="0" y="7"/>
                        </a:moveTo>
                        <a:lnTo>
                          <a:pt x="8" y="3"/>
                        </a:lnTo>
                        <a:lnTo>
                          <a:pt x="15" y="0"/>
                        </a:lnTo>
                      </a:path>
                    </a:pathLst>
                  </a:custGeom>
                  <a:noFill/>
                  <a:ln w="17463">
                    <a:solidFill>
                      <a:srgbClr val="00FFFF"/>
                    </a:solidFill>
                    <a:prstDash val="solid"/>
                    <a:round/>
                    <a:headEnd/>
                    <a:tailEnd/>
                  </a:ln>
                </p:spPr>
                <p:txBody>
                  <a:bodyPr/>
                  <a:lstStyle/>
                  <a:p>
                    <a:endParaRPr lang="en-US" sz="2000"/>
                  </a:p>
                </p:txBody>
              </p:sp>
              <p:sp>
                <p:nvSpPr>
                  <p:cNvPr id="105" name="Line 586"/>
                  <p:cNvSpPr>
                    <a:spLocks noChangeShapeType="1"/>
                  </p:cNvSpPr>
                  <p:nvPr/>
                </p:nvSpPr>
                <p:spPr bwMode="auto">
                  <a:xfrm flipV="1">
                    <a:off x="5206" y="3276"/>
                    <a:ext cx="15" cy="11"/>
                  </a:xfrm>
                  <a:prstGeom prst="line">
                    <a:avLst/>
                  </a:prstGeom>
                  <a:noFill/>
                  <a:ln w="17463">
                    <a:solidFill>
                      <a:srgbClr val="00FFFF"/>
                    </a:solidFill>
                    <a:round/>
                    <a:headEnd/>
                    <a:tailEnd/>
                  </a:ln>
                </p:spPr>
                <p:txBody>
                  <a:bodyPr/>
                  <a:lstStyle/>
                  <a:p>
                    <a:endParaRPr lang="en-US" sz="2000"/>
                  </a:p>
                </p:txBody>
              </p:sp>
              <p:sp>
                <p:nvSpPr>
                  <p:cNvPr id="106" name="Freeform 587"/>
                  <p:cNvSpPr>
                    <a:spLocks/>
                  </p:cNvSpPr>
                  <p:nvPr/>
                </p:nvSpPr>
                <p:spPr bwMode="auto">
                  <a:xfrm>
                    <a:off x="5221" y="3265"/>
                    <a:ext cx="15" cy="11"/>
                  </a:xfrm>
                  <a:custGeom>
                    <a:avLst/>
                    <a:gdLst/>
                    <a:ahLst/>
                    <a:cxnLst>
                      <a:cxn ang="0">
                        <a:pos x="0" y="11"/>
                      </a:cxn>
                      <a:cxn ang="0">
                        <a:pos x="8" y="4"/>
                      </a:cxn>
                      <a:cxn ang="0">
                        <a:pos x="12" y="0"/>
                      </a:cxn>
                      <a:cxn ang="0">
                        <a:pos x="15" y="0"/>
                      </a:cxn>
                    </a:cxnLst>
                    <a:rect l="0" t="0" r="r" b="b"/>
                    <a:pathLst>
                      <a:path w="15" h="11">
                        <a:moveTo>
                          <a:pt x="0" y="11"/>
                        </a:moveTo>
                        <a:lnTo>
                          <a:pt x="8" y="4"/>
                        </a:lnTo>
                        <a:lnTo>
                          <a:pt x="12" y="0"/>
                        </a:lnTo>
                        <a:lnTo>
                          <a:pt x="15" y="0"/>
                        </a:lnTo>
                      </a:path>
                    </a:pathLst>
                  </a:custGeom>
                  <a:noFill/>
                  <a:ln w="17463">
                    <a:solidFill>
                      <a:srgbClr val="00FFFF"/>
                    </a:solidFill>
                    <a:prstDash val="solid"/>
                    <a:round/>
                    <a:headEnd/>
                    <a:tailEnd/>
                  </a:ln>
                </p:spPr>
                <p:txBody>
                  <a:bodyPr/>
                  <a:lstStyle/>
                  <a:p>
                    <a:endParaRPr lang="en-US" sz="2000"/>
                  </a:p>
                </p:txBody>
              </p:sp>
              <p:sp>
                <p:nvSpPr>
                  <p:cNvPr id="107" name="Freeform 588"/>
                  <p:cNvSpPr>
                    <a:spLocks/>
                  </p:cNvSpPr>
                  <p:nvPr/>
                </p:nvSpPr>
                <p:spPr bwMode="auto">
                  <a:xfrm>
                    <a:off x="5236" y="3265"/>
                    <a:ext cx="16" cy="15"/>
                  </a:xfrm>
                  <a:custGeom>
                    <a:avLst/>
                    <a:gdLst/>
                    <a:ahLst/>
                    <a:cxnLst>
                      <a:cxn ang="0">
                        <a:pos x="0" y="0"/>
                      </a:cxn>
                      <a:cxn ang="0">
                        <a:pos x="4" y="4"/>
                      </a:cxn>
                      <a:cxn ang="0">
                        <a:pos x="8" y="7"/>
                      </a:cxn>
                      <a:cxn ang="0">
                        <a:pos x="12" y="11"/>
                      </a:cxn>
                      <a:cxn ang="0">
                        <a:pos x="16" y="15"/>
                      </a:cxn>
                    </a:cxnLst>
                    <a:rect l="0" t="0" r="r" b="b"/>
                    <a:pathLst>
                      <a:path w="16" h="15">
                        <a:moveTo>
                          <a:pt x="0" y="0"/>
                        </a:moveTo>
                        <a:lnTo>
                          <a:pt x="4" y="4"/>
                        </a:lnTo>
                        <a:lnTo>
                          <a:pt x="8" y="7"/>
                        </a:lnTo>
                        <a:lnTo>
                          <a:pt x="12" y="11"/>
                        </a:lnTo>
                        <a:lnTo>
                          <a:pt x="16" y="15"/>
                        </a:lnTo>
                      </a:path>
                    </a:pathLst>
                  </a:custGeom>
                  <a:noFill/>
                  <a:ln w="17463">
                    <a:solidFill>
                      <a:srgbClr val="00FFFF"/>
                    </a:solidFill>
                    <a:prstDash val="solid"/>
                    <a:round/>
                    <a:headEnd/>
                    <a:tailEnd/>
                  </a:ln>
                </p:spPr>
                <p:txBody>
                  <a:bodyPr/>
                  <a:lstStyle/>
                  <a:p>
                    <a:endParaRPr lang="en-US" sz="2000"/>
                  </a:p>
                </p:txBody>
              </p:sp>
              <p:sp>
                <p:nvSpPr>
                  <p:cNvPr id="108" name="Freeform 589"/>
                  <p:cNvSpPr>
                    <a:spLocks/>
                  </p:cNvSpPr>
                  <p:nvPr/>
                </p:nvSpPr>
                <p:spPr bwMode="auto">
                  <a:xfrm>
                    <a:off x="5252" y="3276"/>
                    <a:ext cx="15" cy="4"/>
                  </a:xfrm>
                  <a:custGeom>
                    <a:avLst/>
                    <a:gdLst/>
                    <a:ahLst/>
                    <a:cxnLst>
                      <a:cxn ang="0">
                        <a:pos x="0" y="4"/>
                      </a:cxn>
                      <a:cxn ang="0">
                        <a:pos x="7" y="4"/>
                      </a:cxn>
                      <a:cxn ang="0">
                        <a:pos x="15" y="0"/>
                      </a:cxn>
                    </a:cxnLst>
                    <a:rect l="0" t="0" r="r" b="b"/>
                    <a:pathLst>
                      <a:path w="15" h="4">
                        <a:moveTo>
                          <a:pt x="0" y="4"/>
                        </a:moveTo>
                        <a:lnTo>
                          <a:pt x="7" y="4"/>
                        </a:lnTo>
                        <a:lnTo>
                          <a:pt x="15" y="0"/>
                        </a:lnTo>
                      </a:path>
                    </a:pathLst>
                  </a:custGeom>
                  <a:noFill/>
                  <a:ln w="17463">
                    <a:solidFill>
                      <a:srgbClr val="00FFFF"/>
                    </a:solidFill>
                    <a:prstDash val="solid"/>
                    <a:round/>
                    <a:headEnd/>
                    <a:tailEnd/>
                  </a:ln>
                </p:spPr>
                <p:txBody>
                  <a:bodyPr/>
                  <a:lstStyle/>
                  <a:p>
                    <a:endParaRPr lang="en-US" sz="2000"/>
                  </a:p>
                </p:txBody>
              </p:sp>
              <p:sp>
                <p:nvSpPr>
                  <p:cNvPr id="109" name="Line 590"/>
                  <p:cNvSpPr>
                    <a:spLocks noChangeShapeType="1"/>
                  </p:cNvSpPr>
                  <p:nvPr/>
                </p:nvSpPr>
                <p:spPr bwMode="auto">
                  <a:xfrm flipV="1">
                    <a:off x="5267" y="3272"/>
                    <a:ext cx="15" cy="4"/>
                  </a:xfrm>
                  <a:prstGeom prst="line">
                    <a:avLst/>
                  </a:prstGeom>
                  <a:noFill/>
                  <a:ln w="17463">
                    <a:solidFill>
                      <a:srgbClr val="00FFFF"/>
                    </a:solidFill>
                    <a:round/>
                    <a:headEnd/>
                    <a:tailEnd/>
                  </a:ln>
                </p:spPr>
                <p:txBody>
                  <a:bodyPr/>
                  <a:lstStyle/>
                  <a:p>
                    <a:endParaRPr lang="en-US" sz="2000"/>
                  </a:p>
                </p:txBody>
              </p:sp>
              <p:sp>
                <p:nvSpPr>
                  <p:cNvPr id="110" name="Line 591"/>
                  <p:cNvSpPr>
                    <a:spLocks noChangeShapeType="1"/>
                  </p:cNvSpPr>
                  <p:nvPr/>
                </p:nvSpPr>
                <p:spPr bwMode="auto">
                  <a:xfrm flipV="1">
                    <a:off x="5282" y="3265"/>
                    <a:ext cx="15" cy="7"/>
                  </a:xfrm>
                  <a:prstGeom prst="line">
                    <a:avLst/>
                  </a:prstGeom>
                  <a:noFill/>
                  <a:ln w="17463">
                    <a:solidFill>
                      <a:srgbClr val="00FFFF"/>
                    </a:solidFill>
                    <a:round/>
                    <a:headEnd/>
                    <a:tailEnd/>
                  </a:ln>
                </p:spPr>
                <p:txBody>
                  <a:bodyPr/>
                  <a:lstStyle/>
                  <a:p>
                    <a:endParaRPr lang="en-US" sz="2000"/>
                  </a:p>
                </p:txBody>
              </p:sp>
              <p:sp>
                <p:nvSpPr>
                  <p:cNvPr id="111" name="Line 592"/>
                  <p:cNvSpPr>
                    <a:spLocks noChangeShapeType="1"/>
                  </p:cNvSpPr>
                  <p:nvPr/>
                </p:nvSpPr>
                <p:spPr bwMode="auto">
                  <a:xfrm flipV="1">
                    <a:off x="5297" y="3261"/>
                    <a:ext cx="15" cy="4"/>
                  </a:xfrm>
                  <a:prstGeom prst="line">
                    <a:avLst/>
                  </a:prstGeom>
                  <a:noFill/>
                  <a:ln w="17463">
                    <a:solidFill>
                      <a:srgbClr val="00FFFF"/>
                    </a:solidFill>
                    <a:round/>
                    <a:headEnd/>
                    <a:tailEnd/>
                  </a:ln>
                </p:spPr>
                <p:txBody>
                  <a:bodyPr/>
                  <a:lstStyle/>
                  <a:p>
                    <a:endParaRPr lang="en-US" sz="2000"/>
                  </a:p>
                </p:txBody>
              </p:sp>
              <p:sp>
                <p:nvSpPr>
                  <p:cNvPr id="112" name="Line 593"/>
                  <p:cNvSpPr>
                    <a:spLocks noChangeShapeType="1"/>
                  </p:cNvSpPr>
                  <p:nvPr/>
                </p:nvSpPr>
                <p:spPr bwMode="auto">
                  <a:xfrm>
                    <a:off x="5312" y="3261"/>
                    <a:ext cx="15" cy="0"/>
                  </a:xfrm>
                  <a:prstGeom prst="line">
                    <a:avLst/>
                  </a:prstGeom>
                  <a:noFill/>
                  <a:ln w="17463">
                    <a:solidFill>
                      <a:srgbClr val="00FFFF"/>
                    </a:solidFill>
                    <a:round/>
                    <a:headEnd/>
                    <a:tailEnd/>
                  </a:ln>
                </p:spPr>
                <p:txBody>
                  <a:bodyPr/>
                  <a:lstStyle/>
                  <a:p>
                    <a:endParaRPr lang="en-US" sz="2000"/>
                  </a:p>
                </p:txBody>
              </p:sp>
              <p:sp>
                <p:nvSpPr>
                  <p:cNvPr id="113" name="Freeform 594"/>
                  <p:cNvSpPr>
                    <a:spLocks/>
                  </p:cNvSpPr>
                  <p:nvPr/>
                </p:nvSpPr>
                <p:spPr bwMode="auto">
                  <a:xfrm>
                    <a:off x="5327" y="3258"/>
                    <a:ext cx="15" cy="3"/>
                  </a:xfrm>
                  <a:custGeom>
                    <a:avLst/>
                    <a:gdLst/>
                    <a:ahLst/>
                    <a:cxnLst>
                      <a:cxn ang="0">
                        <a:pos x="0" y="3"/>
                      </a:cxn>
                      <a:cxn ang="0">
                        <a:pos x="8" y="0"/>
                      </a:cxn>
                      <a:cxn ang="0">
                        <a:pos x="15" y="0"/>
                      </a:cxn>
                    </a:cxnLst>
                    <a:rect l="0" t="0" r="r" b="b"/>
                    <a:pathLst>
                      <a:path w="15" h="3">
                        <a:moveTo>
                          <a:pt x="0" y="3"/>
                        </a:moveTo>
                        <a:lnTo>
                          <a:pt x="8" y="0"/>
                        </a:lnTo>
                        <a:lnTo>
                          <a:pt x="15" y="0"/>
                        </a:lnTo>
                      </a:path>
                    </a:pathLst>
                  </a:custGeom>
                  <a:noFill/>
                  <a:ln w="17463">
                    <a:solidFill>
                      <a:srgbClr val="00FFFF"/>
                    </a:solidFill>
                    <a:prstDash val="solid"/>
                    <a:round/>
                    <a:headEnd/>
                    <a:tailEnd/>
                  </a:ln>
                </p:spPr>
                <p:txBody>
                  <a:bodyPr/>
                  <a:lstStyle/>
                  <a:p>
                    <a:endParaRPr lang="en-US" sz="2000"/>
                  </a:p>
                </p:txBody>
              </p:sp>
              <p:sp>
                <p:nvSpPr>
                  <p:cNvPr id="114" name="Line 595"/>
                  <p:cNvSpPr>
                    <a:spLocks noChangeShapeType="1"/>
                  </p:cNvSpPr>
                  <p:nvPr/>
                </p:nvSpPr>
                <p:spPr bwMode="auto">
                  <a:xfrm>
                    <a:off x="5342" y="3258"/>
                    <a:ext cx="16" cy="0"/>
                  </a:xfrm>
                  <a:prstGeom prst="line">
                    <a:avLst/>
                  </a:prstGeom>
                  <a:noFill/>
                  <a:ln w="17463">
                    <a:solidFill>
                      <a:srgbClr val="00FFFF"/>
                    </a:solidFill>
                    <a:round/>
                    <a:headEnd/>
                    <a:tailEnd/>
                  </a:ln>
                </p:spPr>
                <p:txBody>
                  <a:bodyPr/>
                  <a:lstStyle/>
                  <a:p>
                    <a:endParaRPr lang="en-US" sz="2000"/>
                  </a:p>
                </p:txBody>
              </p:sp>
              <p:sp>
                <p:nvSpPr>
                  <p:cNvPr id="115" name="Line 596"/>
                  <p:cNvSpPr>
                    <a:spLocks noChangeShapeType="1"/>
                  </p:cNvSpPr>
                  <p:nvPr/>
                </p:nvSpPr>
                <p:spPr bwMode="auto">
                  <a:xfrm>
                    <a:off x="5358" y="3258"/>
                    <a:ext cx="15" cy="3"/>
                  </a:xfrm>
                  <a:prstGeom prst="line">
                    <a:avLst/>
                  </a:prstGeom>
                  <a:noFill/>
                  <a:ln w="17463">
                    <a:solidFill>
                      <a:srgbClr val="00FFFF"/>
                    </a:solidFill>
                    <a:round/>
                    <a:headEnd/>
                    <a:tailEnd/>
                  </a:ln>
                </p:spPr>
                <p:txBody>
                  <a:bodyPr/>
                  <a:lstStyle/>
                  <a:p>
                    <a:endParaRPr lang="en-US" sz="2000"/>
                  </a:p>
                </p:txBody>
              </p:sp>
              <p:sp>
                <p:nvSpPr>
                  <p:cNvPr id="116" name="Freeform 597"/>
                  <p:cNvSpPr>
                    <a:spLocks/>
                  </p:cNvSpPr>
                  <p:nvPr/>
                </p:nvSpPr>
                <p:spPr bwMode="auto">
                  <a:xfrm>
                    <a:off x="5373" y="3261"/>
                    <a:ext cx="15" cy="4"/>
                  </a:xfrm>
                  <a:custGeom>
                    <a:avLst/>
                    <a:gdLst/>
                    <a:ahLst/>
                    <a:cxnLst>
                      <a:cxn ang="0">
                        <a:pos x="0" y="0"/>
                      </a:cxn>
                      <a:cxn ang="0">
                        <a:pos x="7" y="4"/>
                      </a:cxn>
                      <a:cxn ang="0">
                        <a:pos x="15" y="4"/>
                      </a:cxn>
                    </a:cxnLst>
                    <a:rect l="0" t="0" r="r" b="b"/>
                    <a:pathLst>
                      <a:path w="15" h="4">
                        <a:moveTo>
                          <a:pt x="0" y="0"/>
                        </a:moveTo>
                        <a:lnTo>
                          <a:pt x="7" y="4"/>
                        </a:lnTo>
                        <a:lnTo>
                          <a:pt x="15" y="4"/>
                        </a:lnTo>
                      </a:path>
                    </a:pathLst>
                  </a:custGeom>
                  <a:noFill/>
                  <a:ln w="17463">
                    <a:solidFill>
                      <a:srgbClr val="00FFFF"/>
                    </a:solidFill>
                    <a:prstDash val="solid"/>
                    <a:round/>
                    <a:headEnd/>
                    <a:tailEnd/>
                  </a:ln>
                </p:spPr>
                <p:txBody>
                  <a:bodyPr/>
                  <a:lstStyle/>
                  <a:p>
                    <a:endParaRPr lang="en-US" sz="2000"/>
                  </a:p>
                </p:txBody>
              </p:sp>
              <p:sp>
                <p:nvSpPr>
                  <p:cNvPr id="117" name="Freeform 598"/>
                  <p:cNvSpPr>
                    <a:spLocks/>
                  </p:cNvSpPr>
                  <p:nvPr/>
                </p:nvSpPr>
                <p:spPr bwMode="auto">
                  <a:xfrm>
                    <a:off x="5388" y="3261"/>
                    <a:ext cx="15" cy="4"/>
                  </a:xfrm>
                  <a:custGeom>
                    <a:avLst/>
                    <a:gdLst/>
                    <a:ahLst/>
                    <a:cxnLst>
                      <a:cxn ang="0">
                        <a:pos x="0" y="4"/>
                      </a:cxn>
                      <a:cxn ang="0">
                        <a:pos x="4" y="4"/>
                      </a:cxn>
                      <a:cxn ang="0">
                        <a:pos x="7" y="0"/>
                      </a:cxn>
                      <a:cxn ang="0">
                        <a:pos x="11" y="0"/>
                      </a:cxn>
                      <a:cxn ang="0">
                        <a:pos x="15" y="0"/>
                      </a:cxn>
                    </a:cxnLst>
                    <a:rect l="0" t="0" r="r" b="b"/>
                    <a:pathLst>
                      <a:path w="15" h="4">
                        <a:moveTo>
                          <a:pt x="0" y="4"/>
                        </a:moveTo>
                        <a:lnTo>
                          <a:pt x="4" y="4"/>
                        </a:lnTo>
                        <a:lnTo>
                          <a:pt x="7" y="0"/>
                        </a:lnTo>
                        <a:lnTo>
                          <a:pt x="11" y="0"/>
                        </a:lnTo>
                        <a:lnTo>
                          <a:pt x="15" y="0"/>
                        </a:lnTo>
                      </a:path>
                    </a:pathLst>
                  </a:custGeom>
                  <a:noFill/>
                  <a:ln w="17463">
                    <a:solidFill>
                      <a:srgbClr val="00FFFF"/>
                    </a:solidFill>
                    <a:prstDash val="solid"/>
                    <a:round/>
                    <a:headEnd/>
                    <a:tailEnd/>
                  </a:ln>
                </p:spPr>
                <p:txBody>
                  <a:bodyPr/>
                  <a:lstStyle/>
                  <a:p>
                    <a:endParaRPr lang="en-US" sz="2000"/>
                  </a:p>
                </p:txBody>
              </p:sp>
              <p:sp>
                <p:nvSpPr>
                  <p:cNvPr id="118" name="Freeform 599"/>
                  <p:cNvSpPr>
                    <a:spLocks/>
                  </p:cNvSpPr>
                  <p:nvPr/>
                </p:nvSpPr>
                <p:spPr bwMode="auto">
                  <a:xfrm>
                    <a:off x="5403" y="3261"/>
                    <a:ext cx="15" cy="29"/>
                  </a:xfrm>
                  <a:custGeom>
                    <a:avLst/>
                    <a:gdLst/>
                    <a:ahLst/>
                    <a:cxnLst>
                      <a:cxn ang="0">
                        <a:pos x="0" y="0"/>
                      </a:cxn>
                      <a:cxn ang="0">
                        <a:pos x="4" y="4"/>
                      </a:cxn>
                      <a:cxn ang="0">
                        <a:pos x="8" y="15"/>
                      </a:cxn>
                      <a:cxn ang="0">
                        <a:pos x="11" y="22"/>
                      </a:cxn>
                      <a:cxn ang="0">
                        <a:pos x="15" y="29"/>
                      </a:cxn>
                    </a:cxnLst>
                    <a:rect l="0" t="0" r="r" b="b"/>
                    <a:pathLst>
                      <a:path w="15" h="29">
                        <a:moveTo>
                          <a:pt x="0" y="0"/>
                        </a:moveTo>
                        <a:lnTo>
                          <a:pt x="4" y="4"/>
                        </a:lnTo>
                        <a:lnTo>
                          <a:pt x="8" y="15"/>
                        </a:lnTo>
                        <a:lnTo>
                          <a:pt x="11" y="22"/>
                        </a:lnTo>
                        <a:lnTo>
                          <a:pt x="15" y="29"/>
                        </a:lnTo>
                      </a:path>
                    </a:pathLst>
                  </a:custGeom>
                  <a:noFill/>
                  <a:ln w="17463">
                    <a:solidFill>
                      <a:srgbClr val="00FFFF"/>
                    </a:solidFill>
                    <a:prstDash val="solid"/>
                    <a:round/>
                    <a:headEnd/>
                    <a:tailEnd/>
                  </a:ln>
                </p:spPr>
                <p:txBody>
                  <a:bodyPr/>
                  <a:lstStyle/>
                  <a:p>
                    <a:endParaRPr lang="en-US" sz="2000"/>
                  </a:p>
                </p:txBody>
              </p:sp>
              <p:sp>
                <p:nvSpPr>
                  <p:cNvPr id="119" name="Freeform 600"/>
                  <p:cNvSpPr>
                    <a:spLocks/>
                  </p:cNvSpPr>
                  <p:nvPr/>
                </p:nvSpPr>
                <p:spPr bwMode="auto">
                  <a:xfrm>
                    <a:off x="5418" y="3290"/>
                    <a:ext cx="15" cy="19"/>
                  </a:xfrm>
                  <a:custGeom>
                    <a:avLst/>
                    <a:gdLst/>
                    <a:ahLst/>
                    <a:cxnLst>
                      <a:cxn ang="0">
                        <a:pos x="0" y="0"/>
                      </a:cxn>
                      <a:cxn ang="0">
                        <a:pos x="8" y="8"/>
                      </a:cxn>
                      <a:cxn ang="0">
                        <a:pos x="11" y="11"/>
                      </a:cxn>
                      <a:cxn ang="0">
                        <a:pos x="15" y="19"/>
                      </a:cxn>
                    </a:cxnLst>
                    <a:rect l="0" t="0" r="r" b="b"/>
                    <a:pathLst>
                      <a:path w="15" h="19">
                        <a:moveTo>
                          <a:pt x="0" y="0"/>
                        </a:moveTo>
                        <a:lnTo>
                          <a:pt x="8" y="8"/>
                        </a:lnTo>
                        <a:lnTo>
                          <a:pt x="11" y="11"/>
                        </a:lnTo>
                        <a:lnTo>
                          <a:pt x="15" y="19"/>
                        </a:lnTo>
                      </a:path>
                    </a:pathLst>
                  </a:custGeom>
                  <a:noFill/>
                  <a:ln w="17463">
                    <a:solidFill>
                      <a:srgbClr val="00FFFF"/>
                    </a:solidFill>
                    <a:prstDash val="solid"/>
                    <a:round/>
                    <a:headEnd/>
                    <a:tailEnd/>
                  </a:ln>
                </p:spPr>
                <p:txBody>
                  <a:bodyPr/>
                  <a:lstStyle/>
                  <a:p>
                    <a:endParaRPr lang="en-US" sz="2000"/>
                  </a:p>
                </p:txBody>
              </p:sp>
              <p:sp>
                <p:nvSpPr>
                  <p:cNvPr id="120" name="Freeform 601"/>
                  <p:cNvSpPr>
                    <a:spLocks/>
                  </p:cNvSpPr>
                  <p:nvPr/>
                </p:nvSpPr>
                <p:spPr bwMode="auto">
                  <a:xfrm>
                    <a:off x="5433" y="3309"/>
                    <a:ext cx="15" cy="50"/>
                  </a:xfrm>
                  <a:custGeom>
                    <a:avLst/>
                    <a:gdLst/>
                    <a:ahLst/>
                    <a:cxnLst>
                      <a:cxn ang="0">
                        <a:pos x="0" y="0"/>
                      </a:cxn>
                      <a:cxn ang="0">
                        <a:pos x="4" y="11"/>
                      </a:cxn>
                      <a:cxn ang="0">
                        <a:pos x="8" y="25"/>
                      </a:cxn>
                      <a:cxn ang="0">
                        <a:pos x="12" y="40"/>
                      </a:cxn>
                      <a:cxn ang="0">
                        <a:pos x="15" y="50"/>
                      </a:cxn>
                    </a:cxnLst>
                    <a:rect l="0" t="0" r="r" b="b"/>
                    <a:pathLst>
                      <a:path w="15" h="50">
                        <a:moveTo>
                          <a:pt x="0" y="0"/>
                        </a:moveTo>
                        <a:lnTo>
                          <a:pt x="4" y="11"/>
                        </a:lnTo>
                        <a:lnTo>
                          <a:pt x="8" y="25"/>
                        </a:lnTo>
                        <a:lnTo>
                          <a:pt x="12" y="40"/>
                        </a:lnTo>
                        <a:lnTo>
                          <a:pt x="15" y="50"/>
                        </a:lnTo>
                      </a:path>
                    </a:pathLst>
                  </a:custGeom>
                  <a:noFill/>
                  <a:ln w="17463">
                    <a:solidFill>
                      <a:srgbClr val="00FFFF"/>
                    </a:solidFill>
                    <a:prstDash val="solid"/>
                    <a:round/>
                    <a:headEnd/>
                    <a:tailEnd/>
                  </a:ln>
                </p:spPr>
                <p:txBody>
                  <a:bodyPr/>
                  <a:lstStyle/>
                  <a:p>
                    <a:endParaRPr lang="en-US" sz="2000"/>
                  </a:p>
                </p:txBody>
              </p:sp>
              <p:sp>
                <p:nvSpPr>
                  <p:cNvPr id="121" name="Freeform 602"/>
                  <p:cNvSpPr>
                    <a:spLocks/>
                  </p:cNvSpPr>
                  <p:nvPr/>
                </p:nvSpPr>
                <p:spPr bwMode="auto">
                  <a:xfrm>
                    <a:off x="5448" y="3356"/>
                    <a:ext cx="15" cy="7"/>
                  </a:xfrm>
                  <a:custGeom>
                    <a:avLst/>
                    <a:gdLst/>
                    <a:ahLst/>
                    <a:cxnLst>
                      <a:cxn ang="0">
                        <a:pos x="0" y="3"/>
                      </a:cxn>
                      <a:cxn ang="0">
                        <a:pos x="4" y="7"/>
                      </a:cxn>
                      <a:cxn ang="0">
                        <a:pos x="8" y="3"/>
                      </a:cxn>
                      <a:cxn ang="0">
                        <a:pos x="12" y="3"/>
                      </a:cxn>
                      <a:cxn ang="0">
                        <a:pos x="15" y="0"/>
                      </a:cxn>
                    </a:cxnLst>
                    <a:rect l="0" t="0" r="r" b="b"/>
                    <a:pathLst>
                      <a:path w="15" h="7">
                        <a:moveTo>
                          <a:pt x="0" y="3"/>
                        </a:moveTo>
                        <a:lnTo>
                          <a:pt x="4" y="7"/>
                        </a:lnTo>
                        <a:lnTo>
                          <a:pt x="8" y="3"/>
                        </a:lnTo>
                        <a:lnTo>
                          <a:pt x="12" y="3"/>
                        </a:lnTo>
                        <a:lnTo>
                          <a:pt x="15" y="0"/>
                        </a:lnTo>
                      </a:path>
                    </a:pathLst>
                  </a:custGeom>
                  <a:noFill/>
                  <a:ln w="17463">
                    <a:solidFill>
                      <a:srgbClr val="00FFFF"/>
                    </a:solidFill>
                    <a:prstDash val="solid"/>
                    <a:round/>
                    <a:headEnd/>
                    <a:tailEnd/>
                  </a:ln>
                </p:spPr>
                <p:txBody>
                  <a:bodyPr/>
                  <a:lstStyle/>
                  <a:p>
                    <a:endParaRPr lang="en-US" sz="2000"/>
                  </a:p>
                </p:txBody>
              </p:sp>
              <p:sp>
                <p:nvSpPr>
                  <p:cNvPr id="122" name="Line 603"/>
                  <p:cNvSpPr>
                    <a:spLocks noChangeShapeType="1"/>
                  </p:cNvSpPr>
                  <p:nvPr/>
                </p:nvSpPr>
                <p:spPr bwMode="auto">
                  <a:xfrm flipV="1">
                    <a:off x="5463" y="3352"/>
                    <a:ext cx="16" cy="4"/>
                  </a:xfrm>
                  <a:prstGeom prst="line">
                    <a:avLst/>
                  </a:prstGeom>
                  <a:noFill/>
                  <a:ln w="17463">
                    <a:solidFill>
                      <a:srgbClr val="00FFFF"/>
                    </a:solidFill>
                    <a:round/>
                    <a:headEnd/>
                    <a:tailEnd/>
                  </a:ln>
                </p:spPr>
                <p:txBody>
                  <a:bodyPr/>
                  <a:lstStyle/>
                  <a:p>
                    <a:endParaRPr lang="en-US" sz="2000"/>
                  </a:p>
                </p:txBody>
              </p:sp>
              <p:sp>
                <p:nvSpPr>
                  <p:cNvPr id="123" name="Line 604"/>
                  <p:cNvSpPr>
                    <a:spLocks noChangeShapeType="1"/>
                  </p:cNvSpPr>
                  <p:nvPr/>
                </p:nvSpPr>
                <p:spPr bwMode="auto">
                  <a:xfrm>
                    <a:off x="5479" y="3352"/>
                    <a:ext cx="15" cy="0"/>
                  </a:xfrm>
                  <a:prstGeom prst="line">
                    <a:avLst/>
                  </a:prstGeom>
                  <a:noFill/>
                  <a:ln w="17463">
                    <a:solidFill>
                      <a:srgbClr val="00FFFF"/>
                    </a:solidFill>
                    <a:round/>
                    <a:headEnd/>
                    <a:tailEnd/>
                  </a:ln>
                </p:spPr>
                <p:txBody>
                  <a:bodyPr/>
                  <a:lstStyle/>
                  <a:p>
                    <a:endParaRPr lang="en-US" sz="2000"/>
                  </a:p>
                </p:txBody>
              </p:sp>
              <p:sp>
                <p:nvSpPr>
                  <p:cNvPr id="124" name="Freeform 605"/>
                  <p:cNvSpPr>
                    <a:spLocks/>
                  </p:cNvSpPr>
                  <p:nvPr/>
                </p:nvSpPr>
                <p:spPr bwMode="auto">
                  <a:xfrm>
                    <a:off x="5494" y="3352"/>
                    <a:ext cx="15" cy="7"/>
                  </a:xfrm>
                  <a:custGeom>
                    <a:avLst/>
                    <a:gdLst/>
                    <a:ahLst/>
                    <a:cxnLst>
                      <a:cxn ang="0">
                        <a:pos x="0" y="0"/>
                      </a:cxn>
                      <a:cxn ang="0">
                        <a:pos x="7" y="4"/>
                      </a:cxn>
                      <a:cxn ang="0">
                        <a:pos x="15" y="7"/>
                      </a:cxn>
                    </a:cxnLst>
                    <a:rect l="0" t="0" r="r" b="b"/>
                    <a:pathLst>
                      <a:path w="15" h="7">
                        <a:moveTo>
                          <a:pt x="0" y="0"/>
                        </a:moveTo>
                        <a:lnTo>
                          <a:pt x="7" y="4"/>
                        </a:lnTo>
                        <a:lnTo>
                          <a:pt x="15" y="7"/>
                        </a:lnTo>
                      </a:path>
                    </a:pathLst>
                  </a:custGeom>
                  <a:noFill/>
                  <a:ln w="17463">
                    <a:solidFill>
                      <a:srgbClr val="00FFFF"/>
                    </a:solidFill>
                    <a:prstDash val="solid"/>
                    <a:round/>
                    <a:headEnd/>
                    <a:tailEnd/>
                  </a:ln>
                </p:spPr>
                <p:txBody>
                  <a:bodyPr/>
                  <a:lstStyle/>
                  <a:p>
                    <a:endParaRPr lang="en-US" sz="2000"/>
                  </a:p>
                </p:txBody>
              </p:sp>
              <p:sp>
                <p:nvSpPr>
                  <p:cNvPr id="125" name="Freeform 606"/>
                  <p:cNvSpPr>
                    <a:spLocks/>
                  </p:cNvSpPr>
                  <p:nvPr/>
                </p:nvSpPr>
                <p:spPr bwMode="auto">
                  <a:xfrm>
                    <a:off x="5509" y="3356"/>
                    <a:ext cx="15" cy="3"/>
                  </a:xfrm>
                  <a:custGeom>
                    <a:avLst/>
                    <a:gdLst/>
                    <a:ahLst/>
                    <a:cxnLst>
                      <a:cxn ang="0">
                        <a:pos x="0" y="3"/>
                      </a:cxn>
                      <a:cxn ang="0">
                        <a:pos x="7" y="3"/>
                      </a:cxn>
                      <a:cxn ang="0">
                        <a:pos x="15" y="0"/>
                      </a:cxn>
                    </a:cxnLst>
                    <a:rect l="0" t="0" r="r" b="b"/>
                    <a:pathLst>
                      <a:path w="15" h="3">
                        <a:moveTo>
                          <a:pt x="0" y="3"/>
                        </a:moveTo>
                        <a:lnTo>
                          <a:pt x="7" y="3"/>
                        </a:lnTo>
                        <a:lnTo>
                          <a:pt x="15" y="0"/>
                        </a:lnTo>
                      </a:path>
                    </a:pathLst>
                  </a:custGeom>
                  <a:noFill/>
                  <a:ln w="17463">
                    <a:solidFill>
                      <a:srgbClr val="00FFFF"/>
                    </a:solidFill>
                    <a:prstDash val="solid"/>
                    <a:round/>
                    <a:headEnd/>
                    <a:tailEnd/>
                  </a:ln>
                </p:spPr>
                <p:txBody>
                  <a:bodyPr/>
                  <a:lstStyle/>
                  <a:p>
                    <a:endParaRPr lang="en-US" sz="2000"/>
                  </a:p>
                </p:txBody>
              </p:sp>
              <p:sp>
                <p:nvSpPr>
                  <p:cNvPr id="126" name="Freeform 607"/>
                  <p:cNvSpPr>
                    <a:spLocks/>
                  </p:cNvSpPr>
                  <p:nvPr/>
                </p:nvSpPr>
                <p:spPr bwMode="auto">
                  <a:xfrm>
                    <a:off x="5524" y="3356"/>
                    <a:ext cx="15" cy="3"/>
                  </a:xfrm>
                  <a:custGeom>
                    <a:avLst/>
                    <a:gdLst/>
                    <a:ahLst/>
                    <a:cxnLst>
                      <a:cxn ang="0">
                        <a:pos x="0" y="0"/>
                      </a:cxn>
                      <a:cxn ang="0">
                        <a:pos x="8" y="0"/>
                      </a:cxn>
                      <a:cxn ang="0">
                        <a:pos x="15" y="3"/>
                      </a:cxn>
                    </a:cxnLst>
                    <a:rect l="0" t="0" r="r" b="b"/>
                    <a:pathLst>
                      <a:path w="15" h="3">
                        <a:moveTo>
                          <a:pt x="0" y="0"/>
                        </a:moveTo>
                        <a:lnTo>
                          <a:pt x="8" y="0"/>
                        </a:lnTo>
                        <a:lnTo>
                          <a:pt x="15" y="3"/>
                        </a:lnTo>
                      </a:path>
                    </a:pathLst>
                  </a:custGeom>
                  <a:noFill/>
                  <a:ln w="17463">
                    <a:solidFill>
                      <a:srgbClr val="00FFFF"/>
                    </a:solidFill>
                    <a:prstDash val="solid"/>
                    <a:round/>
                    <a:headEnd/>
                    <a:tailEnd/>
                  </a:ln>
                </p:spPr>
                <p:txBody>
                  <a:bodyPr/>
                  <a:lstStyle/>
                  <a:p>
                    <a:endParaRPr lang="en-US" sz="2000"/>
                  </a:p>
                </p:txBody>
              </p:sp>
              <p:sp>
                <p:nvSpPr>
                  <p:cNvPr id="127" name="Freeform 608"/>
                  <p:cNvSpPr>
                    <a:spLocks/>
                  </p:cNvSpPr>
                  <p:nvPr/>
                </p:nvSpPr>
                <p:spPr bwMode="auto">
                  <a:xfrm>
                    <a:off x="5539" y="3356"/>
                    <a:ext cx="15" cy="3"/>
                  </a:xfrm>
                  <a:custGeom>
                    <a:avLst/>
                    <a:gdLst/>
                    <a:ahLst/>
                    <a:cxnLst>
                      <a:cxn ang="0">
                        <a:pos x="0" y="3"/>
                      </a:cxn>
                      <a:cxn ang="0">
                        <a:pos x="4" y="3"/>
                      </a:cxn>
                      <a:cxn ang="0">
                        <a:pos x="8" y="0"/>
                      </a:cxn>
                      <a:cxn ang="0">
                        <a:pos x="12" y="0"/>
                      </a:cxn>
                      <a:cxn ang="0">
                        <a:pos x="15" y="3"/>
                      </a:cxn>
                    </a:cxnLst>
                    <a:rect l="0" t="0" r="r" b="b"/>
                    <a:pathLst>
                      <a:path w="15" h="3">
                        <a:moveTo>
                          <a:pt x="0" y="3"/>
                        </a:moveTo>
                        <a:lnTo>
                          <a:pt x="4" y="3"/>
                        </a:lnTo>
                        <a:lnTo>
                          <a:pt x="8" y="0"/>
                        </a:lnTo>
                        <a:lnTo>
                          <a:pt x="12" y="0"/>
                        </a:lnTo>
                        <a:lnTo>
                          <a:pt x="15" y="3"/>
                        </a:lnTo>
                      </a:path>
                    </a:pathLst>
                  </a:custGeom>
                  <a:noFill/>
                  <a:ln w="17463">
                    <a:solidFill>
                      <a:srgbClr val="00FFFF"/>
                    </a:solidFill>
                    <a:prstDash val="solid"/>
                    <a:round/>
                    <a:headEnd/>
                    <a:tailEnd/>
                  </a:ln>
                </p:spPr>
                <p:txBody>
                  <a:bodyPr/>
                  <a:lstStyle/>
                  <a:p>
                    <a:endParaRPr lang="en-US" sz="2000"/>
                  </a:p>
                </p:txBody>
              </p:sp>
              <p:sp>
                <p:nvSpPr>
                  <p:cNvPr id="128" name="Freeform 609"/>
                  <p:cNvSpPr>
                    <a:spLocks/>
                  </p:cNvSpPr>
                  <p:nvPr/>
                </p:nvSpPr>
                <p:spPr bwMode="auto">
                  <a:xfrm>
                    <a:off x="5554" y="3359"/>
                    <a:ext cx="15" cy="84"/>
                  </a:xfrm>
                  <a:custGeom>
                    <a:avLst/>
                    <a:gdLst/>
                    <a:ahLst/>
                    <a:cxnLst>
                      <a:cxn ang="0">
                        <a:pos x="0" y="0"/>
                      </a:cxn>
                      <a:cxn ang="0">
                        <a:pos x="0" y="8"/>
                      </a:cxn>
                      <a:cxn ang="0">
                        <a:pos x="4" y="15"/>
                      </a:cxn>
                      <a:cxn ang="0">
                        <a:pos x="8" y="40"/>
                      </a:cxn>
                      <a:cxn ang="0">
                        <a:pos x="12" y="66"/>
                      </a:cxn>
                      <a:cxn ang="0">
                        <a:pos x="15" y="77"/>
                      </a:cxn>
                      <a:cxn ang="0">
                        <a:pos x="15" y="84"/>
                      </a:cxn>
                    </a:cxnLst>
                    <a:rect l="0" t="0" r="r" b="b"/>
                    <a:pathLst>
                      <a:path w="15" h="84">
                        <a:moveTo>
                          <a:pt x="0" y="0"/>
                        </a:moveTo>
                        <a:lnTo>
                          <a:pt x="0" y="8"/>
                        </a:lnTo>
                        <a:lnTo>
                          <a:pt x="4" y="15"/>
                        </a:lnTo>
                        <a:lnTo>
                          <a:pt x="8" y="40"/>
                        </a:lnTo>
                        <a:lnTo>
                          <a:pt x="12" y="66"/>
                        </a:lnTo>
                        <a:lnTo>
                          <a:pt x="15" y="77"/>
                        </a:lnTo>
                        <a:lnTo>
                          <a:pt x="15" y="84"/>
                        </a:lnTo>
                      </a:path>
                    </a:pathLst>
                  </a:custGeom>
                  <a:noFill/>
                  <a:ln w="17463">
                    <a:solidFill>
                      <a:srgbClr val="00FFFF"/>
                    </a:solidFill>
                    <a:prstDash val="solid"/>
                    <a:round/>
                    <a:headEnd/>
                    <a:tailEnd/>
                  </a:ln>
                </p:spPr>
                <p:txBody>
                  <a:bodyPr/>
                  <a:lstStyle/>
                  <a:p>
                    <a:endParaRPr lang="en-US" sz="2000"/>
                  </a:p>
                </p:txBody>
              </p:sp>
              <p:sp>
                <p:nvSpPr>
                  <p:cNvPr id="129" name="Freeform 610"/>
                  <p:cNvSpPr>
                    <a:spLocks/>
                  </p:cNvSpPr>
                  <p:nvPr/>
                </p:nvSpPr>
                <p:spPr bwMode="auto">
                  <a:xfrm>
                    <a:off x="5569" y="3443"/>
                    <a:ext cx="16" cy="33"/>
                  </a:xfrm>
                  <a:custGeom>
                    <a:avLst/>
                    <a:gdLst/>
                    <a:ahLst/>
                    <a:cxnLst>
                      <a:cxn ang="0">
                        <a:pos x="0" y="0"/>
                      </a:cxn>
                      <a:cxn ang="0">
                        <a:pos x="8" y="22"/>
                      </a:cxn>
                      <a:cxn ang="0">
                        <a:pos x="16" y="33"/>
                      </a:cxn>
                    </a:cxnLst>
                    <a:rect l="0" t="0" r="r" b="b"/>
                    <a:pathLst>
                      <a:path w="16" h="33">
                        <a:moveTo>
                          <a:pt x="0" y="0"/>
                        </a:moveTo>
                        <a:lnTo>
                          <a:pt x="8" y="22"/>
                        </a:lnTo>
                        <a:lnTo>
                          <a:pt x="16" y="33"/>
                        </a:lnTo>
                      </a:path>
                    </a:pathLst>
                  </a:custGeom>
                  <a:noFill/>
                  <a:ln w="17463">
                    <a:solidFill>
                      <a:srgbClr val="00FFFF"/>
                    </a:solidFill>
                    <a:prstDash val="solid"/>
                    <a:round/>
                    <a:headEnd/>
                    <a:tailEnd/>
                  </a:ln>
                </p:spPr>
                <p:txBody>
                  <a:bodyPr/>
                  <a:lstStyle/>
                  <a:p>
                    <a:endParaRPr lang="en-US" sz="2000"/>
                  </a:p>
                </p:txBody>
              </p:sp>
              <p:sp>
                <p:nvSpPr>
                  <p:cNvPr id="130" name="Freeform 611"/>
                  <p:cNvSpPr>
                    <a:spLocks/>
                  </p:cNvSpPr>
                  <p:nvPr/>
                </p:nvSpPr>
                <p:spPr bwMode="auto">
                  <a:xfrm>
                    <a:off x="5585" y="3472"/>
                    <a:ext cx="15" cy="4"/>
                  </a:xfrm>
                  <a:custGeom>
                    <a:avLst/>
                    <a:gdLst/>
                    <a:ahLst/>
                    <a:cxnLst>
                      <a:cxn ang="0">
                        <a:pos x="0" y="4"/>
                      </a:cxn>
                      <a:cxn ang="0">
                        <a:pos x="3" y="4"/>
                      </a:cxn>
                      <a:cxn ang="0">
                        <a:pos x="7" y="4"/>
                      </a:cxn>
                      <a:cxn ang="0">
                        <a:pos x="15" y="0"/>
                      </a:cxn>
                    </a:cxnLst>
                    <a:rect l="0" t="0" r="r" b="b"/>
                    <a:pathLst>
                      <a:path w="15" h="4">
                        <a:moveTo>
                          <a:pt x="0" y="4"/>
                        </a:moveTo>
                        <a:lnTo>
                          <a:pt x="3" y="4"/>
                        </a:lnTo>
                        <a:lnTo>
                          <a:pt x="7" y="4"/>
                        </a:lnTo>
                        <a:lnTo>
                          <a:pt x="15" y="0"/>
                        </a:lnTo>
                      </a:path>
                    </a:pathLst>
                  </a:custGeom>
                  <a:noFill/>
                  <a:ln w="17463">
                    <a:solidFill>
                      <a:srgbClr val="00FFFF"/>
                    </a:solidFill>
                    <a:prstDash val="solid"/>
                    <a:round/>
                    <a:headEnd/>
                    <a:tailEnd/>
                  </a:ln>
                </p:spPr>
                <p:txBody>
                  <a:bodyPr/>
                  <a:lstStyle/>
                  <a:p>
                    <a:endParaRPr lang="en-US" sz="2000"/>
                  </a:p>
                </p:txBody>
              </p:sp>
              <p:sp>
                <p:nvSpPr>
                  <p:cNvPr id="131" name="Freeform 612"/>
                  <p:cNvSpPr>
                    <a:spLocks/>
                  </p:cNvSpPr>
                  <p:nvPr/>
                </p:nvSpPr>
                <p:spPr bwMode="auto">
                  <a:xfrm>
                    <a:off x="5600" y="3465"/>
                    <a:ext cx="15" cy="7"/>
                  </a:xfrm>
                  <a:custGeom>
                    <a:avLst/>
                    <a:gdLst/>
                    <a:ahLst/>
                    <a:cxnLst>
                      <a:cxn ang="0">
                        <a:pos x="0" y="7"/>
                      </a:cxn>
                      <a:cxn ang="0">
                        <a:pos x="7" y="3"/>
                      </a:cxn>
                      <a:cxn ang="0">
                        <a:pos x="15" y="0"/>
                      </a:cxn>
                    </a:cxnLst>
                    <a:rect l="0" t="0" r="r" b="b"/>
                    <a:pathLst>
                      <a:path w="15" h="7">
                        <a:moveTo>
                          <a:pt x="0" y="7"/>
                        </a:moveTo>
                        <a:lnTo>
                          <a:pt x="7" y="3"/>
                        </a:lnTo>
                        <a:lnTo>
                          <a:pt x="15" y="0"/>
                        </a:lnTo>
                      </a:path>
                    </a:pathLst>
                  </a:custGeom>
                  <a:noFill/>
                  <a:ln w="17463">
                    <a:solidFill>
                      <a:srgbClr val="00FFFF"/>
                    </a:solidFill>
                    <a:prstDash val="solid"/>
                    <a:round/>
                    <a:headEnd/>
                    <a:tailEnd/>
                  </a:ln>
                </p:spPr>
                <p:txBody>
                  <a:bodyPr/>
                  <a:lstStyle/>
                  <a:p>
                    <a:endParaRPr lang="en-US" sz="2000"/>
                  </a:p>
                </p:txBody>
              </p:sp>
              <p:sp>
                <p:nvSpPr>
                  <p:cNvPr id="132" name="Freeform 613"/>
                  <p:cNvSpPr>
                    <a:spLocks/>
                  </p:cNvSpPr>
                  <p:nvPr/>
                </p:nvSpPr>
                <p:spPr bwMode="auto">
                  <a:xfrm>
                    <a:off x="5615" y="3465"/>
                    <a:ext cx="15" cy="0"/>
                  </a:xfrm>
                  <a:custGeom>
                    <a:avLst/>
                    <a:gdLst/>
                    <a:ahLst/>
                    <a:cxnLst>
                      <a:cxn ang="0">
                        <a:pos x="0" y="0"/>
                      </a:cxn>
                      <a:cxn ang="0">
                        <a:pos x="7" y="0"/>
                      </a:cxn>
                      <a:cxn ang="0">
                        <a:pos x="15" y="0"/>
                      </a:cxn>
                    </a:cxnLst>
                    <a:rect l="0" t="0" r="r" b="b"/>
                    <a:pathLst>
                      <a:path w="15">
                        <a:moveTo>
                          <a:pt x="0" y="0"/>
                        </a:moveTo>
                        <a:lnTo>
                          <a:pt x="7" y="0"/>
                        </a:lnTo>
                        <a:lnTo>
                          <a:pt x="15" y="0"/>
                        </a:lnTo>
                      </a:path>
                    </a:pathLst>
                  </a:custGeom>
                  <a:noFill/>
                  <a:ln w="17463">
                    <a:solidFill>
                      <a:srgbClr val="00FFFF"/>
                    </a:solidFill>
                    <a:prstDash val="solid"/>
                    <a:round/>
                    <a:headEnd/>
                    <a:tailEnd/>
                  </a:ln>
                </p:spPr>
                <p:txBody>
                  <a:bodyPr/>
                  <a:lstStyle/>
                  <a:p>
                    <a:endParaRPr lang="en-US" sz="2000"/>
                  </a:p>
                </p:txBody>
              </p:sp>
              <p:sp>
                <p:nvSpPr>
                  <p:cNvPr id="133" name="Line 614"/>
                  <p:cNvSpPr>
                    <a:spLocks noChangeShapeType="1"/>
                  </p:cNvSpPr>
                  <p:nvPr/>
                </p:nvSpPr>
                <p:spPr bwMode="auto">
                  <a:xfrm>
                    <a:off x="5630" y="3465"/>
                    <a:ext cx="15" cy="0"/>
                  </a:xfrm>
                  <a:prstGeom prst="line">
                    <a:avLst/>
                  </a:prstGeom>
                  <a:noFill/>
                  <a:ln w="17463">
                    <a:solidFill>
                      <a:srgbClr val="00FFFF"/>
                    </a:solidFill>
                    <a:round/>
                    <a:headEnd/>
                    <a:tailEnd/>
                  </a:ln>
                </p:spPr>
                <p:txBody>
                  <a:bodyPr/>
                  <a:lstStyle/>
                  <a:p>
                    <a:endParaRPr lang="en-US" sz="2000"/>
                  </a:p>
                </p:txBody>
              </p:sp>
              <p:sp>
                <p:nvSpPr>
                  <p:cNvPr id="134" name="Line 615"/>
                  <p:cNvSpPr>
                    <a:spLocks noChangeShapeType="1"/>
                  </p:cNvSpPr>
                  <p:nvPr/>
                </p:nvSpPr>
                <p:spPr bwMode="auto">
                  <a:xfrm>
                    <a:off x="5645" y="3465"/>
                    <a:ext cx="15" cy="0"/>
                  </a:xfrm>
                  <a:prstGeom prst="line">
                    <a:avLst/>
                  </a:prstGeom>
                  <a:noFill/>
                  <a:ln w="17463">
                    <a:solidFill>
                      <a:srgbClr val="00FFFF"/>
                    </a:solidFill>
                    <a:round/>
                    <a:headEnd/>
                    <a:tailEnd/>
                  </a:ln>
                </p:spPr>
                <p:txBody>
                  <a:bodyPr/>
                  <a:lstStyle/>
                  <a:p>
                    <a:endParaRPr lang="en-US" sz="2000"/>
                  </a:p>
                </p:txBody>
              </p:sp>
              <p:sp>
                <p:nvSpPr>
                  <p:cNvPr id="135" name="Line 616"/>
                  <p:cNvSpPr>
                    <a:spLocks noChangeShapeType="1"/>
                  </p:cNvSpPr>
                  <p:nvPr/>
                </p:nvSpPr>
                <p:spPr bwMode="auto">
                  <a:xfrm flipV="1">
                    <a:off x="5660" y="3461"/>
                    <a:ext cx="15" cy="4"/>
                  </a:xfrm>
                  <a:prstGeom prst="line">
                    <a:avLst/>
                  </a:prstGeom>
                  <a:noFill/>
                  <a:ln w="17463">
                    <a:solidFill>
                      <a:srgbClr val="00FFFF"/>
                    </a:solidFill>
                    <a:round/>
                    <a:headEnd/>
                    <a:tailEnd/>
                  </a:ln>
                </p:spPr>
                <p:txBody>
                  <a:bodyPr/>
                  <a:lstStyle/>
                  <a:p>
                    <a:endParaRPr lang="en-US" sz="2000"/>
                  </a:p>
                </p:txBody>
              </p:sp>
              <p:sp>
                <p:nvSpPr>
                  <p:cNvPr id="136" name="Freeform 617"/>
                  <p:cNvSpPr>
                    <a:spLocks/>
                  </p:cNvSpPr>
                  <p:nvPr/>
                </p:nvSpPr>
                <p:spPr bwMode="auto">
                  <a:xfrm>
                    <a:off x="4934" y="3247"/>
                    <a:ext cx="15" cy="4"/>
                  </a:xfrm>
                  <a:custGeom>
                    <a:avLst/>
                    <a:gdLst/>
                    <a:ahLst/>
                    <a:cxnLst>
                      <a:cxn ang="0">
                        <a:pos x="0" y="4"/>
                      </a:cxn>
                      <a:cxn ang="0">
                        <a:pos x="7" y="0"/>
                      </a:cxn>
                      <a:cxn ang="0">
                        <a:pos x="15" y="0"/>
                      </a:cxn>
                    </a:cxnLst>
                    <a:rect l="0" t="0" r="r" b="b"/>
                    <a:pathLst>
                      <a:path w="15" h="4">
                        <a:moveTo>
                          <a:pt x="0" y="4"/>
                        </a:moveTo>
                        <a:lnTo>
                          <a:pt x="7" y="0"/>
                        </a:lnTo>
                        <a:lnTo>
                          <a:pt x="15" y="0"/>
                        </a:lnTo>
                      </a:path>
                    </a:pathLst>
                  </a:custGeom>
                  <a:noFill/>
                  <a:ln w="17463">
                    <a:solidFill>
                      <a:srgbClr val="00FF00"/>
                    </a:solidFill>
                    <a:prstDash val="solid"/>
                    <a:round/>
                    <a:headEnd/>
                    <a:tailEnd/>
                  </a:ln>
                </p:spPr>
                <p:txBody>
                  <a:bodyPr/>
                  <a:lstStyle/>
                  <a:p>
                    <a:endParaRPr lang="en-US" sz="2000"/>
                  </a:p>
                </p:txBody>
              </p:sp>
              <p:sp>
                <p:nvSpPr>
                  <p:cNvPr id="137" name="Freeform 618"/>
                  <p:cNvSpPr>
                    <a:spLocks/>
                  </p:cNvSpPr>
                  <p:nvPr/>
                </p:nvSpPr>
                <p:spPr bwMode="auto">
                  <a:xfrm>
                    <a:off x="4949" y="3247"/>
                    <a:ext cx="15" cy="4"/>
                  </a:xfrm>
                  <a:custGeom>
                    <a:avLst/>
                    <a:gdLst/>
                    <a:ahLst/>
                    <a:cxnLst>
                      <a:cxn ang="0">
                        <a:pos x="0" y="0"/>
                      </a:cxn>
                      <a:cxn ang="0">
                        <a:pos x="8" y="0"/>
                      </a:cxn>
                      <a:cxn ang="0">
                        <a:pos x="15" y="4"/>
                      </a:cxn>
                    </a:cxnLst>
                    <a:rect l="0" t="0" r="r" b="b"/>
                    <a:pathLst>
                      <a:path w="15" h="4">
                        <a:moveTo>
                          <a:pt x="0" y="0"/>
                        </a:moveTo>
                        <a:lnTo>
                          <a:pt x="8" y="0"/>
                        </a:lnTo>
                        <a:lnTo>
                          <a:pt x="15" y="4"/>
                        </a:lnTo>
                      </a:path>
                    </a:pathLst>
                  </a:custGeom>
                  <a:noFill/>
                  <a:ln w="17463">
                    <a:solidFill>
                      <a:srgbClr val="00FF00"/>
                    </a:solidFill>
                    <a:prstDash val="solid"/>
                    <a:round/>
                    <a:headEnd/>
                    <a:tailEnd/>
                  </a:ln>
                </p:spPr>
                <p:txBody>
                  <a:bodyPr/>
                  <a:lstStyle/>
                  <a:p>
                    <a:endParaRPr lang="en-US" sz="2000"/>
                  </a:p>
                </p:txBody>
              </p:sp>
              <p:sp>
                <p:nvSpPr>
                  <p:cNvPr id="138" name="Line 619"/>
                  <p:cNvSpPr>
                    <a:spLocks noChangeShapeType="1"/>
                  </p:cNvSpPr>
                  <p:nvPr/>
                </p:nvSpPr>
                <p:spPr bwMode="auto">
                  <a:xfrm>
                    <a:off x="4964" y="3251"/>
                    <a:ext cx="15" cy="0"/>
                  </a:xfrm>
                  <a:prstGeom prst="line">
                    <a:avLst/>
                  </a:prstGeom>
                  <a:noFill/>
                  <a:ln w="17463">
                    <a:solidFill>
                      <a:srgbClr val="00FF00"/>
                    </a:solidFill>
                    <a:round/>
                    <a:headEnd/>
                    <a:tailEnd/>
                  </a:ln>
                </p:spPr>
                <p:txBody>
                  <a:bodyPr/>
                  <a:lstStyle/>
                  <a:p>
                    <a:endParaRPr lang="en-US" sz="2000"/>
                  </a:p>
                </p:txBody>
              </p:sp>
              <p:sp>
                <p:nvSpPr>
                  <p:cNvPr id="139" name="Line 620"/>
                  <p:cNvSpPr>
                    <a:spLocks noChangeShapeType="1"/>
                  </p:cNvSpPr>
                  <p:nvPr/>
                </p:nvSpPr>
                <p:spPr bwMode="auto">
                  <a:xfrm>
                    <a:off x="4979" y="3251"/>
                    <a:ext cx="15" cy="0"/>
                  </a:xfrm>
                  <a:prstGeom prst="line">
                    <a:avLst/>
                  </a:prstGeom>
                  <a:noFill/>
                  <a:ln w="17463">
                    <a:solidFill>
                      <a:srgbClr val="00FF00"/>
                    </a:solidFill>
                    <a:round/>
                    <a:headEnd/>
                    <a:tailEnd/>
                  </a:ln>
                </p:spPr>
                <p:txBody>
                  <a:bodyPr/>
                  <a:lstStyle/>
                  <a:p>
                    <a:endParaRPr lang="en-US" sz="2000"/>
                  </a:p>
                </p:txBody>
              </p:sp>
              <p:sp>
                <p:nvSpPr>
                  <p:cNvPr id="140" name="Freeform 621"/>
                  <p:cNvSpPr>
                    <a:spLocks/>
                  </p:cNvSpPr>
                  <p:nvPr/>
                </p:nvSpPr>
                <p:spPr bwMode="auto">
                  <a:xfrm>
                    <a:off x="4994" y="3251"/>
                    <a:ext cx="15" cy="0"/>
                  </a:xfrm>
                  <a:custGeom>
                    <a:avLst/>
                    <a:gdLst/>
                    <a:ahLst/>
                    <a:cxnLst>
                      <a:cxn ang="0">
                        <a:pos x="0" y="0"/>
                      </a:cxn>
                      <a:cxn ang="0">
                        <a:pos x="8" y="0"/>
                      </a:cxn>
                      <a:cxn ang="0">
                        <a:pos x="15" y="0"/>
                      </a:cxn>
                    </a:cxnLst>
                    <a:rect l="0" t="0" r="r" b="b"/>
                    <a:pathLst>
                      <a:path w="15">
                        <a:moveTo>
                          <a:pt x="0" y="0"/>
                        </a:moveTo>
                        <a:lnTo>
                          <a:pt x="8" y="0"/>
                        </a:lnTo>
                        <a:lnTo>
                          <a:pt x="15" y="0"/>
                        </a:lnTo>
                      </a:path>
                    </a:pathLst>
                  </a:custGeom>
                  <a:noFill/>
                  <a:ln w="17463">
                    <a:solidFill>
                      <a:srgbClr val="00FF00"/>
                    </a:solidFill>
                    <a:prstDash val="solid"/>
                    <a:round/>
                    <a:headEnd/>
                    <a:tailEnd/>
                  </a:ln>
                </p:spPr>
                <p:txBody>
                  <a:bodyPr/>
                  <a:lstStyle/>
                  <a:p>
                    <a:endParaRPr lang="en-US" sz="2000"/>
                  </a:p>
                </p:txBody>
              </p:sp>
              <p:sp>
                <p:nvSpPr>
                  <p:cNvPr id="141" name="Freeform 622"/>
                  <p:cNvSpPr>
                    <a:spLocks/>
                  </p:cNvSpPr>
                  <p:nvPr/>
                </p:nvSpPr>
                <p:spPr bwMode="auto">
                  <a:xfrm>
                    <a:off x="5009" y="3251"/>
                    <a:ext cx="16" cy="10"/>
                  </a:xfrm>
                  <a:custGeom>
                    <a:avLst/>
                    <a:gdLst/>
                    <a:ahLst/>
                    <a:cxnLst>
                      <a:cxn ang="0">
                        <a:pos x="0" y="0"/>
                      </a:cxn>
                      <a:cxn ang="0">
                        <a:pos x="8" y="3"/>
                      </a:cxn>
                      <a:cxn ang="0">
                        <a:pos x="16" y="10"/>
                      </a:cxn>
                    </a:cxnLst>
                    <a:rect l="0" t="0" r="r" b="b"/>
                    <a:pathLst>
                      <a:path w="16" h="10">
                        <a:moveTo>
                          <a:pt x="0" y="0"/>
                        </a:moveTo>
                        <a:lnTo>
                          <a:pt x="8" y="3"/>
                        </a:lnTo>
                        <a:lnTo>
                          <a:pt x="16" y="10"/>
                        </a:lnTo>
                      </a:path>
                    </a:pathLst>
                  </a:custGeom>
                  <a:noFill/>
                  <a:ln w="17463">
                    <a:solidFill>
                      <a:srgbClr val="00FF00"/>
                    </a:solidFill>
                    <a:prstDash val="solid"/>
                    <a:round/>
                    <a:headEnd/>
                    <a:tailEnd/>
                  </a:ln>
                </p:spPr>
                <p:txBody>
                  <a:bodyPr/>
                  <a:lstStyle/>
                  <a:p>
                    <a:endParaRPr lang="en-US" sz="2000"/>
                  </a:p>
                </p:txBody>
              </p:sp>
              <p:sp>
                <p:nvSpPr>
                  <p:cNvPr id="142" name="Freeform 623"/>
                  <p:cNvSpPr>
                    <a:spLocks/>
                  </p:cNvSpPr>
                  <p:nvPr/>
                </p:nvSpPr>
                <p:spPr bwMode="auto">
                  <a:xfrm>
                    <a:off x="5025" y="3261"/>
                    <a:ext cx="15" cy="29"/>
                  </a:xfrm>
                  <a:custGeom>
                    <a:avLst/>
                    <a:gdLst/>
                    <a:ahLst/>
                    <a:cxnLst>
                      <a:cxn ang="0">
                        <a:pos x="0" y="0"/>
                      </a:cxn>
                      <a:cxn ang="0">
                        <a:pos x="7" y="15"/>
                      </a:cxn>
                      <a:cxn ang="0">
                        <a:pos x="15" y="29"/>
                      </a:cxn>
                    </a:cxnLst>
                    <a:rect l="0" t="0" r="r" b="b"/>
                    <a:pathLst>
                      <a:path w="15" h="29">
                        <a:moveTo>
                          <a:pt x="0" y="0"/>
                        </a:moveTo>
                        <a:lnTo>
                          <a:pt x="7" y="15"/>
                        </a:lnTo>
                        <a:lnTo>
                          <a:pt x="15" y="29"/>
                        </a:lnTo>
                      </a:path>
                    </a:pathLst>
                  </a:custGeom>
                  <a:noFill/>
                  <a:ln w="17463">
                    <a:solidFill>
                      <a:srgbClr val="00FF00"/>
                    </a:solidFill>
                    <a:prstDash val="solid"/>
                    <a:round/>
                    <a:headEnd/>
                    <a:tailEnd/>
                  </a:ln>
                </p:spPr>
                <p:txBody>
                  <a:bodyPr/>
                  <a:lstStyle/>
                  <a:p>
                    <a:endParaRPr lang="en-US" sz="2000"/>
                  </a:p>
                </p:txBody>
              </p:sp>
              <p:sp>
                <p:nvSpPr>
                  <p:cNvPr id="143" name="Freeform 624"/>
                  <p:cNvSpPr>
                    <a:spLocks/>
                  </p:cNvSpPr>
                  <p:nvPr/>
                </p:nvSpPr>
                <p:spPr bwMode="auto">
                  <a:xfrm>
                    <a:off x="5040" y="3290"/>
                    <a:ext cx="15" cy="37"/>
                  </a:xfrm>
                  <a:custGeom>
                    <a:avLst/>
                    <a:gdLst/>
                    <a:ahLst/>
                    <a:cxnLst>
                      <a:cxn ang="0">
                        <a:pos x="0" y="0"/>
                      </a:cxn>
                      <a:cxn ang="0">
                        <a:pos x="7" y="19"/>
                      </a:cxn>
                      <a:cxn ang="0">
                        <a:pos x="15" y="37"/>
                      </a:cxn>
                    </a:cxnLst>
                    <a:rect l="0" t="0" r="r" b="b"/>
                    <a:pathLst>
                      <a:path w="15" h="37">
                        <a:moveTo>
                          <a:pt x="0" y="0"/>
                        </a:moveTo>
                        <a:lnTo>
                          <a:pt x="7" y="19"/>
                        </a:lnTo>
                        <a:lnTo>
                          <a:pt x="15" y="37"/>
                        </a:lnTo>
                      </a:path>
                    </a:pathLst>
                  </a:custGeom>
                  <a:noFill/>
                  <a:ln w="17463">
                    <a:solidFill>
                      <a:srgbClr val="00FF00"/>
                    </a:solidFill>
                    <a:prstDash val="solid"/>
                    <a:round/>
                    <a:headEnd/>
                    <a:tailEnd/>
                  </a:ln>
                </p:spPr>
                <p:txBody>
                  <a:bodyPr/>
                  <a:lstStyle/>
                  <a:p>
                    <a:endParaRPr lang="en-US" sz="2000"/>
                  </a:p>
                </p:txBody>
              </p:sp>
              <p:sp>
                <p:nvSpPr>
                  <p:cNvPr id="144" name="Line 625"/>
                  <p:cNvSpPr>
                    <a:spLocks noChangeShapeType="1"/>
                  </p:cNvSpPr>
                  <p:nvPr/>
                </p:nvSpPr>
                <p:spPr bwMode="auto">
                  <a:xfrm>
                    <a:off x="5055" y="3327"/>
                    <a:ext cx="15" cy="32"/>
                  </a:xfrm>
                  <a:prstGeom prst="line">
                    <a:avLst/>
                  </a:prstGeom>
                  <a:noFill/>
                  <a:ln w="17463">
                    <a:solidFill>
                      <a:srgbClr val="00FF00"/>
                    </a:solidFill>
                    <a:round/>
                    <a:headEnd/>
                    <a:tailEnd/>
                  </a:ln>
                </p:spPr>
                <p:txBody>
                  <a:bodyPr/>
                  <a:lstStyle/>
                  <a:p>
                    <a:endParaRPr lang="en-US" sz="2000"/>
                  </a:p>
                </p:txBody>
              </p:sp>
              <p:sp>
                <p:nvSpPr>
                  <p:cNvPr id="145" name="Line 626"/>
                  <p:cNvSpPr>
                    <a:spLocks noChangeShapeType="1"/>
                  </p:cNvSpPr>
                  <p:nvPr/>
                </p:nvSpPr>
                <p:spPr bwMode="auto">
                  <a:xfrm>
                    <a:off x="5070" y="3359"/>
                    <a:ext cx="15" cy="33"/>
                  </a:xfrm>
                  <a:prstGeom prst="line">
                    <a:avLst/>
                  </a:prstGeom>
                  <a:noFill/>
                  <a:ln w="17463">
                    <a:solidFill>
                      <a:srgbClr val="00FF00"/>
                    </a:solidFill>
                    <a:round/>
                    <a:headEnd/>
                    <a:tailEnd/>
                  </a:ln>
                </p:spPr>
                <p:txBody>
                  <a:bodyPr/>
                  <a:lstStyle/>
                  <a:p>
                    <a:endParaRPr lang="en-US" sz="2000"/>
                  </a:p>
                </p:txBody>
              </p:sp>
              <p:sp>
                <p:nvSpPr>
                  <p:cNvPr id="146" name="Freeform 627"/>
                  <p:cNvSpPr>
                    <a:spLocks/>
                  </p:cNvSpPr>
                  <p:nvPr/>
                </p:nvSpPr>
                <p:spPr bwMode="auto">
                  <a:xfrm>
                    <a:off x="5085" y="3392"/>
                    <a:ext cx="15" cy="33"/>
                  </a:xfrm>
                  <a:custGeom>
                    <a:avLst/>
                    <a:gdLst/>
                    <a:ahLst/>
                    <a:cxnLst>
                      <a:cxn ang="0">
                        <a:pos x="0" y="0"/>
                      </a:cxn>
                      <a:cxn ang="0">
                        <a:pos x="8" y="18"/>
                      </a:cxn>
                      <a:cxn ang="0">
                        <a:pos x="15" y="33"/>
                      </a:cxn>
                    </a:cxnLst>
                    <a:rect l="0" t="0" r="r" b="b"/>
                    <a:pathLst>
                      <a:path w="15" h="33">
                        <a:moveTo>
                          <a:pt x="0" y="0"/>
                        </a:moveTo>
                        <a:lnTo>
                          <a:pt x="8" y="18"/>
                        </a:lnTo>
                        <a:lnTo>
                          <a:pt x="15" y="33"/>
                        </a:lnTo>
                      </a:path>
                    </a:pathLst>
                  </a:custGeom>
                  <a:noFill/>
                  <a:ln w="17463">
                    <a:solidFill>
                      <a:srgbClr val="00FF00"/>
                    </a:solidFill>
                    <a:prstDash val="solid"/>
                    <a:round/>
                    <a:headEnd/>
                    <a:tailEnd/>
                  </a:ln>
                </p:spPr>
                <p:txBody>
                  <a:bodyPr/>
                  <a:lstStyle/>
                  <a:p>
                    <a:endParaRPr lang="en-US" sz="2000"/>
                  </a:p>
                </p:txBody>
              </p:sp>
              <p:sp>
                <p:nvSpPr>
                  <p:cNvPr id="147" name="Freeform 628"/>
                  <p:cNvSpPr>
                    <a:spLocks/>
                  </p:cNvSpPr>
                  <p:nvPr/>
                </p:nvSpPr>
                <p:spPr bwMode="auto">
                  <a:xfrm>
                    <a:off x="5100" y="3425"/>
                    <a:ext cx="15" cy="18"/>
                  </a:xfrm>
                  <a:custGeom>
                    <a:avLst/>
                    <a:gdLst/>
                    <a:ahLst/>
                    <a:cxnLst>
                      <a:cxn ang="0">
                        <a:pos x="0" y="0"/>
                      </a:cxn>
                      <a:cxn ang="0">
                        <a:pos x="8" y="11"/>
                      </a:cxn>
                      <a:cxn ang="0">
                        <a:pos x="15" y="18"/>
                      </a:cxn>
                    </a:cxnLst>
                    <a:rect l="0" t="0" r="r" b="b"/>
                    <a:pathLst>
                      <a:path w="15" h="18">
                        <a:moveTo>
                          <a:pt x="0" y="0"/>
                        </a:moveTo>
                        <a:lnTo>
                          <a:pt x="8" y="11"/>
                        </a:lnTo>
                        <a:lnTo>
                          <a:pt x="15" y="18"/>
                        </a:lnTo>
                      </a:path>
                    </a:pathLst>
                  </a:custGeom>
                  <a:noFill/>
                  <a:ln w="17463">
                    <a:solidFill>
                      <a:srgbClr val="00FF00"/>
                    </a:solidFill>
                    <a:prstDash val="solid"/>
                    <a:round/>
                    <a:headEnd/>
                    <a:tailEnd/>
                  </a:ln>
                </p:spPr>
                <p:txBody>
                  <a:bodyPr/>
                  <a:lstStyle/>
                  <a:p>
                    <a:endParaRPr lang="en-US" sz="2000"/>
                  </a:p>
                </p:txBody>
              </p:sp>
              <p:sp>
                <p:nvSpPr>
                  <p:cNvPr id="148" name="Freeform 629"/>
                  <p:cNvSpPr>
                    <a:spLocks/>
                  </p:cNvSpPr>
                  <p:nvPr/>
                </p:nvSpPr>
                <p:spPr bwMode="auto">
                  <a:xfrm>
                    <a:off x="5115" y="3439"/>
                    <a:ext cx="16" cy="4"/>
                  </a:xfrm>
                  <a:custGeom>
                    <a:avLst/>
                    <a:gdLst/>
                    <a:ahLst/>
                    <a:cxnLst>
                      <a:cxn ang="0">
                        <a:pos x="0" y="4"/>
                      </a:cxn>
                      <a:cxn ang="0">
                        <a:pos x="4" y="4"/>
                      </a:cxn>
                      <a:cxn ang="0">
                        <a:pos x="8" y="4"/>
                      </a:cxn>
                      <a:cxn ang="0">
                        <a:pos x="12" y="0"/>
                      </a:cxn>
                      <a:cxn ang="0">
                        <a:pos x="16" y="4"/>
                      </a:cxn>
                    </a:cxnLst>
                    <a:rect l="0" t="0" r="r" b="b"/>
                    <a:pathLst>
                      <a:path w="16" h="4">
                        <a:moveTo>
                          <a:pt x="0" y="4"/>
                        </a:moveTo>
                        <a:lnTo>
                          <a:pt x="4" y="4"/>
                        </a:lnTo>
                        <a:lnTo>
                          <a:pt x="8" y="4"/>
                        </a:lnTo>
                        <a:lnTo>
                          <a:pt x="12" y="0"/>
                        </a:lnTo>
                        <a:lnTo>
                          <a:pt x="16" y="4"/>
                        </a:lnTo>
                      </a:path>
                    </a:pathLst>
                  </a:custGeom>
                  <a:noFill/>
                  <a:ln w="17463">
                    <a:solidFill>
                      <a:srgbClr val="00FF00"/>
                    </a:solidFill>
                    <a:prstDash val="solid"/>
                    <a:round/>
                    <a:headEnd/>
                    <a:tailEnd/>
                  </a:ln>
                </p:spPr>
                <p:txBody>
                  <a:bodyPr/>
                  <a:lstStyle/>
                  <a:p>
                    <a:endParaRPr lang="en-US" sz="2000"/>
                  </a:p>
                </p:txBody>
              </p:sp>
              <p:sp>
                <p:nvSpPr>
                  <p:cNvPr id="149" name="Freeform 630"/>
                  <p:cNvSpPr>
                    <a:spLocks/>
                  </p:cNvSpPr>
                  <p:nvPr/>
                </p:nvSpPr>
                <p:spPr bwMode="auto">
                  <a:xfrm>
                    <a:off x="5131" y="3443"/>
                    <a:ext cx="15" cy="33"/>
                  </a:xfrm>
                  <a:custGeom>
                    <a:avLst/>
                    <a:gdLst/>
                    <a:ahLst/>
                    <a:cxnLst>
                      <a:cxn ang="0">
                        <a:pos x="0" y="0"/>
                      </a:cxn>
                      <a:cxn ang="0">
                        <a:pos x="3" y="7"/>
                      </a:cxn>
                      <a:cxn ang="0">
                        <a:pos x="7" y="14"/>
                      </a:cxn>
                      <a:cxn ang="0">
                        <a:pos x="11" y="25"/>
                      </a:cxn>
                      <a:cxn ang="0">
                        <a:pos x="15" y="33"/>
                      </a:cxn>
                    </a:cxnLst>
                    <a:rect l="0" t="0" r="r" b="b"/>
                    <a:pathLst>
                      <a:path w="15" h="33">
                        <a:moveTo>
                          <a:pt x="0" y="0"/>
                        </a:moveTo>
                        <a:lnTo>
                          <a:pt x="3" y="7"/>
                        </a:lnTo>
                        <a:lnTo>
                          <a:pt x="7" y="14"/>
                        </a:lnTo>
                        <a:lnTo>
                          <a:pt x="11" y="25"/>
                        </a:lnTo>
                        <a:lnTo>
                          <a:pt x="15" y="33"/>
                        </a:lnTo>
                      </a:path>
                    </a:pathLst>
                  </a:custGeom>
                  <a:noFill/>
                  <a:ln w="17463">
                    <a:solidFill>
                      <a:srgbClr val="00FF00"/>
                    </a:solidFill>
                    <a:prstDash val="solid"/>
                    <a:round/>
                    <a:headEnd/>
                    <a:tailEnd/>
                  </a:ln>
                </p:spPr>
                <p:txBody>
                  <a:bodyPr/>
                  <a:lstStyle/>
                  <a:p>
                    <a:endParaRPr lang="en-US" sz="2000"/>
                  </a:p>
                </p:txBody>
              </p:sp>
              <p:sp>
                <p:nvSpPr>
                  <p:cNvPr id="150" name="Freeform 631"/>
                  <p:cNvSpPr>
                    <a:spLocks/>
                  </p:cNvSpPr>
                  <p:nvPr/>
                </p:nvSpPr>
                <p:spPr bwMode="auto">
                  <a:xfrm>
                    <a:off x="5146" y="3476"/>
                    <a:ext cx="15" cy="14"/>
                  </a:xfrm>
                  <a:custGeom>
                    <a:avLst/>
                    <a:gdLst/>
                    <a:ahLst/>
                    <a:cxnLst>
                      <a:cxn ang="0">
                        <a:pos x="0" y="0"/>
                      </a:cxn>
                      <a:cxn ang="0">
                        <a:pos x="7" y="7"/>
                      </a:cxn>
                      <a:cxn ang="0">
                        <a:pos x="15" y="14"/>
                      </a:cxn>
                    </a:cxnLst>
                    <a:rect l="0" t="0" r="r" b="b"/>
                    <a:pathLst>
                      <a:path w="15" h="14">
                        <a:moveTo>
                          <a:pt x="0" y="0"/>
                        </a:moveTo>
                        <a:lnTo>
                          <a:pt x="7" y="7"/>
                        </a:lnTo>
                        <a:lnTo>
                          <a:pt x="15" y="14"/>
                        </a:lnTo>
                      </a:path>
                    </a:pathLst>
                  </a:custGeom>
                  <a:noFill/>
                  <a:ln w="17463">
                    <a:solidFill>
                      <a:srgbClr val="00FF00"/>
                    </a:solidFill>
                    <a:prstDash val="solid"/>
                    <a:round/>
                    <a:headEnd/>
                    <a:tailEnd/>
                  </a:ln>
                </p:spPr>
                <p:txBody>
                  <a:bodyPr/>
                  <a:lstStyle/>
                  <a:p>
                    <a:endParaRPr lang="en-US" sz="2000"/>
                  </a:p>
                </p:txBody>
              </p:sp>
              <p:sp>
                <p:nvSpPr>
                  <p:cNvPr id="151" name="Freeform 632"/>
                  <p:cNvSpPr>
                    <a:spLocks/>
                  </p:cNvSpPr>
                  <p:nvPr/>
                </p:nvSpPr>
                <p:spPr bwMode="auto">
                  <a:xfrm>
                    <a:off x="5161" y="3490"/>
                    <a:ext cx="15" cy="15"/>
                  </a:xfrm>
                  <a:custGeom>
                    <a:avLst/>
                    <a:gdLst/>
                    <a:ahLst/>
                    <a:cxnLst>
                      <a:cxn ang="0">
                        <a:pos x="0" y="0"/>
                      </a:cxn>
                      <a:cxn ang="0">
                        <a:pos x="7" y="7"/>
                      </a:cxn>
                      <a:cxn ang="0">
                        <a:pos x="15" y="15"/>
                      </a:cxn>
                    </a:cxnLst>
                    <a:rect l="0" t="0" r="r" b="b"/>
                    <a:pathLst>
                      <a:path w="15" h="15">
                        <a:moveTo>
                          <a:pt x="0" y="0"/>
                        </a:moveTo>
                        <a:lnTo>
                          <a:pt x="7" y="7"/>
                        </a:lnTo>
                        <a:lnTo>
                          <a:pt x="15" y="15"/>
                        </a:lnTo>
                      </a:path>
                    </a:pathLst>
                  </a:custGeom>
                  <a:noFill/>
                  <a:ln w="17463">
                    <a:solidFill>
                      <a:srgbClr val="00FF00"/>
                    </a:solidFill>
                    <a:prstDash val="solid"/>
                    <a:round/>
                    <a:headEnd/>
                    <a:tailEnd/>
                  </a:ln>
                </p:spPr>
                <p:txBody>
                  <a:bodyPr/>
                  <a:lstStyle/>
                  <a:p>
                    <a:endParaRPr lang="en-US" sz="2000"/>
                  </a:p>
                </p:txBody>
              </p:sp>
              <p:sp>
                <p:nvSpPr>
                  <p:cNvPr id="152" name="Freeform 633"/>
                  <p:cNvSpPr>
                    <a:spLocks/>
                  </p:cNvSpPr>
                  <p:nvPr/>
                </p:nvSpPr>
                <p:spPr bwMode="auto">
                  <a:xfrm>
                    <a:off x="5176" y="3505"/>
                    <a:ext cx="15" cy="7"/>
                  </a:xfrm>
                  <a:custGeom>
                    <a:avLst/>
                    <a:gdLst/>
                    <a:ahLst/>
                    <a:cxnLst>
                      <a:cxn ang="0">
                        <a:pos x="0" y="0"/>
                      </a:cxn>
                      <a:cxn ang="0">
                        <a:pos x="8" y="3"/>
                      </a:cxn>
                      <a:cxn ang="0">
                        <a:pos x="15" y="7"/>
                      </a:cxn>
                    </a:cxnLst>
                    <a:rect l="0" t="0" r="r" b="b"/>
                    <a:pathLst>
                      <a:path w="15" h="7">
                        <a:moveTo>
                          <a:pt x="0" y="0"/>
                        </a:moveTo>
                        <a:lnTo>
                          <a:pt x="8" y="3"/>
                        </a:lnTo>
                        <a:lnTo>
                          <a:pt x="15" y="7"/>
                        </a:lnTo>
                      </a:path>
                    </a:pathLst>
                  </a:custGeom>
                  <a:noFill/>
                  <a:ln w="17463">
                    <a:solidFill>
                      <a:srgbClr val="00FF00"/>
                    </a:solidFill>
                    <a:prstDash val="solid"/>
                    <a:round/>
                    <a:headEnd/>
                    <a:tailEnd/>
                  </a:ln>
                </p:spPr>
                <p:txBody>
                  <a:bodyPr/>
                  <a:lstStyle/>
                  <a:p>
                    <a:endParaRPr lang="en-US" sz="2000"/>
                  </a:p>
                </p:txBody>
              </p:sp>
              <p:sp>
                <p:nvSpPr>
                  <p:cNvPr id="153" name="Line 634"/>
                  <p:cNvSpPr>
                    <a:spLocks noChangeShapeType="1"/>
                  </p:cNvSpPr>
                  <p:nvPr/>
                </p:nvSpPr>
                <p:spPr bwMode="auto">
                  <a:xfrm>
                    <a:off x="5191" y="3512"/>
                    <a:ext cx="15" cy="7"/>
                  </a:xfrm>
                  <a:prstGeom prst="line">
                    <a:avLst/>
                  </a:prstGeom>
                  <a:noFill/>
                  <a:ln w="17463">
                    <a:solidFill>
                      <a:srgbClr val="00FF00"/>
                    </a:solidFill>
                    <a:round/>
                    <a:headEnd/>
                    <a:tailEnd/>
                  </a:ln>
                </p:spPr>
                <p:txBody>
                  <a:bodyPr/>
                  <a:lstStyle/>
                  <a:p>
                    <a:endParaRPr lang="en-US" sz="2000"/>
                  </a:p>
                </p:txBody>
              </p:sp>
              <p:sp>
                <p:nvSpPr>
                  <p:cNvPr id="154" name="Line 635"/>
                  <p:cNvSpPr>
                    <a:spLocks noChangeShapeType="1"/>
                  </p:cNvSpPr>
                  <p:nvPr/>
                </p:nvSpPr>
                <p:spPr bwMode="auto">
                  <a:xfrm>
                    <a:off x="5206" y="3519"/>
                    <a:ext cx="15" cy="4"/>
                  </a:xfrm>
                  <a:prstGeom prst="line">
                    <a:avLst/>
                  </a:prstGeom>
                  <a:noFill/>
                  <a:ln w="17463">
                    <a:solidFill>
                      <a:srgbClr val="00FF00"/>
                    </a:solidFill>
                    <a:round/>
                    <a:headEnd/>
                    <a:tailEnd/>
                  </a:ln>
                </p:spPr>
                <p:txBody>
                  <a:bodyPr/>
                  <a:lstStyle/>
                  <a:p>
                    <a:endParaRPr lang="en-US" sz="2000"/>
                  </a:p>
                </p:txBody>
              </p:sp>
              <p:sp>
                <p:nvSpPr>
                  <p:cNvPr id="155" name="Line 636"/>
                  <p:cNvSpPr>
                    <a:spLocks noChangeShapeType="1"/>
                  </p:cNvSpPr>
                  <p:nvPr/>
                </p:nvSpPr>
                <p:spPr bwMode="auto">
                  <a:xfrm>
                    <a:off x="5221" y="3523"/>
                    <a:ext cx="15" cy="7"/>
                  </a:xfrm>
                  <a:prstGeom prst="line">
                    <a:avLst/>
                  </a:prstGeom>
                  <a:noFill/>
                  <a:ln w="17463">
                    <a:solidFill>
                      <a:srgbClr val="00FF00"/>
                    </a:solidFill>
                    <a:round/>
                    <a:headEnd/>
                    <a:tailEnd/>
                  </a:ln>
                </p:spPr>
                <p:txBody>
                  <a:bodyPr/>
                  <a:lstStyle/>
                  <a:p>
                    <a:endParaRPr lang="en-US" sz="2000"/>
                  </a:p>
                </p:txBody>
              </p:sp>
              <p:sp>
                <p:nvSpPr>
                  <p:cNvPr id="156" name="Line 637"/>
                  <p:cNvSpPr>
                    <a:spLocks noChangeShapeType="1"/>
                  </p:cNvSpPr>
                  <p:nvPr/>
                </p:nvSpPr>
                <p:spPr bwMode="auto">
                  <a:xfrm>
                    <a:off x="5236" y="3530"/>
                    <a:ext cx="16" cy="4"/>
                  </a:xfrm>
                  <a:prstGeom prst="line">
                    <a:avLst/>
                  </a:prstGeom>
                  <a:noFill/>
                  <a:ln w="17463">
                    <a:solidFill>
                      <a:srgbClr val="00FF00"/>
                    </a:solidFill>
                    <a:round/>
                    <a:headEnd/>
                    <a:tailEnd/>
                  </a:ln>
                </p:spPr>
                <p:txBody>
                  <a:bodyPr/>
                  <a:lstStyle/>
                  <a:p>
                    <a:endParaRPr lang="en-US" sz="2000"/>
                  </a:p>
                </p:txBody>
              </p:sp>
              <p:sp>
                <p:nvSpPr>
                  <p:cNvPr id="157" name="Line 638"/>
                  <p:cNvSpPr>
                    <a:spLocks noChangeShapeType="1"/>
                  </p:cNvSpPr>
                  <p:nvPr/>
                </p:nvSpPr>
                <p:spPr bwMode="auto">
                  <a:xfrm>
                    <a:off x="5252" y="3534"/>
                    <a:ext cx="15" cy="3"/>
                  </a:xfrm>
                  <a:prstGeom prst="line">
                    <a:avLst/>
                  </a:prstGeom>
                  <a:noFill/>
                  <a:ln w="17463">
                    <a:solidFill>
                      <a:srgbClr val="00FF00"/>
                    </a:solidFill>
                    <a:round/>
                    <a:headEnd/>
                    <a:tailEnd/>
                  </a:ln>
                </p:spPr>
                <p:txBody>
                  <a:bodyPr/>
                  <a:lstStyle/>
                  <a:p>
                    <a:endParaRPr lang="en-US" sz="2000"/>
                  </a:p>
                </p:txBody>
              </p:sp>
              <p:sp>
                <p:nvSpPr>
                  <p:cNvPr id="158" name="Line 639"/>
                  <p:cNvSpPr>
                    <a:spLocks noChangeShapeType="1"/>
                  </p:cNvSpPr>
                  <p:nvPr/>
                </p:nvSpPr>
                <p:spPr bwMode="auto">
                  <a:xfrm>
                    <a:off x="5267" y="3537"/>
                    <a:ext cx="15" cy="4"/>
                  </a:xfrm>
                  <a:prstGeom prst="line">
                    <a:avLst/>
                  </a:prstGeom>
                  <a:noFill/>
                  <a:ln w="17463">
                    <a:solidFill>
                      <a:srgbClr val="00FF00"/>
                    </a:solidFill>
                    <a:round/>
                    <a:headEnd/>
                    <a:tailEnd/>
                  </a:ln>
                </p:spPr>
                <p:txBody>
                  <a:bodyPr/>
                  <a:lstStyle/>
                  <a:p>
                    <a:endParaRPr lang="en-US" sz="2000"/>
                  </a:p>
                </p:txBody>
              </p:sp>
              <p:sp>
                <p:nvSpPr>
                  <p:cNvPr id="159" name="Line 640"/>
                  <p:cNvSpPr>
                    <a:spLocks noChangeShapeType="1"/>
                  </p:cNvSpPr>
                  <p:nvPr/>
                </p:nvSpPr>
                <p:spPr bwMode="auto">
                  <a:xfrm>
                    <a:off x="5282" y="3541"/>
                    <a:ext cx="15" cy="4"/>
                  </a:xfrm>
                  <a:prstGeom prst="line">
                    <a:avLst/>
                  </a:prstGeom>
                  <a:noFill/>
                  <a:ln w="17463">
                    <a:solidFill>
                      <a:srgbClr val="00FF00"/>
                    </a:solidFill>
                    <a:round/>
                    <a:headEnd/>
                    <a:tailEnd/>
                  </a:ln>
                </p:spPr>
                <p:txBody>
                  <a:bodyPr/>
                  <a:lstStyle/>
                  <a:p>
                    <a:endParaRPr lang="en-US" sz="2000"/>
                  </a:p>
                </p:txBody>
              </p:sp>
              <p:sp>
                <p:nvSpPr>
                  <p:cNvPr id="160" name="Line 641"/>
                  <p:cNvSpPr>
                    <a:spLocks noChangeShapeType="1"/>
                  </p:cNvSpPr>
                  <p:nvPr/>
                </p:nvSpPr>
                <p:spPr bwMode="auto">
                  <a:xfrm>
                    <a:off x="5297" y="3545"/>
                    <a:ext cx="15" cy="3"/>
                  </a:xfrm>
                  <a:prstGeom prst="line">
                    <a:avLst/>
                  </a:prstGeom>
                  <a:noFill/>
                  <a:ln w="17463">
                    <a:solidFill>
                      <a:srgbClr val="00FF00"/>
                    </a:solidFill>
                    <a:round/>
                    <a:headEnd/>
                    <a:tailEnd/>
                  </a:ln>
                </p:spPr>
                <p:txBody>
                  <a:bodyPr/>
                  <a:lstStyle/>
                  <a:p>
                    <a:endParaRPr lang="en-US" sz="2000"/>
                  </a:p>
                </p:txBody>
              </p:sp>
              <p:sp>
                <p:nvSpPr>
                  <p:cNvPr id="161" name="Line 642"/>
                  <p:cNvSpPr>
                    <a:spLocks noChangeShapeType="1"/>
                  </p:cNvSpPr>
                  <p:nvPr/>
                </p:nvSpPr>
                <p:spPr bwMode="auto">
                  <a:xfrm>
                    <a:off x="5312" y="3548"/>
                    <a:ext cx="15" cy="4"/>
                  </a:xfrm>
                  <a:prstGeom prst="line">
                    <a:avLst/>
                  </a:prstGeom>
                  <a:noFill/>
                  <a:ln w="17463">
                    <a:solidFill>
                      <a:srgbClr val="00FF00"/>
                    </a:solidFill>
                    <a:round/>
                    <a:headEnd/>
                    <a:tailEnd/>
                  </a:ln>
                </p:spPr>
                <p:txBody>
                  <a:bodyPr/>
                  <a:lstStyle/>
                  <a:p>
                    <a:endParaRPr lang="en-US" sz="2000"/>
                  </a:p>
                </p:txBody>
              </p:sp>
              <p:sp>
                <p:nvSpPr>
                  <p:cNvPr id="162" name="Line 643"/>
                  <p:cNvSpPr>
                    <a:spLocks noChangeShapeType="1"/>
                  </p:cNvSpPr>
                  <p:nvPr/>
                </p:nvSpPr>
                <p:spPr bwMode="auto">
                  <a:xfrm>
                    <a:off x="5327" y="3552"/>
                    <a:ext cx="15" cy="4"/>
                  </a:xfrm>
                  <a:prstGeom prst="line">
                    <a:avLst/>
                  </a:prstGeom>
                  <a:noFill/>
                  <a:ln w="17463">
                    <a:solidFill>
                      <a:srgbClr val="00FF00"/>
                    </a:solidFill>
                    <a:round/>
                    <a:headEnd/>
                    <a:tailEnd/>
                  </a:ln>
                </p:spPr>
                <p:txBody>
                  <a:bodyPr/>
                  <a:lstStyle/>
                  <a:p>
                    <a:endParaRPr lang="en-US" sz="2000"/>
                  </a:p>
                </p:txBody>
              </p:sp>
              <p:sp>
                <p:nvSpPr>
                  <p:cNvPr id="163" name="Line 644"/>
                  <p:cNvSpPr>
                    <a:spLocks noChangeShapeType="1"/>
                  </p:cNvSpPr>
                  <p:nvPr/>
                </p:nvSpPr>
                <p:spPr bwMode="auto">
                  <a:xfrm>
                    <a:off x="5342" y="3556"/>
                    <a:ext cx="16" cy="0"/>
                  </a:xfrm>
                  <a:prstGeom prst="line">
                    <a:avLst/>
                  </a:prstGeom>
                  <a:noFill/>
                  <a:ln w="17463">
                    <a:solidFill>
                      <a:srgbClr val="00FF00"/>
                    </a:solidFill>
                    <a:round/>
                    <a:headEnd/>
                    <a:tailEnd/>
                  </a:ln>
                </p:spPr>
                <p:txBody>
                  <a:bodyPr/>
                  <a:lstStyle/>
                  <a:p>
                    <a:endParaRPr lang="en-US" sz="2000"/>
                  </a:p>
                </p:txBody>
              </p:sp>
              <p:sp>
                <p:nvSpPr>
                  <p:cNvPr id="164" name="Line 645"/>
                  <p:cNvSpPr>
                    <a:spLocks noChangeShapeType="1"/>
                  </p:cNvSpPr>
                  <p:nvPr/>
                </p:nvSpPr>
                <p:spPr bwMode="auto">
                  <a:xfrm>
                    <a:off x="5358" y="3556"/>
                    <a:ext cx="15" cy="3"/>
                  </a:xfrm>
                  <a:prstGeom prst="line">
                    <a:avLst/>
                  </a:prstGeom>
                  <a:noFill/>
                  <a:ln w="17463">
                    <a:solidFill>
                      <a:srgbClr val="00FF00"/>
                    </a:solidFill>
                    <a:round/>
                    <a:headEnd/>
                    <a:tailEnd/>
                  </a:ln>
                </p:spPr>
                <p:txBody>
                  <a:bodyPr/>
                  <a:lstStyle/>
                  <a:p>
                    <a:endParaRPr lang="en-US" sz="2000"/>
                  </a:p>
                </p:txBody>
              </p:sp>
              <p:sp>
                <p:nvSpPr>
                  <p:cNvPr id="165" name="Line 646"/>
                  <p:cNvSpPr>
                    <a:spLocks noChangeShapeType="1"/>
                  </p:cNvSpPr>
                  <p:nvPr/>
                </p:nvSpPr>
                <p:spPr bwMode="auto">
                  <a:xfrm>
                    <a:off x="5373" y="3559"/>
                    <a:ext cx="15" cy="4"/>
                  </a:xfrm>
                  <a:prstGeom prst="line">
                    <a:avLst/>
                  </a:prstGeom>
                  <a:noFill/>
                  <a:ln w="17463">
                    <a:solidFill>
                      <a:srgbClr val="00FF00"/>
                    </a:solidFill>
                    <a:round/>
                    <a:headEnd/>
                    <a:tailEnd/>
                  </a:ln>
                </p:spPr>
                <p:txBody>
                  <a:bodyPr/>
                  <a:lstStyle/>
                  <a:p>
                    <a:endParaRPr lang="en-US" sz="2000"/>
                  </a:p>
                </p:txBody>
              </p:sp>
              <p:sp>
                <p:nvSpPr>
                  <p:cNvPr id="166" name="Line 647"/>
                  <p:cNvSpPr>
                    <a:spLocks noChangeShapeType="1"/>
                  </p:cNvSpPr>
                  <p:nvPr/>
                </p:nvSpPr>
                <p:spPr bwMode="auto">
                  <a:xfrm>
                    <a:off x="5388" y="3563"/>
                    <a:ext cx="15" cy="0"/>
                  </a:xfrm>
                  <a:prstGeom prst="line">
                    <a:avLst/>
                  </a:prstGeom>
                  <a:noFill/>
                  <a:ln w="17463">
                    <a:solidFill>
                      <a:srgbClr val="00FF00"/>
                    </a:solidFill>
                    <a:round/>
                    <a:headEnd/>
                    <a:tailEnd/>
                  </a:ln>
                </p:spPr>
                <p:txBody>
                  <a:bodyPr/>
                  <a:lstStyle/>
                  <a:p>
                    <a:endParaRPr lang="en-US" sz="2000"/>
                  </a:p>
                </p:txBody>
              </p:sp>
              <p:sp>
                <p:nvSpPr>
                  <p:cNvPr id="167" name="Freeform 648"/>
                  <p:cNvSpPr>
                    <a:spLocks/>
                  </p:cNvSpPr>
                  <p:nvPr/>
                </p:nvSpPr>
                <p:spPr bwMode="auto">
                  <a:xfrm>
                    <a:off x="5403" y="3563"/>
                    <a:ext cx="15" cy="3"/>
                  </a:xfrm>
                  <a:custGeom>
                    <a:avLst/>
                    <a:gdLst/>
                    <a:ahLst/>
                    <a:cxnLst>
                      <a:cxn ang="0">
                        <a:pos x="0" y="0"/>
                      </a:cxn>
                      <a:cxn ang="0">
                        <a:pos x="8" y="3"/>
                      </a:cxn>
                      <a:cxn ang="0">
                        <a:pos x="15" y="3"/>
                      </a:cxn>
                    </a:cxnLst>
                    <a:rect l="0" t="0" r="r" b="b"/>
                    <a:pathLst>
                      <a:path w="15" h="3">
                        <a:moveTo>
                          <a:pt x="0" y="0"/>
                        </a:moveTo>
                        <a:lnTo>
                          <a:pt x="8" y="3"/>
                        </a:lnTo>
                        <a:lnTo>
                          <a:pt x="15" y="3"/>
                        </a:lnTo>
                      </a:path>
                    </a:pathLst>
                  </a:custGeom>
                  <a:noFill/>
                  <a:ln w="17463">
                    <a:solidFill>
                      <a:srgbClr val="00FF00"/>
                    </a:solidFill>
                    <a:prstDash val="solid"/>
                    <a:round/>
                    <a:headEnd/>
                    <a:tailEnd/>
                  </a:ln>
                </p:spPr>
                <p:txBody>
                  <a:bodyPr/>
                  <a:lstStyle/>
                  <a:p>
                    <a:endParaRPr lang="en-US" sz="2000"/>
                  </a:p>
                </p:txBody>
              </p:sp>
              <p:sp>
                <p:nvSpPr>
                  <p:cNvPr id="168" name="Freeform 649"/>
                  <p:cNvSpPr>
                    <a:spLocks/>
                  </p:cNvSpPr>
                  <p:nvPr/>
                </p:nvSpPr>
                <p:spPr bwMode="auto">
                  <a:xfrm>
                    <a:off x="5418" y="3563"/>
                    <a:ext cx="15" cy="3"/>
                  </a:xfrm>
                  <a:custGeom>
                    <a:avLst/>
                    <a:gdLst/>
                    <a:ahLst/>
                    <a:cxnLst>
                      <a:cxn ang="0">
                        <a:pos x="0" y="3"/>
                      </a:cxn>
                      <a:cxn ang="0">
                        <a:pos x="8" y="0"/>
                      </a:cxn>
                      <a:cxn ang="0">
                        <a:pos x="15" y="0"/>
                      </a:cxn>
                    </a:cxnLst>
                    <a:rect l="0" t="0" r="r" b="b"/>
                    <a:pathLst>
                      <a:path w="15" h="3">
                        <a:moveTo>
                          <a:pt x="0" y="3"/>
                        </a:moveTo>
                        <a:lnTo>
                          <a:pt x="8" y="0"/>
                        </a:lnTo>
                        <a:lnTo>
                          <a:pt x="15" y="0"/>
                        </a:lnTo>
                      </a:path>
                    </a:pathLst>
                  </a:custGeom>
                  <a:noFill/>
                  <a:ln w="17463">
                    <a:solidFill>
                      <a:srgbClr val="00FF00"/>
                    </a:solidFill>
                    <a:prstDash val="solid"/>
                    <a:round/>
                    <a:headEnd/>
                    <a:tailEnd/>
                  </a:ln>
                </p:spPr>
                <p:txBody>
                  <a:bodyPr/>
                  <a:lstStyle/>
                  <a:p>
                    <a:endParaRPr lang="en-US" sz="2000"/>
                  </a:p>
                </p:txBody>
              </p:sp>
              <p:sp>
                <p:nvSpPr>
                  <p:cNvPr id="169" name="Freeform 650"/>
                  <p:cNvSpPr>
                    <a:spLocks/>
                  </p:cNvSpPr>
                  <p:nvPr/>
                </p:nvSpPr>
                <p:spPr bwMode="auto">
                  <a:xfrm>
                    <a:off x="5433" y="3563"/>
                    <a:ext cx="15" cy="3"/>
                  </a:xfrm>
                  <a:custGeom>
                    <a:avLst/>
                    <a:gdLst/>
                    <a:ahLst/>
                    <a:cxnLst>
                      <a:cxn ang="0">
                        <a:pos x="0" y="0"/>
                      </a:cxn>
                      <a:cxn ang="0">
                        <a:pos x="8" y="0"/>
                      </a:cxn>
                      <a:cxn ang="0">
                        <a:pos x="15" y="3"/>
                      </a:cxn>
                    </a:cxnLst>
                    <a:rect l="0" t="0" r="r" b="b"/>
                    <a:pathLst>
                      <a:path w="15" h="3">
                        <a:moveTo>
                          <a:pt x="0" y="0"/>
                        </a:moveTo>
                        <a:lnTo>
                          <a:pt x="8" y="0"/>
                        </a:lnTo>
                        <a:lnTo>
                          <a:pt x="15" y="3"/>
                        </a:lnTo>
                      </a:path>
                    </a:pathLst>
                  </a:custGeom>
                  <a:noFill/>
                  <a:ln w="17463">
                    <a:solidFill>
                      <a:srgbClr val="00FF00"/>
                    </a:solidFill>
                    <a:prstDash val="solid"/>
                    <a:round/>
                    <a:headEnd/>
                    <a:tailEnd/>
                  </a:ln>
                </p:spPr>
                <p:txBody>
                  <a:bodyPr/>
                  <a:lstStyle/>
                  <a:p>
                    <a:endParaRPr lang="en-US" sz="2000"/>
                  </a:p>
                </p:txBody>
              </p:sp>
              <p:sp>
                <p:nvSpPr>
                  <p:cNvPr id="170" name="Line 651"/>
                  <p:cNvSpPr>
                    <a:spLocks noChangeShapeType="1"/>
                  </p:cNvSpPr>
                  <p:nvPr/>
                </p:nvSpPr>
                <p:spPr bwMode="auto">
                  <a:xfrm>
                    <a:off x="5448" y="3566"/>
                    <a:ext cx="15" cy="4"/>
                  </a:xfrm>
                  <a:prstGeom prst="line">
                    <a:avLst/>
                  </a:prstGeom>
                  <a:noFill/>
                  <a:ln w="17463">
                    <a:solidFill>
                      <a:srgbClr val="00FF00"/>
                    </a:solidFill>
                    <a:round/>
                    <a:headEnd/>
                    <a:tailEnd/>
                  </a:ln>
                </p:spPr>
                <p:txBody>
                  <a:bodyPr/>
                  <a:lstStyle/>
                  <a:p>
                    <a:endParaRPr lang="en-US" sz="2000"/>
                  </a:p>
                </p:txBody>
              </p:sp>
              <p:sp>
                <p:nvSpPr>
                  <p:cNvPr id="171" name="Line 652"/>
                  <p:cNvSpPr>
                    <a:spLocks noChangeShapeType="1"/>
                  </p:cNvSpPr>
                  <p:nvPr/>
                </p:nvSpPr>
                <p:spPr bwMode="auto">
                  <a:xfrm>
                    <a:off x="5463" y="3570"/>
                    <a:ext cx="16" cy="0"/>
                  </a:xfrm>
                  <a:prstGeom prst="line">
                    <a:avLst/>
                  </a:prstGeom>
                  <a:noFill/>
                  <a:ln w="17463">
                    <a:solidFill>
                      <a:srgbClr val="00FF00"/>
                    </a:solidFill>
                    <a:round/>
                    <a:headEnd/>
                    <a:tailEnd/>
                  </a:ln>
                </p:spPr>
                <p:txBody>
                  <a:bodyPr/>
                  <a:lstStyle/>
                  <a:p>
                    <a:endParaRPr lang="en-US" sz="2000"/>
                  </a:p>
                </p:txBody>
              </p:sp>
              <p:sp>
                <p:nvSpPr>
                  <p:cNvPr id="172" name="Line 653"/>
                  <p:cNvSpPr>
                    <a:spLocks noChangeShapeType="1"/>
                  </p:cNvSpPr>
                  <p:nvPr/>
                </p:nvSpPr>
                <p:spPr bwMode="auto">
                  <a:xfrm>
                    <a:off x="5479" y="3570"/>
                    <a:ext cx="15" cy="4"/>
                  </a:xfrm>
                  <a:prstGeom prst="line">
                    <a:avLst/>
                  </a:prstGeom>
                  <a:noFill/>
                  <a:ln w="17463">
                    <a:solidFill>
                      <a:srgbClr val="00FF00"/>
                    </a:solidFill>
                    <a:round/>
                    <a:headEnd/>
                    <a:tailEnd/>
                  </a:ln>
                </p:spPr>
                <p:txBody>
                  <a:bodyPr/>
                  <a:lstStyle/>
                  <a:p>
                    <a:endParaRPr lang="en-US" sz="2000"/>
                  </a:p>
                </p:txBody>
              </p:sp>
              <p:sp>
                <p:nvSpPr>
                  <p:cNvPr id="173" name="Line 654"/>
                  <p:cNvSpPr>
                    <a:spLocks noChangeShapeType="1"/>
                  </p:cNvSpPr>
                  <p:nvPr/>
                </p:nvSpPr>
                <p:spPr bwMode="auto">
                  <a:xfrm>
                    <a:off x="5494" y="3574"/>
                    <a:ext cx="15" cy="3"/>
                  </a:xfrm>
                  <a:prstGeom prst="line">
                    <a:avLst/>
                  </a:prstGeom>
                  <a:noFill/>
                  <a:ln w="17463">
                    <a:solidFill>
                      <a:srgbClr val="00FF00"/>
                    </a:solidFill>
                    <a:round/>
                    <a:headEnd/>
                    <a:tailEnd/>
                  </a:ln>
                </p:spPr>
                <p:txBody>
                  <a:bodyPr/>
                  <a:lstStyle/>
                  <a:p>
                    <a:endParaRPr lang="en-US" sz="2000"/>
                  </a:p>
                </p:txBody>
              </p:sp>
              <p:sp>
                <p:nvSpPr>
                  <p:cNvPr id="174" name="Line 655"/>
                  <p:cNvSpPr>
                    <a:spLocks noChangeShapeType="1"/>
                  </p:cNvSpPr>
                  <p:nvPr/>
                </p:nvSpPr>
                <p:spPr bwMode="auto">
                  <a:xfrm>
                    <a:off x="5509" y="3577"/>
                    <a:ext cx="15" cy="4"/>
                  </a:xfrm>
                  <a:prstGeom prst="line">
                    <a:avLst/>
                  </a:prstGeom>
                  <a:noFill/>
                  <a:ln w="17463">
                    <a:solidFill>
                      <a:srgbClr val="00FF00"/>
                    </a:solidFill>
                    <a:round/>
                    <a:headEnd/>
                    <a:tailEnd/>
                  </a:ln>
                </p:spPr>
                <p:txBody>
                  <a:bodyPr/>
                  <a:lstStyle/>
                  <a:p>
                    <a:endParaRPr lang="en-US" sz="2000"/>
                  </a:p>
                </p:txBody>
              </p:sp>
              <p:sp>
                <p:nvSpPr>
                  <p:cNvPr id="175" name="Line 656"/>
                  <p:cNvSpPr>
                    <a:spLocks noChangeShapeType="1"/>
                  </p:cNvSpPr>
                  <p:nvPr/>
                </p:nvSpPr>
                <p:spPr bwMode="auto">
                  <a:xfrm>
                    <a:off x="5524" y="3581"/>
                    <a:ext cx="15" cy="0"/>
                  </a:xfrm>
                  <a:prstGeom prst="line">
                    <a:avLst/>
                  </a:prstGeom>
                  <a:noFill/>
                  <a:ln w="17463">
                    <a:solidFill>
                      <a:srgbClr val="00FF00"/>
                    </a:solidFill>
                    <a:round/>
                    <a:headEnd/>
                    <a:tailEnd/>
                  </a:ln>
                </p:spPr>
                <p:txBody>
                  <a:bodyPr/>
                  <a:lstStyle/>
                  <a:p>
                    <a:endParaRPr lang="en-US" sz="2000"/>
                  </a:p>
                </p:txBody>
              </p:sp>
              <p:sp>
                <p:nvSpPr>
                  <p:cNvPr id="176" name="Freeform 657"/>
                  <p:cNvSpPr>
                    <a:spLocks/>
                  </p:cNvSpPr>
                  <p:nvPr/>
                </p:nvSpPr>
                <p:spPr bwMode="auto">
                  <a:xfrm>
                    <a:off x="5539" y="3581"/>
                    <a:ext cx="15" cy="4"/>
                  </a:xfrm>
                  <a:custGeom>
                    <a:avLst/>
                    <a:gdLst/>
                    <a:ahLst/>
                    <a:cxnLst>
                      <a:cxn ang="0">
                        <a:pos x="0" y="0"/>
                      </a:cxn>
                      <a:cxn ang="0">
                        <a:pos x="8" y="4"/>
                      </a:cxn>
                      <a:cxn ang="0">
                        <a:pos x="15" y="4"/>
                      </a:cxn>
                    </a:cxnLst>
                    <a:rect l="0" t="0" r="r" b="b"/>
                    <a:pathLst>
                      <a:path w="15" h="4">
                        <a:moveTo>
                          <a:pt x="0" y="0"/>
                        </a:moveTo>
                        <a:lnTo>
                          <a:pt x="8" y="4"/>
                        </a:lnTo>
                        <a:lnTo>
                          <a:pt x="15" y="4"/>
                        </a:lnTo>
                      </a:path>
                    </a:pathLst>
                  </a:custGeom>
                  <a:noFill/>
                  <a:ln w="17463">
                    <a:solidFill>
                      <a:srgbClr val="00FF00"/>
                    </a:solidFill>
                    <a:prstDash val="solid"/>
                    <a:round/>
                    <a:headEnd/>
                    <a:tailEnd/>
                  </a:ln>
                </p:spPr>
                <p:txBody>
                  <a:bodyPr/>
                  <a:lstStyle/>
                  <a:p>
                    <a:endParaRPr lang="en-US" sz="2000"/>
                  </a:p>
                </p:txBody>
              </p:sp>
              <p:sp>
                <p:nvSpPr>
                  <p:cNvPr id="177" name="Freeform 658"/>
                  <p:cNvSpPr>
                    <a:spLocks/>
                  </p:cNvSpPr>
                  <p:nvPr/>
                </p:nvSpPr>
                <p:spPr bwMode="auto">
                  <a:xfrm>
                    <a:off x="5554" y="3577"/>
                    <a:ext cx="15" cy="8"/>
                  </a:xfrm>
                  <a:custGeom>
                    <a:avLst/>
                    <a:gdLst/>
                    <a:ahLst/>
                    <a:cxnLst>
                      <a:cxn ang="0">
                        <a:pos x="0" y="8"/>
                      </a:cxn>
                      <a:cxn ang="0">
                        <a:pos x="8" y="4"/>
                      </a:cxn>
                      <a:cxn ang="0">
                        <a:pos x="15" y="0"/>
                      </a:cxn>
                    </a:cxnLst>
                    <a:rect l="0" t="0" r="r" b="b"/>
                    <a:pathLst>
                      <a:path w="15" h="8">
                        <a:moveTo>
                          <a:pt x="0" y="8"/>
                        </a:moveTo>
                        <a:lnTo>
                          <a:pt x="8" y="4"/>
                        </a:lnTo>
                        <a:lnTo>
                          <a:pt x="15" y="0"/>
                        </a:lnTo>
                      </a:path>
                    </a:pathLst>
                  </a:custGeom>
                  <a:noFill/>
                  <a:ln w="17463">
                    <a:solidFill>
                      <a:srgbClr val="00FF00"/>
                    </a:solidFill>
                    <a:prstDash val="solid"/>
                    <a:round/>
                    <a:headEnd/>
                    <a:tailEnd/>
                  </a:ln>
                </p:spPr>
                <p:txBody>
                  <a:bodyPr/>
                  <a:lstStyle/>
                  <a:p>
                    <a:endParaRPr lang="en-US" sz="2000"/>
                  </a:p>
                </p:txBody>
              </p:sp>
              <p:sp>
                <p:nvSpPr>
                  <p:cNvPr id="178" name="Line 659"/>
                  <p:cNvSpPr>
                    <a:spLocks noChangeShapeType="1"/>
                  </p:cNvSpPr>
                  <p:nvPr/>
                </p:nvSpPr>
                <p:spPr bwMode="auto">
                  <a:xfrm>
                    <a:off x="5569" y="3577"/>
                    <a:ext cx="16" cy="0"/>
                  </a:xfrm>
                  <a:prstGeom prst="line">
                    <a:avLst/>
                  </a:prstGeom>
                  <a:noFill/>
                  <a:ln w="17463">
                    <a:solidFill>
                      <a:srgbClr val="00FF00"/>
                    </a:solidFill>
                    <a:round/>
                    <a:headEnd/>
                    <a:tailEnd/>
                  </a:ln>
                </p:spPr>
                <p:txBody>
                  <a:bodyPr/>
                  <a:lstStyle/>
                  <a:p>
                    <a:endParaRPr lang="en-US" sz="2000"/>
                  </a:p>
                </p:txBody>
              </p:sp>
              <p:sp>
                <p:nvSpPr>
                  <p:cNvPr id="179" name="Line 660"/>
                  <p:cNvSpPr>
                    <a:spLocks noChangeShapeType="1"/>
                  </p:cNvSpPr>
                  <p:nvPr/>
                </p:nvSpPr>
                <p:spPr bwMode="auto">
                  <a:xfrm>
                    <a:off x="5585" y="3577"/>
                    <a:ext cx="15" cy="4"/>
                  </a:xfrm>
                  <a:prstGeom prst="line">
                    <a:avLst/>
                  </a:prstGeom>
                  <a:noFill/>
                  <a:ln w="17463">
                    <a:solidFill>
                      <a:srgbClr val="00FF00"/>
                    </a:solidFill>
                    <a:round/>
                    <a:headEnd/>
                    <a:tailEnd/>
                  </a:ln>
                </p:spPr>
                <p:txBody>
                  <a:bodyPr/>
                  <a:lstStyle/>
                  <a:p>
                    <a:endParaRPr lang="en-US" sz="2000"/>
                  </a:p>
                </p:txBody>
              </p:sp>
              <p:sp>
                <p:nvSpPr>
                  <p:cNvPr id="180" name="Line 661"/>
                  <p:cNvSpPr>
                    <a:spLocks noChangeShapeType="1"/>
                  </p:cNvSpPr>
                  <p:nvPr/>
                </p:nvSpPr>
                <p:spPr bwMode="auto">
                  <a:xfrm>
                    <a:off x="5600" y="3581"/>
                    <a:ext cx="15" cy="4"/>
                  </a:xfrm>
                  <a:prstGeom prst="line">
                    <a:avLst/>
                  </a:prstGeom>
                  <a:noFill/>
                  <a:ln w="17463">
                    <a:solidFill>
                      <a:srgbClr val="00FF00"/>
                    </a:solidFill>
                    <a:round/>
                    <a:headEnd/>
                    <a:tailEnd/>
                  </a:ln>
                </p:spPr>
                <p:txBody>
                  <a:bodyPr/>
                  <a:lstStyle/>
                  <a:p>
                    <a:endParaRPr lang="en-US" sz="2000"/>
                  </a:p>
                </p:txBody>
              </p:sp>
              <p:sp>
                <p:nvSpPr>
                  <p:cNvPr id="181" name="Line 662"/>
                  <p:cNvSpPr>
                    <a:spLocks noChangeShapeType="1"/>
                  </p:cNvSpPr>
                  <p:nvPr/>
                </p:nvSpPr>
                <p:spPr bwMode="auto">
                  <a:xfrm>
                    <a:off x="5615" y="3585"/>
                    <a:ext cx="15" cy="3"/>
                  </a:xfrm>
                  <a:prstGeom prst="line">
                    <a:avLst/>
                  </a:prstGeom>
                  <a:noFill/>
                  <a:ln w="17463">
                    <a:solidFill>
                      <a:srgbClr val="00FF00"/>
                    </a:solidFill>
                    <a:round/>
                    <a:headEnd/>
                    <a:tailEnd/>
                  </a:ln>
                </p:spPr>
                <p:txBody>
                  <a:bodyPr/>
                  <a:lstStyle/>
                  <a:p>
                    <a:endParaRPr lang="en-US" sz="2000"/>
                  </a:p>
                </p:txBody>
              </p:sp>
              <p:sp>
                <p:nvSpPr>
                  <p:cNvPr id="182" name="Line 663"/>
                  <p:cNvSpPr>
                    <a:spLocks noChangeShapeType="1"/>
                  </p:cNvSpPr>
                  <p:nvPr/>
                </p:nvSpPr>
                <p:spPr bwMode="auto">
                  <a:xfrm>
                    <a:off x="5630" y="3588"/>
                    <a:ext cx="15" cy="0"/>
                  </a:xfrm>
                  <a:prstGeom prst="line">
                    <a:avLst/>
                  </a:prstGeom>
                  <a:noFill/>
                  <a:ln w="17463">
                    <a:solidFill>
                      <a:srgbClr val="00FF00"/>
                    </a:solidFill>
                    <a:round/>
                    <a:headEnd/>
                    <a:tailEnd/>
                  </a:ln>
                </p:spPr>
                <p:txBody>
                  <a:bodyPr/>
                  <a:lstStyle/>
                  <a:p>
                    <a:endParaRPr lang="en-US" sz="2000"/>
                  </a:p>
                </p:txBody>
              </p:sp>
              <p:sp>
                <p:nvSpPr>
                  <p:cNvPr id="183" name="Freeform 664"/>
                  <p:cNvSpPr>
                    <a:spLocks/>
                  </p:cNvSpPr>
                  <p:nvPr/>
                </p:nvSpPr>
                <p:spPr bwMode="auto">
                  <a:xfrm>
                    <a:off x="5645" y="3588"/>
                    <a:ext cx="15" cy="4"/>
                  </a:xfrm>
                  <a:custGeom>
                    <a:avLst/>
                    <a:gdLst/>
                    <a:ahLst/>
                    <a:cxnLst>
                      <a:cxn ang="0">
                        <a:pos x="0" y="0"/>
                      </a:cxn>
                      <a:cxn ang="0">
                        <a:pos x="8" y="0"/>
                      </a:cxn>
                      <a:cxn ang="0">
                        <a:pos x="15" y="4"/>
                      </a:cxn>
                    </a:cxnLst>
                    <a:rect l="0" t="0" r="r" b="b"/>
                    <a:pathLst>
                      <a:path w="15" h="4">
                        <a:moveTo>
                          <a:pt x="0" y="0"/>
                        </a:moveTo>
                        <a:lnTo>
                          <a:pt x="8" y="0"/>
                        </a:lnTo>
                        <a:lnTo>
                          <a:pt x="15" y="4"/>
                        </a:lnTo>
                      </a:path>
                    </a:pathLst>
                  </a:custGeom>
                  <a:noFill/>
                  <a:ln w="17463">
                    <a:solidFill>
                      <a:srgbClr val="00FF00"/>
                    </a:solidFill>
                    <a:prstDash val="solid"/>
                    <a:round/>
                    <a:headEnd/>
                    <a:tailEnd/>
                  </a:ln>
                </p:spPr>
                <p:txBody>
                  <a:bodyPr/>
                  <a:lstStyle/>
                  <a:p>
                    <a:endParaRPr lang="en-US" sz="2000"/>
                  </a:p>
                </p:txBody>
              </p:sp>
              <p:sp>
                <p:nvSpPr>
                  <p:cNvPr id="184" name="Line 665"/>
                  <p:cNvSpPr>
                    <a:spLocks noChangeShapeType="1"/>
                  </p:cNvSpPr>
                  <p:nvPr/>
                </p:nvSpPr>
                <p:spPr bwMode="auto">
                  <a:xfrm>
                    <a:off x="5660" y="3592"/>
                    <a:ext cx="15" cy="0"/>
                  </a:xfrm>
                  <a:prstGeom prst="line">
                    <a:avLst/>
                  </a:prstGeom>
                  <a:noFill/>
                  <a:ln w="17463">
                    <a:solidFill>
                      <a:srgbClr val="00FF00"/>
                    </a:solidFill>
                    <a:round/>
                    <a:headEnd/>
                    <a:tailEnd/>
                  </a:ln>
                </p:spPr>
                <p:txBody>
                  <a:bodyPr/>
                  <a:lstStyle/>
                  <a:p>
                    <a:endParaRPr lang="en-US" sz="2000"/>
                  </a:p>
                </p:txBody>
              </p:sp>
              <p:sp>
                <p:nvSpPr>
                  <p:cNvPr id="185" name="Rectangle 666"/>
                  <p:cNvSpPr>
                    <a:spLocks noChangeArrowheads="1"/>
                  </p:cNvSpPr>
                  <p:nvPr/>
                </p:nvSpPr>
                <p:spPr bwMode="auto">
                  <a:xfrm>
                    <a:off x="4853" y="3588"/>
                    <a:ext cx="45" cy="91"/>
                  </a:xfrm>
                  <a:prstGeom prst="rect">
                    <a:avLst/>
                  </a:prstGeom>
                  <a:noFill/>
                  <a:ln w="9525">
                    <a:noFill/>
                    <a:miter lim="800000"/>
                    <a:headEnd/>
                    <a:tailEnd/>
                  </a:ln>
                </p:spPr>
                <p:txBody>
                  <a:bodyPr wrap="none" lIns="0" tIns="0" rIns="0" bIns="0">
                    <a:spAutoFit/>
                  </a:bodyPr>
                  <a:lstStyle/>
                  <a:p>
                    <a:r>
                      <a:rPr lang="en-US" sz="700"/>
                      <a:t>0</a:t>
                    </a:r>
                    <a:endParaRPr lang="en-US" sz="2000"/>
                  </a:p>
                </p:txBody>
              </p:sp>
              <p:sp>
                <p:nvSpPr>
                  <p:cNvPr id="186" name="Rectangle 667"/>
                  <p:cNvSpPr>
                    <a:spLocks noChangeArrowheads="1"/>
                  </p:cNvSpPr>
                  <p:nvPr/>
                </p:nvSpPr>
                <p:spPr bwMode="auto">
                  <a:xfrm>
                    <a:off x="4748" y="3483"/>
                    <a:ext cx="226" cy="91"/>
                  </a:xfrm>
                  <a:prstGeom prst="rect">
                    <a:avLst/>
                  </a:prstGeom>
                  <a:noFill/>
                  <a:ln w="9525">
                    <a:noFill/>
                    <a:miter lim="800000"/>
                    <a:headEnd/>
                    <a:tailEnd/>
                  </a:ln>
                </p:spPr>
                <p:txBody>
                  <a:bodyPr wrap="none" lIns="0" tIns="0" rIns="0" bIns="0">
                    <a:spAutoFit/>
                  </a:bodyPr>
                  <a:lstStyle/>
                  <a:p>
                    <a:r>
                      <a:rPr lang="en-US" sz="700"/>
                      <a:t>20000</a:t>
                    </a:r>
                    <a:endParaRPr lang="en-US" sz="2000"/>
                  </a:p>
                </p:txBody>
              </p:sp>
              <p:sp>
                <p:nvSpPr>
                  <p:cNvPr id="187" name="Rectangle 668"/>
                  <p:cNvSpPr>
                    <a:spLocks noChangeArrowheads="1"/>
                  </p:cNvSpPr>
                  <p:nvPr/>
                </p:nvSpPr>
                <p:spPr bwMode="auto">
                  <a:xfrm>
                    <a:off x="4748" y="3378"/>
                    <a:ext cx="226" cy="91"/>
                  </a:xfrm>
                  <a:prstGeom prst="rect">
                    <a:avLst/>
                  </a:prstGeom>
                  <a:noFill/>
                  <a:ln w="9525">
                    <a:noFill/>
                    <a:miter lim="800000"/>
                    <a:headEnd/>
                    <a:tailEnd/>
                  </a:ln>
                </p:spPr>
                <p:txBody>
                  <a:bodyPr wrap="none" lIns="0" tIns="0" rIns="0" bIns="0">
                    <a:spAutoFit/>
                  </a:bodyPr>
                  <a:lstStyle/>
                  <a:p>
                    <a:r>
                      <a:rPr lang="en-US" sz="700"/>
                      <a:t>40000</a:t>
                    </a:r>
                    <a:endParaRPr lang="en-US" sz="2000"/>
                  </a:p>
                </p:txBody>
              </p:sp>
              <p:sp>
                <p:nvSpPr>
                  <p:cNvPr id="188" name="Rectangle 669"/>
                  <p:cNvSpPr>
                    <a:spLocks noChangeArrowheads="1"/>
                  </p:cNvSpPr>
                  <p:nvPr/>
                </p:nvSpPr>
                <p:spPr bwMode="auto">
                  <a:xfrm>
                    <a:off x="4748" y="3272"/>
                    <a:ext cx="226" cy="91"/>
                  </a:xfrm>
                  <a:prstGeom prst="rect">
                    <a:avLst/>
                  </a:prstGeom>
                  <a:noFill/>
                  <a:ln w="9525">
                    <a:noFill/>
                    <a:miter lim="800000"/>
                    <a:headEnd/>
                    <a:tailEnd/>
                  </a:ln>
                </p:spPr>
                <p:txBody>
                  <a:bodyPr wrap="none" lIns="0" tIns="0" rIns="0" bIns="0">
                    <a:spAutoFit/>
                  </a:bodyPr>
                  <a:lstStyle/>
                  <a:p>
                    <a:r>
                      <a:rPr lang="en-US" sz="700"/>
                      <a:t>60000</a:t>
                    </a:r>
                    <a:endParaRPr lang="en-US" sz="2000"/>
                  </a:p>
                </p:txBody>
              </p:sp>
              <p:sp>
                <p:nvSpPr>
                  <p:cNvPr id="189" name="Rectangle 670"/>
                  <p:cNvSpPr>
                    <a:spLocks noChangeArrowheads="1"/>
                  </p:cNvSpPr>
                  <p:nvPr/>
                </p:nvSpPr>
                <p:spPr bwMode="auto">
                  <a:xfrm>
                    <a:off x="4748" y="3167"/>
                    <a:ext cx="226" cy="91"/>
                  </a:xfrm>
                  <a:prstGeom prst="rect">
                    <a:avLst/>
                  </a:prstGeom>
                  <a:noFill/>
                  <a:ln w="9525">
                    <a:noFill/>
                    <a:miter lim="800000"/>
                    <a:headEnd/>
                    <a:tailEnd/>
                  </a:ln>
                </p:spPr>
                <p:txBody>
                  <a:bodyPr wrap="none" lIns="0" tIns="0" rIns="0" bIns="0">
                    <a:spAutoFit/>
                  </a:bodyPr>
                  <a:lstStyle/>
                  <a:p>
                    <a:r>
                      <a:rPr lang="en-US" sz="700"/>
                      <a:t>80000</a:t>
                    </a:r>
                    <a:endParaRPr lang="en-US" sz="2000"/>
                  </a:p>
                </p:txBody>
              </p:sp>
              <p:sp>
                <p:nvSpPr>
                  <p:cNvPr id="190" name="Rectangle 671"/>
                  <p:cNvSpPr>
                    <a:spLocks noChangeArrowheads="1"/>
                  </p:cNvSpPr>
                  <p:nvPr/>
                </p:nvSpPr>
                <p:spPr bwMode="auto">
                  <a:xfrm>
                    <a:off x="4907" y="3657"/>
                    <a:ext cx="45" cy="91"/>
                  </a:xfrm>
                  <a:prstGeom prst="rect">
                    <a:avLst/>
                  </a:prstGeom>
                  <a:noFill/>
                  <a:ln w="9525">
                    <a:noFill/>
                    <a:miter lim="800000"/>
                    <a:headEnd/>
                    <a:tailEnd/>
                  </a:ln>
                </p:spPr>
                <p:txBody>
                  <a:bodyPr wrap="none" lIns="0" tIns="0" rIns="0" bIns="0">
                    <a:spAutoFit/>
                  </a:bodyPr>
                  <a:lstStyle/>
                  <a:p>
                    <a:r>
                      <a:rPr lang="en-US" sz="700"/>
                      <a:t>0</a:t>
                    </a:r>
                    <a:endParaRPr lang="en-US" sz="2000"/>
                  </a:p>
                </p:txBody>
              </p:sp>
              <p:sp>
                <p:nvSpPr>
                  <p:cNvPr id="191" name="Rectangle 672"/>
                  <p:cNvSpPr>
                    <a:spLocks noChangeArrowheads="1"/>
                  </p:cNvSpPr>
                  <p:nvPr/>
                </p:nvSpPr>
                <p:spPr bwMode="auto">
                  <a:xfrm>
                    <a:off x="5059" y="3657"/>
                    <a:ext cx="45" cy="91"/>
                  </a:xfrm>
                  <a:prstGeom prst="rect">
                    <a:avLst/>
                  </a:prstGeom>
                  <a:noFill/>
                  <a:ln w="9525">
                    <a:noFill/>
                    <a:miter lim="800000"/>
                    <a:headEnd/>
                    <a:tailEnd/>
                  </a:ln>
                </p:spPr>
                <p:txBody>
                  <a:bodyPr wrap="none" lIns="0" tIns="0" rIns="0" bIns="0">
                    <a:spAutoFit/>
                  </a:bodyPr>
                  <a:lstStyle/>
                  <a:p>
                    <a:r>
                      <a:rPr lang="en-US" sz="700"/>
                      <a:t>5</a:t>
                    </a:r>
                    <a:endParaRPr lang="en-US" sz="2000"/>
                  </a:p>
                </p:txBody>
              </p:sp>
              <p:sp>
                <p:nvSpPr>
                  <p:cNvPr id="192" name="Rectangle 673"/>
                  <p:cNvSpPr>
                    <a:spLocks noChangeArrowheads="1"/>
                  </p:cNvSpPr>
                  <p:nvPr/>
                </p:nvSpPr>
                <p:spPr bwMode="auto">
                  <a:xfrm>
                    <a:off x="5195" y="3657"/>
                    <a:ext cx="91" cy="91"/>
                  </a:xfrm>
                  <a:prstGeom prst="rect">
                    <a:avLst/>
                  </a:prstGeom>
                  <a:noFill/>
                  <a:ln w="9525">
                    <a:noFill/>
                    <a:miter lim="800000"/>
                    <a:headEnd/>
                    <a:tailEnd/>
                  </a:ln>
                </p:spPr>
                <p:txBody>
                  <a:bodyPr wrap="none" lIns="0" tIns="0" rIns="0" bIns="0">
                    <a:spAutoFit/>
                  </a:bodyPr>
                  <a:lstStyle/>
                  <a:p>
                    <a:r>
                      <a:rPr lang="en-US" sz="700"/>
                      <a:t>10</a:t>
                    </a:r>
                    <a:endParaRPr lang="en-US" sz="2000"/>
                  </a:p>
                </p:txBody>
              </p:sp>
              <p:sp>
                <p:nvSpPr>
                  <p:cNvPr id="193" name="Rectangle 674"/>
                  <p:cNvSpPr>
                    <a:spLocks noChangeArrowheads="1"/>
                  </p:cNvSpPr>
                  <p:nvPr/>
                </p:nvSpPr>
                <p:spPr bwMode="auto">
                  <a:xfrm>
                    <a:off x="5346" y="3657"/>
                    <a:ext cx="91" cy="91"/>
                  </a:xfrm>
                  <a:prstGeom prst="rect">
                    <a:avLst/>
                  </a:prstGeom>
                  <a:noFill/>
                  <a:ln w="9525">
                    <a:noFill/>
                    <a:miter lim="800000"/>
                    <a:headEnd/>
                    <a:tailEnd/>
                  </a:ln>
                </p:spPr>
                <p:txBody>
                  <a:bodyPr wrap="none" lIns="0" tIns="0" rIns="0" bIns="0">
                    <a:spAutoFit/>
                  </a:bodyPr>
                  <a:lstStyle/>
                  <a:p>
                    <a:r>
                      <a:rPr lang="en-US" sz="700"/>
                      <a:t>15</a:t>
                    </a:r>
                    <a:endParaRPr lang="en-US" sz="2000"/>
                  </a:p>
                </p:txBody>
              </p:sp>
              <p:sp>
                <p:nvSpPr>
                  <p:cNvPr id="194" name="Rectangle 675"/>
                  <p:cNvSpPr>
                    <a:spLocks noChangeArrowheads="1"/>
                  </p:cNvSpPr>
                  <p:nvPr/>
                </p:nvSpPr>
                <p:spPr bwMode="auto">
                  <a:xfrm>
                    <a:off x="5498" y="3657"/>
                    <a:ext cx="91" cy="91"/>
                  </a:xfrm>
                  <a:prstGeom prst="rect">
                    <a:avLst/>
                  </a:prstGeom>
                  <a:noFill/>
                  <a:ln w="9525">
                    <a:noFill/>
                    <a:miter lim="800000"/>
                    <a:headEnd/>
                    <a:tailEnd/>
                  </a:ln>
                </p:spPr>
                <p:txBody>
                  <a:bodyPr wrap="none" lIns="0" tIns="0" rIns="0" bIns="0">
                    <a:spAutoFit/>
                  </a:bodyPr>
                  <a:lstStyle/>
                  <a:p>
                    <a:r>
                      <a:rPr lang="en-US" sz="700"/>
                      <a:t>20</a:t>
                    </a:r>
                    <a:endParaRPr lang="en-US" sz="2000"/>
                  </a:p>
                </p:txBody>
              </p:sp>
              <p:sp>
                <p:nvSpPr>
                  <p:cNvPr id="195" name="Rectangle 676"/>
                  <p:cNvSpPr>
                    <a:spLocks noChangeArrowheads="1"/>
                  </p:cNvSpPr>
                  <p:nvPr/>
                </p:nvSpPr>
                <p:spPr bwMode="auto">
                  <a:xfrm>
                    <a:off x="5168" y="3715"/>
                    <a:ext cx="170" cy="91"/>
                  </a:xfrm>
                  <a:prstGeom prst="rect">
                    <a:avLst/>
                  </a:prstGeom>
                  <a:noFill/>
                  <a:ln w="9525">
                    <a:noFill/>
                    <a:miter lim="800000"/>
                    <a:headEnd/>
                    <a:tailEnd/>
                  </a:ln>
                </p:spPr>
                <p:txBody>
                  <a:bodyPr wrap="none" lIns="0" tIns="0" rIns="0" bIns="0">
                    <a:spAutoFit/>
                  </a:bodyPr>
                  <a:lstStyle/>
                  <a:p>
                    <a:r>
                      <a:rPr lang="en-US" sz="700"/>
                      <a:t>Year</a:t>
                    </a:r>
                    <a:endParaRPr lang="en-US" sz="2000"/>
                  </a:p>
                </p:txBody>
              </p:sp>
              <p:sp>
                <p:nvSpPr>
                  <p:cNvPr id="196" name="Rectangle 677"/>
                  <p:cNvSpPr>
                    <a:spLocks noChangeArrowheads="1"/>
                  </p:cNvSpPr>
                  <p:nvPr/>
                </p:nvSpPr>
                <p:spPr bwMode="auto">
                  <a:xfrm rot="16200000">
                    <a:off x="4374" y="3343"/>
                    <a:ext cx="525" cy="109"/>
                  </a:xfrm>
                  <a:prstGeom prst="rect">
                    <a:avLst/>
                  </a:prstGeom>
                  <a:noFill/>
                  <a:ln w="9525">
                    <a:noFill/>
                    <a:miter lim="800000"/>
                    <a:headEnd/>
                    <a:tailEnd/>
                  </a:ln>
                </p:spPr>
                <p:txBody>
                  <a:bodyPr wrap="none" lIns="0" tIns="0" rIns="0" bIns="0">
                    <a:spAutoFit/>
                  </a:bodyPr>
                  <a:lstStyle/>
                  <a:p>
                    <a:r>
                      <a:rPr lang="en-US" sz="700"/>
                      <a:t>Production Rate </a:t>
                    </a:r>
                    <a:endParaRPr lang="en-US" sz="2000"/>
                  </a:p>
                </p:txBody>
              </p:sp>
              <p:sp>
                <p:nvSpPr>
                  <p:cNvPr id="197" name="Rectangle 678"/>
                  <p:cNvSpPr>
                    <a:spLocks noChangeArrowheads="1"/>
                  </p:cNvSpPr>
                  <p:nvPr/>
                </p:nvSpPr>
                <p:spPr bwMode="auto">
                  <a:xfrm rot="16200000">
                    <a:off x="4577" y="3346"/>
                    <a:ext cx="248" cy="109"/>
                  </a:xfrm>
                  <a:prstGeom prst="rect">
                    <a:avLst/>
                  </a:prstGeom>
                  <a:noFill/>
                  <a:ln w="9525">
                    <a:noFill/>
                    <a:miter lim="800000"/>
                    <a:headEnd/>
                    <a:tailEnd/>
                  </a:ln>
                </p:spPr>
                <p:txBody>
                  <a:bodyPr wrap="none" lIns="0" tIns="0" rIns="0" bIns="0">
                    <a:spAutoFit/>
                  </a:bodyPr>
                  <a:lstStyle/>
                  <a:p>
                    <a:r>
                      <a:rPr lang="en-US" sz="700"/>
                      <a:t>(STBPD)</a:t>
                    </a:r>
                    <a:endParaRPr lang="en-US" sz="2000"/>
                  </a:p>
                </p:txBody>
              </p:sp>
            </p:grpSp>
            <p:sp>
              <p:nvSpPr>
                <p:cNvPr id="72" name="Rectangle 680"/>
                <p:cNvSpPr>
                  <a:spLocks noChangeArrowheads="1"/>
                </p:cNvSpPr>
                <p:nvPr/>
              </p:nvSpPr>
              <p:spPr bwMode="auto">
                <a:xfrm>
                  <a:off x="5002" y="3187"/>
                  <a:ext cx="192" cy="100"/>
                </a:xfrm>
                <a:prstGeom prst="rect">
                  <a:avLst/>
                </a:prstGeom>
                <a:noFill/>
                <a:ln w="9525">
                  <a:noFill/>
                  <a:miter lim="800000"/>
                  <a:headEnd/>
                  <a:tailEnd/>
                </a:ln>
              </p:spPr>
              <p:txBody>
                <a:bodyPr/>
                <a:lstStyle/>
                <a:p>
                  <a:endParaRPr lang="en-US" sz="2000"/>
                </a:p>
              </p:txBody>
            </p:sp>
            <p:sp>
              <p:nvSpPr>
                <p:cNvPr id="73" name="Rectangle 681"/>
                <p:cNvSpPr>
                  <a:spLocks noChangeArrowheads="1"/>
                </p:cNvSpPr>
                <p:nvPr/>
              </p:nvSpPr>
              <p:spPr bwMode="auto">
                <a:xfrm>
                  <a:off x="5033" y="3204"/>
                  <a:ext cx="141" cy="104"/>
                </a:xfrm>
                <a:prstGeom prst="rect">
                  <a:avLst/>
                </a:prstGeom>
                <a:noFill/>
                <a:ln w="9525">
                  <a:noFill/>
                  <a:miter lim="800000"/>
                  <a:headEnd/>
                  <a:tailEnd/>
                </a:ln>
              </p:spPr>
              <p:txBody>
                <a:bodyPr wrap="none" lIns="0" tIns="0" rIns="0" bIns="0">
                  <a:spAutoFit/>
                </a:bodyPr>
                <a:lstStyle/>
                <a:p>
                  <a:r>
                    <a:rPr lang="en-US" sz="800"/>
                    <a:t>OIL</a:t>
                  </a:r>
                  <a:endParaRPr lang="en-US" sz="2000"/>
                </a:p>
              </p:txBody>
            </p:sp>
            <p:sp>
              <p:nvSpPr>
                <p:cNvPr id="74" name="Rectangle 682"/>
                <p:cNvSpPr>
                  <a:spLocks noChangeArrowheads="1"/>
                </p:cNvSpPr>
                <p:nvPr/>
              </p:nvSpPr>
              <p:spPr bwMode="auto">
                <a:xfrm>
                  <a:off x="5245" y="3375"/>
                  <a:ext cx="283" cy="99"/>
                </a:xfrm>
                <a:prstGeom prst="rect">
                  <a:avLst/>
                </a:prstGeom>
                <a:noFill/>
                <a:ln w="9525">
                  <a:noFill/>
                  <a:miter lim="800000"/>
                  <a:headEnd/>
                  <a:tailEnd/>
                </a:ln>
              </p:spPr>
              <p:txBody>
                <a:bodyPr/>
                <a:lstStyle/>
                <a:p>
                  <a:endParaRPr lang="en-US" sz="2000"/>
                </a:p>
              </p:txBody>
            </p:sp>
            <p:sp>
              <p:nvSpPr>
                <p:cNvPr id="75" name="Rectangle 683"/>
                <p:cNvSpPr>
                  <a:spLocks noChangeArrowheads="1"/>
                </p:cNvSpPr>
                <p:nvPr/>
              </p:nvSpPr>
              <p:spPr bwMode="auto">
                <a:xfrm>
                  <a:off x="5276" y="3391"/>
                  <a:ext cx="317" cy="104"/>
                </a:xfrm>
                <a:prstGeom prst="rect">
                  <a:avLst/>
                </a:prstGeom>
                <a:noFill/>
                <a:ln w="9525">
                  <a:noFill/>
                  <a:miter lim="800000"/>
                  <a:headEnd/>
                  <a:tailEnd/>
                </a:ln>
              </p:spPr>
              <p:txBody>
                <a:bodyPr wrap="none" lIns="0" tIns="0" rIns="0" bIns="0">
                  <a:spAutoFit/>
                </a:bodyPr>
                <a:lstStyle/>
                <a:p>
                  <a:r>
                    <a:rPr lang="en-US" sz="800"/>
                    <a:t>WATER</a:t>
                  </a:r>
                  <a:endParaRPr lang="en-US" sz="2000"/>
                </a:p>
              </p:txBody>
            </p:sp>
          </p:grpSp>
        </p:grpSp>
      </p:grpSp>
      <p:pic>
        <p:nvPicPr>
          <p:cNvPr id="143363" name="Picture 3"/>
          <p:cNvPicPr>
            <a:picLocks noChangeAspect="1" noChangeArrowheads="1"/>
          </p:cNvPicPr>
          <p:nvPr/>
        </p:nvPicPr>
        <p:blipFill>
          <a:blip r:embed="rId11" cstate="print"/>
          <a:srcRect l="21189" t="21767" r="27678" b="12022"/>
          <a:stretch>
            <a:fillRect/>
          </a:stretch>
        </p:blipFill>
        <p:spPr bwMode="auto">
          <a:xfrm>
            <a:off x="4114800" y="4305300"/>
            <a:ext cx="1143000" cy="1132609"/>
          </a:xfrm>
          <a:prstGeom prst="rect">
            <a:avLst/>
          </a:prstGeom>
          <a:noFill/>
          <a:ln w="9525">
            <a:noFill/>
            <a:miter lim="800000"/>
            <a:headEnd/>
            <a:tailEnd/>
          </a:ln>
          <a:effectLst/>
        </p:spPr>
      </p:pic>
      <p:grpSp>
        <p:nvGrpSpPr>
          <p:cNvPr id="203" name="Group 202"/>
          <p:cNvGrpSpPr/>
          <p:nvPr/>
        </p:nvGrpSpPr>
        <p:grpSpPr>
          <a:xfrm>
            <a:off x="3124200" y="1790700"/>
            <a:ext cx="3242346" cy="1630632"/>
            <a:chOff x="3124200" y="1790700"/>
            <a:chExt cx="3242346" cy="1630632"/>
          </a:xfrm>
        </p:grpSpPr>
        <p:sp>
          <p:nvSpPr>
            <p:cNvPr id="202" name="Striped Right Arrow 201"/>
            <p:cNvSpPr/>
            <p:nvPr/>
          </p:nvSpPr>
          <p:spPr>
            <a:xfrm>
              <a:off x="3124200" y="1790700"/>
              <a:ext cx="2819400" cy="472734"/>
            </a:xfrm>
            <a:prstGeom prst="stripedRightArrow">
              <a:avLst>
                <a:gd name="adj1" fmla="val 47309"/>
                <a:gd name="adj2" fmla="val 50000"/>
              </a:avLst>
            </a:prstGeom>
            <a:solidFill>
              <a:srgbClr val="FFFF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Rock &amp; Fluid Properties</a:t>
              </a:r>
              <a:endParaRPr lang="en-US" dirty="0">
                <a:solidFill>
                  <a:schemeClr val="tx1"/>
                </a:solidFill>
              </a:endParaRPr>
            </a:p>
          </p:txBody>
        </p:sp>
        <p:sp>
          <p:nvSpPr>
            <p:cNvPr id="198" name="Striped Right Arrow 197"/>
            <p:cNvSpPr/>
            <p:nvPr/>
          </p:nvSpPr>
          <p:spPr>
            <a:xfrm rot="19654769">
              <a:off x="3214981" y="2945844"/>
              <a:ext cx="3151565" cy="475488"/>
            </a:xfrm>
            <a:prstGeom prst="stripedRightArrow">
              <a:avLst>
                <a:gd name="adj1" fmla="val 47309"/>
                <a:gd name="adj2" fmla="val 50000"/>
              </a:avLst>
            </a:prstGeom>
            <a:solidFill>
              <a:srgbClr val="FFFF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Seismic Attributes</a:t>
              </a:r>
              <a:endParaRPr lang="en-US" dirty="0">
                <a:solidFill>
                  <a:schemeClr val="tx1"/>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20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Picture 1"/>
          <p:cNvPicPr>
            <a:picLocks noChangeAspect="1" noChangeArrowheads="1"/>
          </p:cNvPicPr>
          <p:nvPr/>
        </p:nvPicPr>
        <p:blipFill>
          <a:blip r:embed="rId3" cstate="print"/>
          <a:srcRect/>
          <a:stretch>
            <a:fillRect/>
          </a:stretch>
        </p:blipFill>
        <p:spPr bwMode="auto">
          <a:xfrm>
            <a:off x="1165443" y="717884"/>
            <a:ext cx="6813114" cy="4937760"/>
          </a:xfrm>
          <a:prstGeom prst="rect">
            <a:avLst/>
          </a:prstGeom>
          <a:noFill/>
          <a:ln w="9525">
            <a:noFill/>
            <a:miter lim="800000"/>
            <a:headEnd/>
            <a:tailEnd/>
          </a:ln>
          <a:effectLst/>
        </p:spPr>
      </p:pic>
      <p:sp>
        <p:nvSpPr>
          <p:cNvPr id="2" name="Slide Number Placeholder 1"/>
          <p:cNvSpPr>
            <a:spLocks noGrp="1"/>
          </p:cNvSpPr>
          <p:nvPr>
            <p:ph type="sldNum" sz="quarter" idx="4"/>
          </p:nvPr>
        </p:nvSpPr>
        <p:spPr/>
        <p:txBody>
          <a:bodyPr/>
          <a:lstStyle/>
          <a:p>
            <a:fld id="{C2F2A387-2714-4BF1-94C0-87ADEFC08C47}" type="slidenum">
              <a:rPr lang="en-US" smtClean="0"/>
              <a:pPr/>
              <a:t>10</a:t>
            </a:fld>
            <a:endParaRPr lang="en-US"/>
          </a:p>
        </p:txBody>
      </p:sp>
      <p:sp>
        <p:nvSpPr>
          <p:cNvPr id="3" name="Title 2"/>
          <p:cNvSpPr>
            <a:spLocks noGrp="1"/>
          </p:cNvSpPr>
          <p:nvPr>
            <p:ph type="title"/>
          </p:nvPr>
        </p:nvSpPr>
        <p:spPr/>
        <p:txBody>
          <a:bodyPr/>
          <a:lstStyle/>
          <a:p>
            <a:r>
              <a:rPr lang="en-US" dirty="0" smtClean="0"/>
              <a:t>Mineral Properties</a:t>
            </a:r>
            <a:endParaRPr lang="en-US"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11</a:t>
            </a:fld>
            <a:endParaRPr lang="en-US"/>
          </a:p>
        </p:txBody>
      </p:sp>
      <p:sp>
        <p:nvSpPr>
          <p:cNvPr id="3" name="Title 2"/>
          <p:cNvSpPr>
            <a:spLocks noGrp="1"/>
          </p:cNvSpPr>
          <p:nvPr>
            <p:ph type="title"/>
          </p:nvPr>
        </p:nvSpPr>
        <p:spPr/>
        <p:txBody>
          <a:bodyPr/>
          <a:lstStyle/>
          <a:p>
            <a:r>
              <a:rPr lang="en-US" dirty="0" smtClean="0"/>
              <a:t>General Rock Property Trends</a:t>
            </a:r>
            <a:endParaRPr lang="en-US" dirty="0"/>
          </a:p>
        </p:txBody>
      </p:sp>
      <p:pic>
        <p:nvPicPr>
          <p:cNvPr id="117763" name="Picture 3"/>
          <p:cNvPicPr>
            <a:picLocks noChangeAspect="1" noChangeArrowheads="1"/>
          </p:cNvPicPr>
          <p:nvPr/>
        </p:nvPicPr>
        <p:blipFill>
          <a:blip r:embed="rId3" cstate="print"/>
          <a:srcRect/>
          <a:stretch>
            <a:fillRect/>
          </a:stretch>
        </p:blipFill>
        <p:spPr bwMode="auto">
          <a:xfrm>
            <a:off x="1165443" y="723900"/>
            <a:ext cx="6813114" cy="493776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12</a:t>
            </a:fld>
            <a:endParaRPr lang="en-US"/>
          </a:p>
        </p:txBody>
      </p:sp>
      <p:sp>
        <p:nvSpPr>
          <p:cNvPr id="3" name="Title 2"/>
          <p:cNvSpPr>
            <a:spLocks noGrp="1"/>
          </p:cNvSpPr>
          <p:nvPr>
            <p:ph type="title"/>
          </p:nvPr>
        </p:nvSpPr>
        <p:spPr/>
        <p:txBody>
          <a:bodyPr/>
          <a:lstStyle/>
          <a:p>
            <a:r>
              <a:rPr lang="en-US" dirty="0" smtClean="0"/>
              <a:t>West Africa, Niobrara Properties</a:t>
            </a:r>
            <a:endParaRPr lang="en-US" dirty="0"/>
          </a:p>
        </p:txBody>
      </p:sp>
      <p:pic>
        <p:nvPicPr>
          <p:cNvPr id="4" name="Picture 7"/>
          <p:cNvPicPr>
            <a:picLocks noChangeAspect="1" noChangeArrowheads="1"/>
          </p:cNvPicPr>
          <p:nvPr/>
        </p:nvPicPr>
        <p:blipFill>
          <a:blip r:embed="rId3" cstate="print"/>
          <a:srcRect/>
          <a:stretch>
            <a:fillRect/>
          </a:stretch>
        </p:blipFill>
        <p:spPr bwMode="auto">
          <a:xfrm>
            <a:off x="1165443" y="723900"/>
            <a:ext cx="6813114" cy="493776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13</a:t>
            </a:fld>
            <a:endParaRPr lang="en-US"/>
          </a:p>
        </p:txBody>
      </p:sp>
      <p:sp>
        <p:nvSpPr>
          <p:cNvPr id="3" name="Title 2"/>
          <p:cNvSpPr>
            <a:spLocks noGrp="1"/>
          </p:cNvSpPr>
          <p:nvPr>
            <p:ph type="title"/>
          </p:nvPr>
        </p:nvSpPr>
        <p:spPr/>
        <p:txBody>
          <a:bodyPr/>
          <a:lstStyle/>
          <a:p>
            <a:r>
              <a:rPr lang="en-US" dirty="0" smtClean="0"/>
              <a:t>North Sea Properties</a:t>
            </a:r>
            <a:endParaRPr lang="en-US" dirty="0"/>
          </a:p>
        </p:txBody>
      </p:sp>
      <p:grpSp>
        <p:nvGrpSpPr>
          <p:cNvPr id="6" name="Group 5"/>
          <p:cNvGrpSpPr/>
          <p:nvPr/>
        </p:nvGrpSpPr>
        <p:grpSpPr>
          <a:xfrm>
            <a:off x="1169354" y="723900"/>
            <a:ext cx="6805293" cy="4937760"/>
            <a:chOff x="1169354" y="723900"/>
            <a:chExt cx="6805293" cy="4937760"/>
          </a:xfrm>
        </p:grpSpPr>
        <p:pic>
          <p:nvPicPr>
            <p:cNvPr id="4" name="Picture 2"/>
            <p:cNvPicPr>
              <a:picLocks noChangeAspect="1" noChangeArrowheads="1"/>
            </p:cNvPicPr>
            <p:nvPr/>
          </p:nvPicPr>
          <p:blipFill>
            <a:blip r:embed="rId3" cstate="print"/>
            <a:srcRect/>
            <a:stretch>
              <a:fillRect/>
            </a:stretch>
          </p:blipFill>
          <p:spPr bwMode="auto">
            <a:xfrm>
              <a:off x="1169354" y="723900"/>
              <a:ext cx="6805293" cy="4937760"/>
            </a:xfrm>
            <a:prstGeom prst="rect">
              <a:avLst/>
            </a:prstGeom>
            <a:noFill/>
            <a:ln w="9525">
              <a:noFill/>
              <a:miter lim="800000"/>
              <a:headEnd/>
              <a:tailEnd/>
            </a:ln>
            <a:effectLst/>
          </p:spPr>
        </p:pic>
        <p:sp>
          <p:nvSpPr>
            <p:cNvPr id="5" name="Rectangle 4"/>
            <p:cNvSpPr/>
            <p:nvPr/>
          </p:nvSpPr>
          <p:spPr>
            <a:xfrm>
              <a:off x="6934200" y="3467100"/>
              <a:ext cx="762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2F2A387-2714-4BF1-94C0-87ADEFC08C47}" type="slidenum">
              <a:rPr lang="en-US" smtClean="0"/>
              <a:pPr/>
              <a:t>14</a:t>
            </a:fld>
            <a:endParaRPr lang="en-US"/>
          </a:p>
        </p:txBody>
      </p:sp>
      <p:sp>
        <p:nvSpPr>
          <p:cNvPr id="9" name="Title 8"/>
          <p:cNvSpPr>
            <a:spLocks noGrp="1"/>
          </p:cNvSpPr>
          <p:nvPr>
            <p:ph type="title"/>
          </p:nvPr>
        </p:nvSpPr>
        <p:spPr/>
        <p:txBody>
          <a:bodyPr/>
          <a:lstStyle/>
          <a:p>
            <a:r>
              <a:rPr lang="en-US" dirty="0" smtClean="0"/>
              <a:t>Unconventional Resources</a:t>
            </a:r>
            <a:endParaRPr lang="en-US" dirty="0"/>
          </a:p>
        </p:txBody>
      </p:sp>
      <p:sp>
        <p:nvSpPr>
          <p:cNvPr id="6" name="Rectangle 5"/>
          <p:cNvSpPr/>
          <p:nvPr/>
        </p:nvSpPr>
        <p:spPr>
          <a:xfrm>
            <a:off x="381000" y="5468779"/>
            <a:ext cx="2133600" cy="246221"/>
          </a:xfrm>
          <a:prstGeom prst="rect">
            <a:avLst/>
          </a:prstGeom>
        </p:spPr>
        <p:txBody>
          <a:bodyPr wrap="square">
            <a:spAutoFit/>
          </a:bodyPr>
          <a:lstStyle/>
          <a:p>
            <a:r>
              <a:rPr lang="en-US" sz="1000" i="1" dirty="0" smtClean="0">
                <a:solidFill>
                  <a:schemeClr val="bg1">
                    <a:lumMod val="50000"/>
                  </a:schemeClr>
                </a:solidFill>
              </a:rPr>
              <a:t>Nelson (2010)</a:t>
            </a:r>
            <a:endParaRPr lang="en-US" sz="1000" i="1" dirty="0">
              <a:solidFill>
                <a:schemeClr val="bg1">
                  <a:lumMod val="50000"/>
                </a:schemeClr>
              </a:solidFill>
            </a:endParaRPr>
          </a:p>
        </p:txBody>
      </p:sp>
      <p:sp>
        <p:nvSpPr>
          <p:cNvPr id="8" name="Rectangle 7"/>
          <p:cNvSpPr/>
          <p:nvPr/>
        </p:nvSpPr>
        <p:spPr>
          <a:xfrm>
            <a:off x="5334000" y="5468779"/>
            <a:ext cx="2590800" cy="246221"/>
          </a:xfrm>
          <a:prstGeom prst="rect">
            <a:avLst/>
          </a:prstGeom>
        </p:spPr>
        <p:txBody>
          <a:bodyPr wrap="square">
            <a:spAutoFit/>
          </a:bodyPr>
          <a:lstStyle/>
          <a:p>
            <a:pPr marL="304800" indent="-304800"/>
            <a:r>
              <a:rPr lang="en-US" sz="1000" i="1" dirty="0" err="1" smtClean="0">
                <a:solidFill>
                  <a:schemeClr val="bg1">
                    <a:lumMod val="50000"/>
                  </a:schemeClr>
                </a:solidFill>
              </a:rPr>
              <a:t>Nicolás-López</a:t>
            </a:r>
            <a:r>
              <a:rPr lang="en-US" sz="1000" i="1" dirty="0" smtClean="0">
                <a:solidFill>
                  <a:schemeClr val="bg1">
                    <a:lumMod val="50000"/>
                  </a:schemeClr>
                </a:solidFill>
              </a:rPr>
              <a:t>, </a:t>
            </a:r>
            <a:r>
              <a:rPr lang="en-US" sz="1000" i="1" dirty="0" err="1" smtClean="0">
                <a:solidFill>
                  <a:schemeClr val="bg1">
                    <a:lumMod val="50000"/>
                  </a:schemeClr>
                </a:solidFill>
              </a:rPr>
              <a:t>Valdiviezo-Mijangos</a:t>
            </a:r>
            <a:r>
              <a:rPr lang="en-US" sz="1000" i="1" dirty="0" smtClean="0">
                <a:solidFill>
                  <a:schemeClr val="bg1">
                    <a:lumMod val="50000"/>
                  </a:schemeClr>
                </a:solidFill>
              </a:rPr>
              <a:t> (2016). </a:t>
            </a:r>
            <a:endParaRPr lang="en-US" sz="1000" i="1" dirty="0">
              <a:solidFill>
                <a:schemeClr val="bg1">
                  <a:lumMod val="50000"/>
                </a:schemeClr>
              </a:solidFill>
            </a:endParaRPr>
          </a:p>
        </p:txBody>
      </p:sp>
      <p:grpSp>
        <p:nvGrpSpPr>
          <p:cNvPr id="17" name="Group 16"/>
          <p:cNvGrpSpPr/>
          <p:nvPr/>
        </p:nvGrpSpPr>
        <p:grpSpPr>
          <a:xfrm>
            <a:off x="3537284" y="800100"/>
            <a:ext cx="5454316" cy="4572000"/>
            <a:chOff x="3537284" y="800100"/>
            <a:chExt cx="5454316" cy="4572000"/>
          </a:xfrm>
        </p:grpSpPr>
        <p:pic>
          <p:nvPicPr>
            <p:cNvPr id="32769" name="Picture 1"/>
            <p:cNvPicPr>
              <a:picLocks noChangeAspect="1" noChangeArrowheads="1"/>
            </p:cNvPicPr>
            <p:nvPr/>
          </p:nvPicPr>
          <p:blipFill>
            <a:blip r:embed="rId3" cstate="print"/>
            <a:srcRect/>
            <a:stretch>
              <a:fillRect/>
            </a:stretch>
          </p:blipFill>
          <p:spPr bwMode="auto">
            <a:xfrm>
              <a:off x="3537284" y="800100"/>
              <a:ext cx="5454316" cy="4572000"/>
            </a:xfrm>
            <a:prstGeom prst="rect">
              <a:avLst/>
            </a:prstGeom>
            <a:noFill/>
            <a:ln w="9525">
              <a:noFill/>
              <a:miter lim="800000"/>
              <a:headEnd/>
              <a:tailEnd/>
            </a:ln>
          </p:spPr>
        </p:pic>
        <p:sp>
          <p:nvSpPr>
            <p:cNvPr id="10" name="Rectangle 9"/>
            <p:cNvSpPr/>
            <p:nvPr/>
          </p:nvSpPr>
          <p:spPr>
            <a:xfrm>
              <a:off x="3733800" y="952500"/>
              <a:ext cx="2209800" cy="584775"/>
            </a:xfrm>
            <a:prstGeom prst="rect">
              <a:avLst/>
            </a:prstGeom>
          </p:spPr>
          <p:txBody>
            <a:bodyPr wrap="square">
              <a:spAutoFit/>
            </a:bodyPr>
            <a:lstStyle/>
            <a:p>
              <a:r>
                <a:rPr lang="en-US" sz="1600" dirty="0" smtClean="0"/>
                <a:t>Ternary diagram from mineral laboratory data</a:t>
              </a:r>
              <a:endParaRPr lang="en-US" sz="1600" dirty="0"/>
            </a:p>
          </p:txBody>
        </p:sp>
        <p:sp>
          <p:nvSpPr>
            <p:cNvPr id="11" name="Freeform 10"/>
            <p:cNvSpPr/>
            <p:nvPr/>
          </p:nvSpPr>
          <p:spPr>
            <a:xfrm>
              <a:off x="5661818" y="2456655"/>
              <a:ext cx="2448719" cy="2220119"/>
            </a:xfrm>
            <a:custGeom>
              <a:avLst/>
              <a:gdLst>
                <a:gd name="connsiteX0" fmla="*/ 542925 w 2433638"/>
                <a:gd name="connsiteY0" fmla="*/ 9525 h 2209800"/>
                <a:gd name="connsiteX1" fmla="*/ 685800 w 2433638"/>
                <a:gd name="connsiteY1" fmla="*/ 85725 h 2209800"/>
                <a:gd name="connsiteX2" fmla="*/ 838200 w 2433638"/>
                <a:gd name="connsiteY2" fmla="*/ 223838 h 2209800"/>
                <a:gd name="connsiteX3" fmla="*/ 966788 w 2433638"/>
                <a:gd name="connsiteY3" fmla="*/ 371475 h 2209800"/>
                <a:gd name="connsiteX4" fmla="*/ 1100138 w 2433638"/>
                <a:gd name="connsiteY4" fmla="*/ 504825 h 2209800"/>
                <a:gd name="connsiteX5" fmla="*/ 1214438 w 2433638"/>
                <a:gd name="connsiteY5" fmla="*/ 642938 h 2209800"/>
                <a:gd name="connsiteX6" fmla="*/ 1381125 w 2433638"/>
                <a:gd name="connsiteY6" fmla="*/ 852488 h 2209800"/>
                <a:gd name="connsiteX7" fmla="*/ 1538288 w 2433638"/>
                <a:gd name="connsiteY7" fmla="*/ 1009650 h 2209800"/>
                <a:gd name="connsiteX8" fmla="*/ 1685925 w 2433638"/>
                <a:gd name="connsiteY8" fmla="*/ 1157288 h 2209800"/>
                <a:gd name="connsiteX9" fmla="*/ 1862138 w 2433638"/>
                <a:gd name="connsiteY9" fmla="*/ 1304925 h 2209800"/>
                <a:gd name="connsiteX10" fmla="*/ 2066925 w 2433638"/>
                <a:gd name="connsiteY10" fmla="*/ 1471613 h 2209800"/>
                <a:gd name="connsiteX11" fmla="*/ 2176463 w 2433638"/>
                <a:gd name="connsiteY11" fmla="*/ 1528763 h 2209800"/>
                <a:gd name="connsiteX12" fmla="*/ 2305050 w 2433638"/>
                <a:gd name="connsiteY12" fmla="*/ 1676400 h 2209800"/>
                <a:gd name="connsiteX13" fmla="*/ 2324100 w 2433638"/>
                <a:gd name="connsiteY13" fmla="*/ 1714500 h 2209800"/>
                <a:gd name="connsiteX14" fmla="*/ 2414588 w 2433638"/>
                <a:gd name="connsiteY14" fmla="*/ 1876425 h 2209800"/>
                <a:gd name="connsiteX15" fmla="*/ 2433638 w 2433638"/>
                <a:gd name="connsiteY15" fmla="*/ 1905000 h 2209800"/>
                <a:gd name="connsiteX16" fmla="*/ 2266950 w 2433638"/>
                <a:gd name="connsiteY16" fmla="*/ 2209800 h 2209800"/>
                <a:gd name="connsiteX17" fmla="*/ 1966913 w 2433638"/>
                <a:gd name="connsiteY17" fmla="*/ 2166938 h 2209800"/>
                <a:gd name="connsiteX18" fmla="*/ 1547813 w 2433638"/>
                <a:gd name="connsiteY18" fmla="*/ 2095500 h 2209800"/>
                <a:gd name="connsiteX19" fmla="*/ 1066800 w 2433638"/>
                <a:gd name="connsiteY19" fmla="*/ 2019300 h 2209800"/>
                <a:gd name="connsiteX20" fmla="*/ 690563 w 2433638"/>
                <a:gd name="connsiteY20" fmla="*/ 1847850 h 2209800"/>
                <a:gd name="connsiteX21" fmla="*/ 352425 w 2433638"/>
                <a:gd name="connsiteY21" fmla="*/ 1557338 h 2209800"/>
                <a:gd name="connsiteX22" fmla="*/ 123825 w 2433638"/>
                <a:gd name="connsiteY22" fmla="*/ 1233488 h 2209800"/>
                <a:gd name="connsiteX23" fmla="*/ 0 w 2433638"/>
                <a:gd name="connsiteY23" fmla="*/ 962025 h 2209800"/>
                <a:gd name="connsiteX24" fmla="*/ 33338 w 2433638"/>
                <a:gd name="connsiteY24" fmla="*/ 657225 h 2209800"/>
                <a:gd name="connsiteX25" fmla="*/ 133350 w 2433638"/>
                <a:gd name="connsiteY25" fmla="*/ 285750 h 2209800"/>
                <a:gd name="connsiteX26" fmla="*/ 271463 w 2433638"/>
                <a:gd name="connsiteY26" fmla="*/ 85725 h 2209800"/>
                <a:gd name="connsiteX27" fmla="*/ 433388 w 2433638"/>
                <a:gd name="connsiteY27" fmla="*/ 0 h 2209800"/>
                <a:gd name="connsiteX28" fmla="*/ 619125 w 2433638"/>
                <a:gd name="connsiteY28" fmla="*/ 23813 h 2209800"/>
                <a:gd name="connsiteX29" fmla="*/ 795338 w 2433638"/>
                <a:gd name="connsiteY29" fmla="*/ 185738 h 2209800"/>
                <a:gd name="connsiteX0" fmla="*/ 558006 w 2448719"/>
                <a:gd name="connsiteY0" fmla="*/ 9525 h 2209800"/>
                <a:gd name="connsiteX1" fmla="*/ 700881 w 2448719"/>
                <a:gd name="connsiteY1" fmla="*/ 85725 h 2209800"/>
                <a:gd name="connsiteX2" fmla="*/ 853281 w 2448719"/>
                <a:gd name="connsiteY2" fmla="*/ 223838 h 2209800"/>
                <a:gd name="connsiteX3" fmla="*/ 981869 w 2448719"/>
                <a:gd name="connsiteY3" fmla="*/ 371475 h 2209800"/>
                <a:gd name="connsiteX4" fmla="*/ 1115219 w 2448719"/>
                <a:gd name="connsiteY4" fmla="*/ 504825 h 2209800"/>
                <a:gd name="connsiteX5" fmla="*/ 1229519 w 2448719"/>
                <a:gd name="connsiteY5" fmla="*/ 642938 h 2209800"/>
                <a:gd name="connsiteX6" fmla="*/ 1396206 w 2448719"/>
                <a:gd name="connsiteY6" fmla="*/ 852488 h 2209800"/>
                <a:gd name="connsiteX7" fmla="*/ 1553369 w 2448719"/>
                <a:gd name="connsiteY7" fmla="*/ 1009650 h 2209800"/>
                <a:gd name="connsiteX8" fmla="*/ 1701006 w 2448719"/>
                <a:gd name="connsiteY8" fmla="*/ 1157288 h 2209800"/>
                <a:gd name="connsiteX9" fmla="*/ 1877219 w 2448719"/>
                <a:gd name="connsiteY9" fmla="*/ 1304925 h 2209800"/>
                <a:gd name="connsiteX10" fmla="*/ 2082006 w 2448719"/>
                <a:gd name="connsiteY10" fmla="*/ 1471613 h 2209800"/>
                <a:gd name="connsiteX11" fmla="*/ 2191544 w 2448719"/>
                <a:gd name="connsiteY11" fmla="*/ 1528763 h 2209800"/>
                <a:gd name="connsiteX12" fmla="*/ 2320131 w 2448719"/>
                <a:gd name="connsiteY12" fmla="*/ 1676400 h 2209800"/>
                <a:gd name="connsiteX13" fmla="*/ 2339181 w 2448719"/>
                <a:gd name="connsiteY13" fmla="*/ 1714500 h 2209800"/>
                <a:gd name="connsiteX14" fmla="*/ 2429669 w 2448719"/>
                <a:gd name="connsiteY14" fmla="*/ 1876425 h 2209800"/>
                <a:gd name="connsiteX15" fmla="*/ 2448719 w 2448719"/>
                <a:gd name="connsiteY15" fmla="*/ 1905000 h 2209800"/>
                <a:gd name="connsiteX16" fmla="*/ 2282031 w 2448719"/>
                <a:gd name="connsiteY16" fmla="*/ 2209800 h 2209800"/>
                <a:gd name="connsiteX17" fmla="*/ 1981994 w 2448719"/>
                <a:gd name="connsiteY17" fmla="*/ 2166938 h 2209800"/>
                <a:gd name="connsiteX18" fmla="*/ 1562894 w 2448719"/>
                <a:gd name="connsiteY18" fmla="*/ 2095500 h 2209800"/>
                <a:gd name="connsiteX19" fmla="*/ 1081881 w 2448719"/>
                <a:gd name="connsiteY19" fmla="*/ 2019300 h 2209800"/>
                <a:gd name="connsiteX20" fmla="*/ 705644 w 2448719"/>
                <a:gd name="connsiteY20" fmla="*/ 1847850 h 2209800"/>
                <a:gd name="connsiteX21" fmla="*/ 367506 w 2448719"/>
                <a:gd name="connsiteY21" fmla="*/ 1557338 h 2209800"/>
                <a:gd name="connsiteX22" fmla="*/ 138906 w 2448719"/>
                <a:gd name="connsiteY22" fmla="*/ 1233488 h 2209800"/>
                <a:gd name="connsiteX23" fmla="*/ 15081 w 2448719"/>
                <a:gd name="connsiteY23" fmla="*/ 962025 h 2209800"/>
                <a:gd name="connsiteX24" fmla="*/ 48419 w 2448719"/>
                <a:gd name="connsiteY24" fmla="*/ 657225 h 2209800"/>
                <a:gd name="connsiteX25" fmla="*/ 148431 w 2448719"/>
                <a:gd name="connsiteY25" fmla="*/ 285750 h 2209800"/>
                <a:gd name="connsiteX26" fmla="*/ 286544 w 2448719"/>
                <a:gd name="connsiteY26" fmla="*/ 85725 h 2209800"/>
                <a:gd name="connsiteX27" fmla="*/ 448469 w 2448719"/>
                <a:gd name="connsiteY27" fmla="*/ 0 h 2209800"/>
                <a:gd name="connsiteX28" fmla="*/ 634206 w 2448719"/>
                <a:gd name="connsiteY28" fmla="*/ 23813 h 2209800"/>
                <a:gd name="connsiteX29" fmla="*/ 810419 w 2448719"/>
                <a:gd name="connsiteY29" fmla="*/ 185738 h 2209800"/>
                <a:gd name="connsiteX0" fmla="*/ 558006 w 2448719"/>
                <a:gd name="connsiteY0" fmla="*/ 9525 h 2209800"/>
                <a:gd name="connsiteX1" fmla="*/ 700881 w 2448719"/>
                <a:gd name="connsiteY1" fmla="*/ 85725 h 2209800"/>
                <a:gd name="connsiteX2" fmla="*/ 853281 w 2448719"/>
                <a:gd name="connsiteY2" fmla="*/ 223838 h 2209800"/>
                <a:gd name="connsiteX3" fmla="*/ 981869 w 2448719"/>
                <a:gd name="connsiteY3" fmla="*/ 371475 h 2209800"/>
                <a:gd name="connsiteX4" fmla="*/ 1115219 w 2448719"/>
                <a:gd name="connsiteY4" fmla="*/ 504825 h 2209800"/>
                <a:gd name="connsiteX5" fmla="*/ 1229519 w 2448719"/>
                <a:gd name="connsiteY5" fmla="*/ 642938 h 2209800"/>
                <a:gd name="connsiteX6" fmla="*/ 1396206 w 2448719"/>
                <a:gd name="connsiteY6" fmla="*/ 852488 h 2209800"/>
                <a:gd name="connsiteX7" fmla="*/ 1553369 w 2448719"/>
                <a:gd name="connsiteY7" fmla="*/ 1009650 h 2209800"/>
                <a:gd name="connsiteX8" fmla="*/ 1701006 w 2448719"/>
                <a:gd name="connsiteY8" fmla="*/ 1157288 h 2209800"/>
                <a:gd name="connsiteX9" fmla="*/ 1877219 w 2448719"/>
                <a:gd name="connsiteY9" fmla="*/ 1304925 h 2209800"/>
                <a:gd name="connsiteX10" fmla="*/ 2082006 w 2448719"/>
                <a:gd name="connsiteY10" fmla="*/ 1471613 h 2209800"/>
                <a:gd name="connsiteX11" fmla="*/ 2191544 w 2448719"/>
                <a:gd name="connsiteY11" fmla="*/ 1528763 h 2209800"/>
                <a:gd name="connsiteX12" fmla="*/ 2320131 w 2448719"/>
                <a:gd name="connsiteY12" fmla="*/ 1676400 h 2209800"/>
                <a:gd name="connsiteX13" fmla="*/ 2339181 w 2448719"/>
                <a:gd name="connsiteY13" fmla="*/ 1714500 h 2209800"/>
                <a:gd name="connsiteX14" fmla="*/ 2429669 w 2448719"/>
                <a:gd name="connsiteY14" fmla="*/ 1876425 h 2209800"/>
                <a:gd name="connsiteX15" fmla="*/ 2448719 w 2448719"/>
                <a:gd name="connsiteY15" fmla="*/ 1905000 h 2209800"/>
                <a:gd name="connsiteX16" fmla="*/ 2282031 w 2448719"/>
                <a:gd name="connsiteY16" fmla="*/ 2209800 h 2209800"/>
                <a:gd name="connsiteX17" fmla="*/ 1981994 w 2448719"/>
                <a:gd name="connsiteY17" fmla="*/ 2166938 h 2209800"/>
                <a:gd name="connsiteX18" fmla="*/ 1562894 w 2448719"/>
                <a:gd name="connsiteY18" fmla="*/ 2095500 h 2209800"/>
                <a:gd name="connsiteX19" fmla="*/ 1081881 w 2448719"/>
                <a:gd name="connsiteY19" fmla="*/ 2019300 h 2209800"/>
                <a:gd name="connsiteX20" fmla="*/ 705644 w 2448719"/>
                <a:gd name="connsiteY20" fmla="*/ 1847850 h 2209800"/>
                <a:gd name="connsiteX21" fmla="*/ 367506 w 2448719"/>
                <a:gd name="connsiteY21" fmla="*/ 1557338 h 2209800"/>
                <a:gd name="connsiteX22" fmla="*/ 138906 w 2448719"/>
                <a:gd name="connsiteY22" fmla="*/ 1233488 h 2209800"/>
                <a:gd name="connsiteX23" fmla="*/ 15081 w 2448719"/>
                <a:gd name="connsiteY23" fmla="*/ 962025 h 2209800"/>
                <a:gd name="connsiteX24" fmla="*/ 48419 w 2448719"/>
                <a:gd name="connsiteY24" fmla="*/ 657225 h 2209800"/>
                <a:gd name="connsiteX25" fmla="*/ 148431 w 2448719"/>
                <a:gd name="connsiteY25" fmla="*/ 285750 h 2209800"/>
                <a:gd name="connsiteX26" fmla="*/ 286544 w 2448719"/>
                <a:gd name="connsiteY26" fmla="*/ 85725 h 2209800"/>
                <a:gd name="connsiteX27" fmla="*/ 448469 w 2448719"/>
                <a:gd name="connsiteY27" fmla="*/ 0 h 2209800"/>
                <a:gd name="connsiteX28" fmla="*/ 634206 w 2448719"/>
                <a:gd name="connsiteY28" fmla="*/ 23813 h 2209800"/>
                <a:gd name="connsiteX29" fmla="*/ 810419 w 2448719"/>
                <a:gd name="connsiteY29" fmla="*/ 185738 h 2209800"/>
                <a:gd name="connsiteX0" fmla="*/ 558006 w 2448719"/>
                <a:gd name="connsiteY0" fmla="*/ 9525 h 2209800"/>
                <a:gd name="connsiteX1" fmla="*/ 700881 w 2448719"/>
                <a:gd name="connsiteY1" fmla="*/ 85725 h 2209800"/>
                <a:gd name="connsiteX2" fmla="*/ 853281 w 2448719"/>
                <a:gd name="connsiteY2" fmla="*/ 223838 h 2209800"/>
                <a:gd name="connsiteX3" fmla="*/ 981869 w 2448719"/>
                <a:gd name="connsiteY3" fmla="*/ 371475 h 2209800"/>
                <a:gd name="connsiteX4" fmla="*/ 1115219 w 2448719"/>
                <a:gd name="connsiteY4" fmla="*/ 504825 h 2209800"/>
                <a:gd name="connsiteX5" fmla="*/ 1229519 w 2448719"/>
                <a:gd name="connsiteY5" fmla="*/ 642938 h 2209800"/>
                <a:gd name="connsiteX6" fmla="*/ 1396206 w 2448719"/>
                <a:gd name="connsiteY6" fmla="*/ 852488 h 2209800"/>
                <a:gd name="connsiteX7" fmla="*/ 1553369 w 2448719"/>
                <a:gd name="connsiteY7" fmla="*/ 1009650 h 2209800"/>
                <a:gd name="connsiteX8" fmla="*/ 1701006 w 2448719"/>
                <a:gd name="connsiteY8" fmla="*/ 1157288 h 2209800"/>
                <a:gd name="connsiteX9" fmla="*/ 1877219 w 2448719"/>
                <a:gd name="connsiteY9" fmla="*/ 1304925 h 2209800"/>
                <a:gd name="connsiteX10" fmla="*/ 2082006 w 2448719"/>
                <a:gd name="connsiteY10" fmla="*/ 1471613 h 2209800"/>
                <a:gd name="connsiteX11" fmla="*/ 2191544 w 2448719"/>
                <a:gd name="connsiteY11" fmla="*/ 1528763 h 2209800"/>
                <a:gd name="connsiteX12" fmla="*/ 2320131 w 2448719"/>
                <a:gd name="connsiteY12" fmla="*/ 1676400 h 2209800"/>
                <a:gd name="connsiteX13" fmla="*/ 2339181 w 2448719"/>
                <a:gd name="connsiteY13" fmla="*/ 1714500 h 2209800"/>
                <a:gd name="connsiteX14" fmla="*/ 2429669 w 2448719"/>
                <a:gd name="connsiteY14" fmla="*/ 1876425 h 2209800"/>
                <a:gd name="connsiteX15" fmla="*/ 2448719 w 2448719"/>
                <a:gd name="connsiteY15" fmla="*/ 1905000 h 2209800"/>
                <a:gd name="connsiteX16" fmla="*/ 2282031 w 2448719"/>
                <a:gd name="connsiteY16" fmla="*/ 2209800 h 2209800"/>
                <a:gd name="connsiteX17" fmla="*/ 1981994 w 2448719"/>
                <a:gd name="connsiteY17" fmla="*/ 2166938 h 2209800"/>
                <a:gd name="connsiteX18" fmla="*/ 1562894 w 2448719"/>
                <a:gd name="connsiteY18" fmla="*/ 2095500 h 2209800"/>
                <a:gd name="connsiteX19" fmla="*/ 1081881 w 2448719"/>
                <a:gd name="connsiteY19" fmla="*/ 2019300 h 2209800"/>
                <a:gd name="connsiteX20" fmla="*/ 705644 w 2448719"/>
                <a:gd name="connsiteY20" fmla="*/ 1847850 h 2209800"/>
                <a:gd name="connsiteX21" fmla="*/ 367506 w 2448719"/>
                <a:gd name="connsiteY21" fmla="*/ 1557338 h 2209800"/>
                <a:gd name="connsiteX22" fmla="*/ 138906 w 2448719"/>
                <a:gd name="connsiteY22" fmla="*/ 1233488 h 2209800"/>
                <a:gd name="connsiteX23" fmla="*/ 15081 w 2448719"/>
                <a:gd name="connsiteY23" fmla="*/ 962025 h 2209800"/>
                <a:gd name="connsiteX24" fmla="*/ 48419 w 2448719"/>
                <a:gd name="connsiteY24" fmla="*/ 657225 h 2209800"/>
                <a:gd name="connsiteX25" fmla="*/ 148431 w 2448719"/>
                <a:gd name="connsiteY25" fmla="*/ 285750 h 2209800"/>
                <a:gd name="connsiteX26" fmla="*/ 286544 w 2448719"/>
                <a:gd name="connsiteY26" fmla="*/ 85725 h 2209800"/>
                <a:gd name="connsiteX27" fmla="*/ 448469 w 2448719"/>
                <a:gd name="connsiteY27" fmla="*/ 0 h 2209800"/>
                <a:gd name="connsiteX28" fmla="*/ 634206 w 2448719"/>
                <a:gd name="connsiteY28" fmla="*/ 23813 h 2209800"/>
                <a:gd name="connsiteX29" fmla="*/ 810419 w 2448719"/>
                <a:gd name="connsiteY29" fmla="*/ 185738 h 2209800"/>
                <a:gd name="connsiteX0" fmla="*/ 558006 w 2448719"/>
                <a:gd name="connsiteY0" fmla="*/ 19844 h 2220119"/>
                <a:gd name="connsiteX1" fmla="*/ 700881 w 2448719"/>
                <a:gd name="connsiteY1" fmla="*/ 96044 h 2220119"/>
                <a:gd name="connsiteX2" fmla="*/ 853281 w 2448719"/>
                <a:gd name="connsiteY2" fmla="*/ 234157 h 2220119"/>
                <a:gd name="connsiteX3" fmla="*/ 981869 w 2448719"/>
                <a:gd name="connsiteY3" fmla="*/ 381794 h 2220119"/>
                <a:gd name="connsiteX4" fmla="*/ 1115219 w 2448719"/>
                <a:gd name="connsiteY4" fmla="*/ 515144 h 2220119"/>
                <a:gd name="connsiteX5" fmla="*/ 1229519 w 2448719"/>
                <a:gd name="connsiteY5" fmla="*/ 653257 h 2220119"/>
                <a:gd name="connsiteX6" fmla="*/ 1396206 w 2448719"/>
                <a:gd name="connsiteY6" fmla="*/ 862807 h 2220119"/>
                <a:gd name="connsiteX7" fmla="*/ 1553369 w 2448719"/>
                <a:gd name="connsiteY7" fmla="*/ 1019969 h 2220119"/>
                <a:gd name="connsiteX8" fmla="*/ 1701006 w 2448719"/>
                <a:gd name="connsiteY8" fmla="*/ 1167607 h 2220119"/>
                <a:gd name="connsiteX9" fmla="*/ 1877219 w 2448719"/>
                <a:gd name="connsiteY9" fmla="*/ 1315244 h 2220119"/>
                <a:gd name="connsiteX10" fmla="*/ 2082006 w 2448719"/>
                <a:gd name="connsiteY10" fmla="*/ 1481932 h 2220119"/>
                <a:gd name="connsiteX11" fmla="*/ 2191544 w 2448719"/>
                <a:gd name="connsiteY11" fmla="*/ 1539082 h 2220119"/>
                <a:gd name="connsiteX12" fmla="*/ 2320131 w 2448719"/>
                <a:gd name="connsiteY12" fmla="*/ 1686719 h 2220119"/>
                <a:gd name="connsiteX13" fmla="*/ 2339181 w 2448719"/>
                <a:gd name="connsiteY13" fmla="*/ 1724819 h 2220119"/>
                <a:gd name="connsiteX14" fmla="*/ 2429669 w 2448719"/>
                <a:gd name="connsiteY14" fmla="*/ 1886744 h 2220119"/>
                <a:gd name="connsiteX15" fmla="*/ 2448719 w 2448719"/>
                <a:gd name="connsiteY15" fmla="*/ 1915319 h 2220119"/>
                <a:gd name="connsiteX16" fmla="*/ 2282031 w 2448719"/>
                <a:gd name="connsiteY16" fmla="*/ 2220119 h 2220119"/>
                <a:gd name="connsiteX17" fmla="*/ 1981994 w 2448719"/>
                <a:gd name="connsiteY17" fmla="*/ 2177257 h 2220119"/>
                <a:gd name="connsiteX18" fmla="*/ 1562894 w 2448719"/>
                <a:gd name="connsiteY18" fmla="*/ 2105819 h 2220119"/>
                <a:gd name="connsiteX19" fmla="*/ 1081881 w 2448719"/>
                <a:gd name="connsiteY19" fmla="*/ 2029619 h 2220119"/>
                <a:gd name="connsiteX20" fmla="*/ 705644 w 2448719"/>
                <a:gd name="connsiteY20" fmla="*/ 1858169 h 2220119"/>
                <a:gd name="connsiteX21" fmla="*/ 367506 w 2448719"/>
                <a:gd name="connsiteY21" fmla="*/ 1567657 h 2220119"/>
                <a:gd name="connsiteX22" fmla="*/ 138906 w 2448719"/>
                <a:gd name="connsiteY22" fmla="*/ 1243807 h 2220119"/>
                <a:gd name="connsiteX23" fmla="*/ 15081 w 2448719"/>
                <a:gd name="connsiteY23" fmla="*/ 972344 h 2220119"/>
                <a:gd name="connsiteX24" fmla="*/ 48419 w 2448719"/>
                <a:gd name="connsiteY24" fmla="*/ 667544 h 2220119"/>
                <a:gd name="connsiteX25" fmla="*/ 148431 w 2448719"/>
                <a:gd name="connsiteY25" fmla="*/ 296069 h 2220119"/>
                <a:gd name="connsiteX26" fmla="*/ 286544 w 2448719"/>
                <a:gd name="connsiteY26" fmla="*/ 96044 h 2220119"/>
                <a:gd name="connsiteX27" fmla="*/ 448469 w 2448719"/>
                <a:gd name="connsiteY27" fmla="*/ 10319 h 2220119"/>
                <a:gd name="connsiteX28" fmla="*/ 634206 w 2448719"/>
                <a:gd name="connsiteY28" fmla="*/ 34132 h 2220119"/>
                <a:gd name="connsiteX29" fmla="*/ 810419 w 2448719"/>
                <a:gd name="connsiteY29" fmla="*/ 196057 h 2220119"/>
                <a:gd name="connsiteX0" fmla="*/ 558006 w 2448719"/>
                <a:gd name="connsiteY0" fmla="*/ 19844 h 2220119"/>
                <a:gd name="connsiteX1" fmla="*/ 700881 w 2448719"/>
                <a:gd name="connsiteY1" fmla="*/ 96044 h 2220119"/>
                <a:gd name="connsiteX2" fmla="*/ 853281 w 2448719"/>
                <a:gd name="connsiteY2" fmla="*/ 234157 h 2220119"/>
                <a:gd name="connsiteX3" fmla="*/ 981869 w 2448719"/>
                <a:gd name="connsiteY3" fmla="*/ 381794 h 2220119"/>
                <a:gd name="connsiteX4" fmla="*/ 1115219 w 2448719"/>
                <a:gd name="connsiteY4" fmla="*/ 515144 h 2220119"/>
                <a:gd name="connsiteX5" fmla="*/ 1229519 w 2448719"/>
                <a:gd name="connsiteY5" fmla="*/ 653257 h 2220119"/>
                <a:gd name="connsiteX6" fmla="*/ 1396206 w 2448719"/>
                <a:gd name="connsiteY6" fmla="*/ 862807 h 2220119"/>
                <a:gd name="connsiteX7" fmla="*/ 1553369 w 2448719"/>
                <a:gd name="connsiteY7" fmla="*/ 1019969 h 2220119"/>
                <a:gd name="connsiteX8" fmla="*/ 1701006 w 2448719"/>
                <a:gd name="connsiteY8" fmla="*/ 1167607 h 2220119"/>
                <a:gd name="connsiteX9" fmla="*/ 1877219 w 2448719"/>
                <a:gd name="connsiteY9" fmla="*/ 1315244 h 2220119"/>
                <a:gd name="connsiteX10" fmla="*/ 2082006 w 2448719"/>
                <a:gd name="connsiteY10" fmla="*/ 1481932 h 2220119"/>
                <a:gd name="connsiteX11" fmla="*/ 2191544 w 2448719"/>
                <a:gd name="connsiteY11" fmla="*/ 1539082 h 2220119"/>
                <a:gd name="connsiteX12" fmla="*/ 2320131 w 2448719"/>
                <a:gd name="connsiteY12" fmla="*/ 1686719 h 2220119"/>
                <a:gd name="connsiteX13" fmla="*/ 2339181 w 2448719"/>
                <a:gd name="connsiteY13" fmla="*/ 1724819 h 2220119"/>
                <a:gd name="connsiteX14" fmla="*/ 2429669 w 2448719"/>
                <a:gd name="connsiteY14" fmla="*/ 1886744 h 2220119"/>
                <a:gd name="connsiteX15" fmla="*/ 2448719 w 2448719"/>
                <a:gd name="connsiteY15" fmla="*/ 1915319 h 2220119"/>
                <a:gd name="connsiteX16" fmla="*/ 2282031 w 2448719"/>
                <a:gd name="connsiteY16" fmla="*/ 2220119 h 2220119"/>
                <a:gd name="connsiteX17" fmla="*/ 1981994 w 2448719"/>
                <a:gd name="connsiteY17" fmla="*/ 2177257 h 2220119"/>
                <a:gd name="connsiteX18" fmla="*/ 1562894 w 2448719"/>
                <a:gd name="connsiteY18" fmla="*/ 2105819 h 2220119"/>
                <a:gd name="connsiteX19" fmla="*/ 1081881 w 2448719"/>
                <a:gd name="connsiteY19" fmla="*/ 2029619 h 2220119"/>
                <a:gd name="connsiteX20" fmla="*/ 705644 w 2448719"/>
                <a:gd name="connsiteY20" fmla="*/ 1858169 h 2220119"/>
                <a:gd name="connsiteX21" fmla="*/ 367506 w 2448719"/>
                <a:gd name="connsiteY21" fmla="*/ 1567657 h 2220119"/>
                <a:gd name="connsiteX22" fmla="*/ 138906 w 2448719"/>
                <a:gd name="connsiteY22" fmla="*/ 1243807 h 2220119"/>
                <a:gd name="connsiteX23" fmla="*/ 15081 w 2448719"/>
                <a:gd name="connsiteY23" fmla="*/ 972344 h 2220119"/>
                <a:gd name="connsiteX24" fmla="*/ 48419 w 2448719"/>
                <a:gd name="connsiteY24" fmla="*/ 667544 h 2220119"/>
                <a:gd name="connsiteX25" fmla="*/ 148431 w 2448719"/>
                <a:gd name="connsiteY25" fmla="*/ 296069 h 2220119"/>
                <a:gd name="connsiteX26" fmla="*/ 286544 w 2448719"/>
                <a:gd name="connsiteY26" fmla="*/ 96044 h 2220119"/>
                <a:gd name="connsiteX27" fmla="*/ 448469 w 2448719"/>
                <a:gd name="connsiteY27" fmla="*/ 10319 h 2220119"/>
                <a:gd name="connsiteX28" fmla="*/ 634206 w 2448719"/>
                <a:gd name="connsiteY28" fmla="*/ 34132 h 2220119"/>
                <a:gd name="connsiteX29" fmla="*/ 810419 w 2448719"/>
                <a:gd name="connsiteY29" fmla="*/ 196057 h 222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48719" h="2220119">
                  <a:moveTo>
                    <a:pt x="558006" y="19844"/>
                  </a:moveTo>
                  <a:lnTo>
                    <a:pt x="700881" y="96044"/>
                  </a:lnTo>
                  <a:lnTo>
                    <a:pt x="853281" y="234157"/>
                  </a:lnTo>
                  <a:lnTo>
                    <a:pt x="981869" y="381794"/>
                  </a:lnTo>
                  <a:lnTo>
                    <a:pt x="1115219" y="515144"/>
                  </a:lnTo>
                  <a:lnTo>
                    <a:pt x="1229519" y="653257"/>
                  </a:lnTo>
                  <a:lnTo>
                    <a:pt x="1396206" y="862807"/>
                  </a:lnTo>
                  <a:lnTo>
                    <a:pt x="1553369" y="1019969"/>
                  </a:lnTo>
                  <a:lnTo>
                    <a:pt x="1701006" y="1167607"/>
                  </a:lnTo>
                  <a:lnTo>
                    <a:pt x="1877219" y="1315244"/>
                  </a:lnTo>
                  <a:lnTo>
                    <a:pt x="2082006" y="1481932"/>
                  </a:lnTo>
                  <a:cubicBezTo>
                    <a:pt x="2134393" y="1519238"/>
                    <a:pt x="2151856" y="1504951"/>
                    <a:pt x="2191544" y="1539082"/>
                  </a:cubicBezTo>
                  <a:cubicBezTo>
                    <a:pt x="2231232" y="1573213"/>
                    <a:pt x="2295525" y="1655763"/>
                    <a:pt x="2320131" y="1686719"/>
                  </a:cubicBezTo>
                  <a:lnTo>
                    <a:pt x="2339181" y="1724819"/>
                  </a:lnTo>
                  <a:lnTo>
                    <a:pt x="2429669" y="1886744"/>
                  </a:lnTo>
                  <a:lnTo>
                    <a:pt x="2448719" y="1915319"/>
                  </a:lnTo>
                  <a:lnTo>
                    <a:pt x="2282031" y="2220119"/>
                  </a:lnTo>
                  <a:lnTo>
                    <a:pt x="1981994" y="2177257"/>
                  </a:lnTo>
                  <a:lnTo>
                    <a:pt x="1562894" y="2105819"/>
                  </a:lnTo>
                  <a:cubicBezTo>
                    <a:pt x="1412875" y="2081213"/>
                    <a:pt x="1224756" y="2070894"/>
                    <a:pt x="1081881" y="2029619"/>
                  </a:cubicBezTo>
                  <a:cubicBezTo>
                    <a:pt x="939006" y="1988344"/>
                    <a:pt x="824706" y="1935163"/>
                    <a:pt x="705644" y="1858169"/>
                  </a:cubicBezTo>
                  <a:lnTo>
                    <a:pt x="367506" y="1567657"/>
                  </a:lnTo>
                  <a:lnTo>
                    <a:pt x="138906" y="1243807"/>
                  </a:lnTo>
                  <a:cubicBezTo>
                    <a:pt x="80169" y="1144588"/>
                    <a:pt x="30162" y="1068388"/>
                    <a:pt x="15081" y="972344"/>
                  </a:cubicBezTo>
                  <a:cubicBezTo>
                    <a:pt x="0" y="876300"/>
                    <a:pt x="26194" y="780256"/>
                    <a:pt x="48419" y="667544"/>
                  </a:cubicBezTo>
                  <a:lnTo>
                    <a:pt x="148431" y="296069"/>
                  </a:lnTo>
                  <a:lnTo>
                    <a:pt x="286544" y="96044"/>
                  </a:lnTo>
                  <a:cubicBezTo>
                    <a:pt x="336550" y="48419"/>
                    <a:pt x="390525" y="20638"/>
                    <a:pt x="448469" y="10319"/>
                  </a:cubicBezTo>
                  <a:cubicBezTo>
                    <a:pt x="506413" y="0"/>
                    <a:pt x="573881" y="3176"/>
                    <a:pt x="634206" y="34132"/>
                  </a:cubicBezTo>
                  <a:cubicBezTo>
                    <a:pt x="694531" y="65088"/>
                    <a:pt x="751681" y="142082"/>
                    <a:pt x="810419" y="196057"/>
                  </a:cubicBezTo>
                </a:path>
              </a:pathLst>
            </a:custGeom>
            <a:ln w="5715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p:cNvCxnSpPr/>
            <p:nvPr/>
          </p:nvCxnSpPr>
          <p:spPr>
            <a:xfrm>
              <a:off x="7077074" y="1219196"/>
              <a:ext cx="411480" cy="0"/>
            </a:xfrm>
            <a:prstGeom prst="line">
              <a:avLst/>
            </a:prstGeom>
            <a:ln w="5715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077074" y="1409700"/>
              <a:ext cx="411480" cy="0"/>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4614863" y="2386013"/>
              <a:ext cx="1485900" cy="2076450"/>
            </a:xfrm>
            <a:custGeom>
              <a:avLst/>
              <a:gdLst>
                <a:gd name="connsiteX0" fmla="*/ 0 w 1485900"/>
                <a:gd name="connsiteY0" fmla="*/ 1600200 h 2076450"/>
                <a:gd name="connsiteX1" fmla="*/ 100012 w 1485900"/>
                <a:gd name="connsiteY1" fmla="*/ 1662112 h 2076450"/>
                <a:gd name="connsiteX2" fmla="*/ 157162 w 1485900"/>
                <a:gd name="connsiteY2" fmla="*/ 1671637 h 2076450"/>
                <a:gd name="connsiteX3" fmla="*/ 257175 w 1485900"/>
                <a:gd name="connsiteY3" fmla="*/ 1676400 h 2076450"/>
                <a:gd name="connsiteX4" fmla="*/ 342900 w 1485900"/>
                <a:gd name="connsiteY4" fmla="*/ 1685925 h 2076450"/>
                <a:gd name="connsiteX5" fmla="*/ 461962 w 1485900"/>
                <a:gd name="connsiteY5" fmla="*/ 1690687 h 2076450"/>
                <a:gd name="connsiteX6" fmla="*/ 600075 w 1485900"/>
                <a:gd name="connsiteY6" fmla="*/ 1724025 h 2076450"/>
                <a:gd name="connsiteX7" fmla="*/ 685800 w 1485900"/>
                <a:gd name="connsiteY7" fmla="*/ 1743075 h 2076450"/>
                <a:gd name="connsiteX8" fmla="*/ 762000 w 1485900"/>
                <a:gd name="connsiteY8" fmla="*/ 1771650 h 2076450"/>
                <a:gd name="connsiteX9" fmla="*/ 828675 w 1485900"/>
                <a:gd name="connsiteY9" fmla="*/ 1814512 h 2076450"/>
                <a:gd name="connsiteX10" fmla="*/ 938212 w 1485900"/>
                <a:gd name="connsiteY10" fmla="*/ 1890712 h 2076450"/>
                <a:gd name="connsiteX11" fmla="*/ 1023937 w 1485900"/>
                <a:gd name="connsiteY11" fmla="*/ 2005012 h 2076450"/>
                <a:gd name="connsiteX12" fmla="*/ 1057275 w 1485900"/>
                <a:gd name="connsiteY12" fmla="*/ 2047875 h 2076450"/>
                <a:gd name="connsiteX13" fmla="*/ 1057275 w 1485900"/>
                <a:gd name="connsiteY13" fmla="*/ 2047875 h 2076450"/>
                <a:gd name="connsiteX14" fmla="*/ 1166812 w 1485900"/>
                <a:gd name="connsiteY14" fmla="*/ 2076450 h 2076450"/>
                <a:gd name="connsiteX15" fmla="*/ 1266825 w 1485900"/>
                <a:gd name="connsiteY15" fmla="*/ 2014537 h 2076450"/>
                <a:gd name="connsiteX16" fmla="*/ 1371600 w 1485900"/>
                <a:gd name="connsiteY16" fmla="*/ 1862137 h 2076450"/>
                <a:gd name="connsiteX17" fmla="*/ 1452562 w 1485900"/>
                <a:gd name="connsiteY17" fmla="*/ 1719262 h 2076450"/>
                <a:gd name="connsiteX18" fmla="*/ 1485900 w 1485900"/>
                <a:gd name="connsiteY18" fmla="*/ 1619250 h 2076450"/>
                <a:gd name="connsiteX19" fmla="*/ 1423987 w 1485900"/>
                <a:gd name="connsiteY19" fmla="*/ 1428750 h 2076450"/>
                <a:gd name="connsiteX20" fmla="*/ 1400175 w 1485900"/>
                <a:gd name="connsiteY20" fmla="*/ 1238250 h 2076450"/>
                <a:gd name="connsiteX21" fmla="*/ 1347787 w 1485900"/>
                <a:gd name="connsiteY21" fmla="*/ 1052512 h 2076450"/>
                <a:gd name="connsiteX22" fmla="*/ 1300162 w 1485900"/>
                <a:gd name="connsiteY22" fmla="*/ 704850 h 2076450"/>
                <a:gd name="connsiteX23" fmla="*/ 1266825 w 1485900"/>
                <a:gd name="connsiteY23" fmla="*/ 452437 h 2076450"/>
                <a:gd name="connsiteX24" fmla="*/ 1200150 w 1485900"/>
                <a:gd name="connsiteY24" fmla="*/ 204787 h 2076450"/>
                <a:gd name="connsiteX25" fmla="*/ 1147762 w 1485900"/>
                <a:gd name="connsiteY25" fmla="*/ 114300 h 2076450"/>
                <a:gd name="connsiteX26" fmla="*/ 1028700 w 1485900"/>
                <a:gd name="connsiteY26" fmla="*/ 38100 h 2076450"/>
                <a:gd name="connsiteX27" fmla="*/ 947737 w 1485900"/>
                <a:gd name="connsiteY27" fmla="*/ 0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85900" h="2076450">
                  <a:moveTo>
                    <a:pt x="0" y="1600200"/>
                  </a:moveTo>
                  <a:lnTo>
                    <a:pt x="100012" y="1662112"/>
                  </a:lnTo>
                  <a:lnTo>
                    <a:pt x="157162" y="1671637"/>
                  </a:lnTo>
                  <a:lnTo>
                    <a:pt x="257175" y="1676400"/>
                  </a:lnTo>
                  <a:lnTo>
                    <a:pt x="342900" y="1685925"/>
                  </a:lnTo>
                  <a:lnTo>
                    <a:pt x="461962" y="1690687"/>
                  </a:lnTo>
                  <a:lnTo>
                    <a:pt x="600075" y="1724025"/>
                  </a:lnTo>
                  <a:lnTo>
                    <a:pt x="685800" y="1743075"/>
                  </a:lnTo>
                  <a:lnTo>
                    <a:pt x="762000" y="1771650"/>
                  </a:lnTo>
                  <a:lnTo>
                    <a:pt x="828675" y="1814512"/>
                  </a:lnTo>
                  <a:lnTo>
                    <a:pt x="938212" y="1890712"/>
                  </a:lnTo>
                  <a:lnTo>
                    <a:pt x="1023937" y="2005012"/>
                  </a:lnTo>
                  <a:cubicBezTo>
                    <a:pt x="1049631" y="2046122"/>
                    <a:pt x="1034355" y="2036414"/>
                    <a:pt x="1057275" y="2047875"/>
                  </a:cubicBezTo>
                  <a:lnTo>
                    <a:pt x="1057275" y="2047875"/>
                  </a:lnTo>
                  <a:lnTo>
                    <a:pt x="1166812" y="2076450"/>
                  </a:lnTo>
                  <a:lnTo>
                    <a:pt x="1266825" y="2014537"/>
                  </a:lnTo>
                  <a:lnTo>
                    <a:pt x="1371600" y="1862137"/>
                  </a:lnTo>
                  <a:lnTo>
                    <a:pt x="1452562" y="1719262"/>
                  </a:lnTo>
                  <a:lnTo>
                    <a:pt x="1485900" y="1619250"/>
                  </a:lnTo>
                  <a:lnTo>
                    <a:pt x="1423987" y="1428750"/>
                  </a:lnTo>
                  <a:lnTo>
                    <a:pt x="1400175" y="1238250"/>
                  </a:lnTo>
                  <a:lnTo>
                    <a:pt x="1347787" y="1052512"/>
                  </a:lnTo>
                  <a:lnTo>
                    <a:pt x="1300162" y="704850"/>
                  </a:lnTo>
                  <a:lnTo>
                    <a:pt x="1266825" y="452437"/>
                  </a:lnTo>
                  <a:lnTo>
                    <a:pt x="1200150" y="204787"/>
                  </a:lnTo>
                  <a:lnTo>
                    <a:pt x="1147762" y="114300"/>
                  </a:lnTo>
                  <a:lnTo>
                    <a:pt x="1028700" y="38100"/>
                  </a:lnTo>
                  <a:lnTo>
                    <a:pt x="947737" y="0"/>
                  </a:lnTo>
                </a:path>
              </a:pathLst>
            </a:custGeom>
            <a:ln w="57150">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 name="Group 18"/>
          <p:cNvGrpSpPr/>
          <p:nvPr/>
        </p:nvGrpSpPr>
        <p:grpSpPr>
          <a:xfrm>
            <a:off x="304800" y="876300"/>
            <a:ext cx="3061699" cy="4572000"/>
            <a:chOff x="304800" y="876300"/>
            <a:chExt cx="3061699" cy="4572000"/>
          </a:xfrm>
        </p:grpSpPr>
        <p:pic>
          <p:nvPicPr>
            <p:cNvPr id="92162" name="Picture 2"/>
            <p:cNvPicPr>
              <a:picLocks noChangeAspect="1" noChangeArrowheads="1"/>
            </p:cNvPicPr>
            <p:nvPr/>
          </p:nvPicPr>
          <p:blipFill>
            <a:blip r:embed="rId4" cstate="print"/>
            <a:srcRect/>
            <a:stretch>
              <a:fillRect/>
            </a:stretch>
          </p:blipFill>
          <p:spPr bwMode="auto">
            <a:xfrm>
              <a:off x="304800" y="876300"/>
              <a:ext cx="3061699" cy="4572000"/>
            </a:xfrm>
            <a:prstGeom prst="rect">
              <a:avLst/>
            </a:prstGeom>
            <a:noFill/>
            <a:ln w="9525">
              <a:noFill/>
              <a:miter lim="800000"/>
              <a:headEnd/>
              <a:tailEnd/>
            </a:ln>
          </p:spPr>
        </p:pic>
        <p:sp>
          <p:nvSpPr>
            <p:cNvPr id="18" name="Freeform 17"/>
            <p:cNvSpPr/>
            <p:nvPr/>
          </p:nvSpPr>
          <p:spPr>
            <a:xfrm>
              <a:off x="2436019" y="1297781"/>
              <a:ext cx="812006" cy="940594"/>
            </a:xfrm>
            <a:custGeom>
              <a:avLst/>
              <a:gdLst>
                <a:gd name="connsiteX0" fmla="*/ 7144 w 812006"/>
                <a:gd name="connsiteY0" fmla="*/ 38100 h 940594"/>
                <a:gd name="connsiteX1" fmla="*/ 340519 w 812006"/>
                <a:gd name="connsiteY1" fmla="*/ 0 h 940594"/>
                <a:gd name="connsiteX2" fmla="*/ 681037 w 812006"/>
                <a:gd name="connsiteY2" fmla="*/ 14288 h 940594"/>
                <a:gd name="connsiteX3" fmla="*/ 759619 w 812006"/>
                <a:gd name="connsiteY3" fmla="*/ 42863 h 940594"/>
                <a:gd name="connsiteX4" fmla="*/ 769144 w 812006"/>
                <a:gd name="connsiteY4" fmla="*/ 421482 h 940594"/>
                <a:gd name="connsiteX5" fmla="*/ 812006 w 812006"/>
                <a:gd name="connsiteY5" fmla="*/ 588169 h 940594"/>
                <a:gd name="connsiteX6" fmla="*/ 783431 w 812006"/>
                <a:gd name="connsiteY6" fmla="*/ 859632 h 940594"/>
                <a:gd name="connsiteX7" fmla="*/ 442912 w 812006"/>
                <a:gd name="connsiteY7" fmla="*/ 940594 h 940594"/>
                <a:gd name="connsiteX8" fmla="*/ 395287 w 812006"/>
                <a:gd name="connsiteY8" fmla="*/ 931069 h 940594"/>
                <a:gd name="connsiteX9" fmla="*/ 121444 w 812006"/>
                <a:gd name="connsiteY9" fmla="*/ 864394 h 940594"/>
                <a:gd name="connsiteX10" fmla="*/ 102394 w 812006"/>
                <a:gd name="connsiteY10" fmla="*/ 847725 h 940594"/>
                <a:gd name="connsiteX11" fmla="*/ 95250 w 812006"/>
                <a:gd name="connsiteY11" fmla="*/ 840582 h 940594"/>
                <a:gd name="connsiteX12" fmla="*/ 42862 w 812006"/>
                <a:gd name="connsiteY12" fmla="*/ 757238 h 940594"/>
                <a:gd name="connsiteX13" fmla="*/ 40481 w 812006"/>
                <a:gd name="connsiteY13" fmla="*/ 716757 h 940594"/>
                <a:gd name="connsiteX14" fmla="*/ 47625 w 812006"/>
                <a:gd name="connsiteY14" fmla="*/ 557213 h 940594"/>
                <a:gd name="connsiteX15" fmla="*/ 52387 w 812006"/>
                <a:gd name="connsiteY15" fmla="*/ 531019 h 940594"/>
                <a:gd name="connsiteX16" fmla="*/ 50006 w 812006"/>
                <a:gd name="connsiteY16" fmla="*/ 404813 h 940594"/>
                <a:gd name="connsiteX17" fmla="*/ 0 w 812006"/>
                <a:gd name="connsiteY17" fmla="*/ 159544 h 940594"/>
                <a:gd name="connsiteX18" fmla="*/ 7144 w 812006"/>
                <a:gd name="connsiteY18" fmla="*/ 38100 h 94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2006" h="940594">
                  <a:moveTo>
                    <a:pt x="7144" y="38100"/>
                  </a:moveTo>
                  <a:lnTo>
                    <a:pt x="340519" y="0"/>
                  </a:lnTo>
                  <a:lnTo>
                    <a:pt x="681037" y="14288"/>
                  </a:lnTo>
                  <a:lnTo>
                    <a:pt x="759619" y="42863"/>
                  </a:lnTo>
                  <a:lnTo>
                    <a:pt x="769144" y="421482"/>
                  </a:lnTo>
                  <a:lnTo>
                    <a:pt x="812006" y="588169"/>
                  </a:lnTo>
                  <a:lnTo>
                    <a:pt x="783431" y="859632"/>
                  </a:lnTo>
                  <a:lnTo>
                    <a:pt x="442912" y="940594"/>
                  </a:lnTo>
                  <a:lnTo>
                    <a:pt x="395287" y="931069"/>
                  </a:lnTo>
                  <a:lnTo>
                    <a:pt x="121444" y="864394"/>
                  </a:lnTo>
                  <a:cubicBezTo>
                    <a:pt x="115094" y="858838"/>
                    <a:pt x="108638" y="853401"/>
                    <a:pt x="102394" y="847725"/>
                  </a:cubicBezTo>
                  <a:cubicBezTo>
                    <a:pt x="99902" y="845460"/>
                    <a:pt x="95250" y="840582"/>
                    <a:pt x="95250" y="840582"/>
                  </a:cubicBezTo>
                  <a:lnTo>
                    <a:pt x="42862" y="757238"/>
                  </a:lnTo>
                  <a:cubicBezTo>
                    <a:pt x="40311" y="721525"/>
                    <a:pt x="40481" y="735041"/>
                    <a:pt x="40481" y="716757"/>
                  </a:cubicBezTo>
                  <a:lnTo>
                    <a:pt x="47625" y="557213"/>
                  </a:lnTo>
                  <a:lnTo>
                    <a:pt x="52387" y="531019"/>
                  </a:lnTo>
                  <a:cubicBezTo>
                    <a:pt x="51593" y="488950"/>
                    <a:pt x="50800" y="446882"/>
                    <a:pt x="50006" y="404813"/>
                  </a:cubicBezTo>
                  <a:lnTo>
                    <a:pt x="0" y="159544"/>
                  </a:lnTo>
                  <a:lnTo>
                    <a:pt x="7144" y="38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2F2A387-2714-4BF1-94C0-87ADEFC08C47}" type="slidenum">
              <a:rPr lang="en-US" smtClean="0"/>
              <a:pPr/>
              <a:t>15</a:t>
            </a:fld>
            <a:endParaRPr lang="en-US"/>
          </a:p>
        </p:txBody>
      </p:sp>
      <p:sp>
        <p:nvSpPr>
          <p:cNvPr id="2" name="Title 1"/>
          <p:cNvSpPr>
            <a:spLocks noGrp="1"/>
          </p:cNvSpPr>
          <p:nvPr>
            <p:ph type="title"/>
          </p:nvPr>
        </p:nvSpPr>
        <p:spPr/>
        <p:txBody>
          <a:bodyPr/>
          <a:lstStyle/>
          <a:p>
            <a:r>
              <a:rPr lang="en-US" dirty="0" smtClean="0"/>
              <a:t>Compaction</a:t>
            </a:r>
            <a:endParaRPr lang="en-US" dirty="0"/>
          </a:p>
        </p:txBody>
      </p:sp>
      <p:pic>
        <p:nvPicPr>
          <p:cNvPr id="123906" name="Picture 2"/>
          <p:cNvPicPr>
            <a:picLocks noChangeAspect="1" noChangeArrowheads="1"/>
          </p:cNvPicPr>
          <p:nvPr/>
        </p:nvPicPr>
        <p:blipFill>
          <a:blip r:embed="rId3" cstate="print"/>
          <a:srcRect/>
          <a:stretch>
            <a:fillRect/>
          </a:stretch>
        </p:blipFill>
        <p:spPr bwMode="auto">
          <a:xfrm>
            <a:off x="0" y="952500"/>
            <a:ext cx="5181600" cy="4191000"/>
          </a:xfrm>
          <a:prstGeom prst="rect">
            <a:avLst/>
          </a:prstGeom>
          <a:noFill/>
          <a:ln w="9525">
            <a:noFill/>
            <a:miter lim="800000"/>
            <a:headEnd/>
            <a:tailEnd/>
          </a:ln>
        </p:spPr>
      </p:pic>
      <p:sp>
        <p:nvSpPr>
          <p:cNvPr id="5" name="Rectangle 4"/>
          <p:cNvSpPr/>
          <p:nvPr/>
        </p:nvSpPr>
        <p:spPr>
          <a:xfrm>
            <a:off x="152400" y="5468779"/>
            <a:ext cx="1088760" cy="246221"/>
          </a:xfrm>
          <a:prstGeom prst="rect">
            <a:avLst/>
          </a:prstGeom>
        </p:spPr>
        <p:txBody>
          <a:bodyPr wrap="none">
            <a:spAutoFit/>
          </a:bodyPr>
          <a:lstStyle/>
          <a:p>
            <a:r>
              <a:rPr lang="en-US" sz="1000" i="1" dirty="0" err="1" smtClean="0">
                <a:solidFill>
                  <a:schemeClr val="bg1">
                    <a:lumMod val="50000"/>
                  </a:schemeClr>
                </a:solidFill>
              </a:rPr>
              <a:t>Bjørlykke</a:t>
            </a:r>
            <a:r>
              <a:rPr lang="en-US" sz="1000" i="1" dirty="0" smtClean="0">
                <a:solidFill>
                  <a:schemeClr val="bg1">
                    <a:lumMod val="50000"/>
                  </a:schemeClr>
                </a:solidFill>
              </a:rPr>
              <a:t> (2014). </a:t>
            </a:r>
            <a:endParaRPr lang="en-US" sz="1000" i="1" dirty="0">
              <a:solidFill>
                <a:schemeClr val="bg1">
                  <a:lumMod val="50000"/>
                </a:schemeClr>
              </a:solidFill>
            </a:endParaRPr>
          </a:p>
        </p:txBody>
      </p:sp>
      <p:sp>
        <p:nvSpPr>
          <p:cNvPr id="7" name="Rectangle 6"/>
          <p:cNvSpPr/>
          <p:nvPr/>
        </p:nvSpPr>
        <p:spPr>
          <a:xfrm>
            <a:off x="6477000" y="5468779"/>
            <a:ext cx="1457450" cy="246221"/>
          </a:xfrm>
          <a:prstGeom prst="rect">
            <a:avLst/>
          </a:prstGeom>
        </p:spPr>
        <p:txBody>
          <a:bodyPr wrap="none">
            <a:spAutoFit/>
          </a:bodyPr>
          <a:lstStyle/>
          <a:p>
            <a:r>
              <a:rPr lang="en-US" sz="1000" i="1" dirty="0" err="1" smtClean="0">
                <a:solidFill>
                  <a:schemeClr val="tx1">
                    <a:lumMod val="50000"/>
                    <a:lumOff val="50000"/>
                  </a:schemeClr>
                </a:solidFill>
              </a:rPr>
              <a:t>Avseth</a:t>
            </a:r>
            <a:r>
              <a:rPr lang="en-US" sz="1000" i="1" dirty="0" smtClean="0">
                <a:solidFill>
                  <a:schemeClr val="tx1">
                    <a:lumMod val="50000"/>
                    <a:lumOff val="50000"/>
                  </a:schemeClr>
                </a:solidFill>
              </a:rPr>
              <a:t>, </a:t>
            </a:r>
            <a:r>
              <a:rPr lang="en-US" sz="1000" i="1" dirty="0" err="1" smtClean="0">
                <a:solidFill>
                  <a:schemeClr val="tx1">
                    <a:lumMod val="50000"/>
                    <a:lumOff val="50000"/>
                  </a:schemeClr>
                </a:solidFill>
              </a:rPr>
              <a:t>Lehocki</a:t>
            </a:r>
            <a:r>
              <a:rPr lang="en-US" sz="1000" i="1" dirty="0" smtClean="0">
                <a:solidFill>
                  <a:schemeClr val="tx1">
                    <a:lumMod val="50000"/>
                    <a:lumOff val="50000"/>
                  </a:schemeClr>
                </a:solidFill>
              </a:rPr>
              <a:t>, (2016). </a:t>
            </a:r>
            <a:endParaRPr lang="en-US" sz="1000" i="1" dirty="0">
              <a:solidFill>
                <a:schemeClr val="tx1">
                  <a:lumMod val="50000"/>
                  <a:lumOff val="50000"/>
                </a:schemeClr>
              </a:solidFill>
            </a:endParaRPr>
          </a:p>
        </p:txBody>
      </p:sp>
      <p:grpSp>
        <p:nvGrpSpPr>
          <p:cNvPr id="11" name="Group 10"/>
          <p:cNvGrpSpPr/>
          <p:nvPr/>
        </p:nvGrpSpPr>
        <p:grpSpPr>
          <a:xfrm>
            <a:off x="5562600" y="1502799"/>
            <a:ext cx="3252537" cy="3259701"/>
            <a:chOff x="5562600" y="1502799"/>
            <a:chExt cx="3252537" cy="3259701"/>
          </a:xfrm>
        </p:grpSpPr>
        <p:grpSp>
          <p:nvGrpSpPr>
            <p:cNvPr id="9" name="Group 8"/>
            <p:cNvGrpSpPr/>
            <p:nvPr/>
          </p:nvGrpSpPr>
          <p:grpSpPr>
            <a:xfrm>
              <a:off x="5562600" y="1502799"/>
              <a:ext cx="3212432" cy="3259701"/>
              <a:chOff x="5562600" y="1502799"/>
              <a:chExt cx="3212432" cy="3259701"/>
            </a:xfrm>
          </p:grpSpPr>
          <p:pic>
            <p:nvPicPr>
              <p:cNvPr id="78849" name="Picture 1"/>
              <p:cNvPicPr>
                <a:picLocks noChangeAspect="1" noChangeArrowheads="1"/>
              </p:cNvPicPr>
              <p:nvPr/>
            </p:nvPicPr>
            <p:blipFill>
              <a:blip r:embed="rId4" cstate="print"/>
              <a:srcRect l="5556" t="8357" r="64426"/>
              <a:stretch>
                <a:fillRect/>
              </a:stretch>
            </p:blipFill>
            <p:spPr bwMode="auto">
              <a:xfrm>
                <a:off x="5562600" y="1502799"/>
                <a:ext cx="3212432" cy="3259701"/>
              </a:xfrm>
              <a:prstGeom prst="rect">
                <a:avLst/>
              </a:prstGeom>
              <a:noFill/>
              <a:ln w="9525">
                <a:noFill/>
                <a:miter lim="800000"/>
                <a:headEnd/>
                <a:tailEnd/>
              </a:ln>
            </p:spPr>
          </p:pic>
          <p:sp>
            <p:nvSpPr>
              <p:cNvPr id="8" name="Rectangle 7"/>
              <p:cNvSpPr/>
              <p:nvPr/>
            </p:nvSpPr>
            <p:spPr>
              <a:xfrm>
                <a:off x="5867400" y="1588168"/>
                <a:ext cx="1544053" cy="176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8606589" y="1556083"/>
              <a:ext cx="208548" cy="200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Going on During Compaction</a:t>
            </a:r>
            <a:endParaRPr lang="en-US" dirty="0"/>
          </a:p>
        </p:txBody>
      </p:sp>
      <p:sp>
        <p:nvSpPr>
          <p:cNvPr id="3" name="Rectangle 2"/>
          <p:cNvSpPr>
            <a:spLocks noChangeArrowheads="1"/>
          </p:cNvSpPr>
          <p:nvPr/>
        </p:nvSpPr>
        <p:spPr bwMode="auto">
          <a:xfrm>
            <a:off x="0" y="654844"/>
            <a:ext cx="9144000" cy="761504"/>
          </a:xfrm>
          <a:prstGeom prst="rect">
            <a:avLst/>
          </a:prstGeom>
          <a:noFill/>
          <a:ln w="12700">
            <a:noFill/>
            <a:miter lim="800000"/>
            <a:headEnd/>
            <a:tailEnd/>
          </a:ln>
          <a:effectLst/>
        </p:spPr>
        <p:txBody>
          <a:bodyPr lIns="84014" tIns="41270" rIns="84014" bIns="41270" anchor="ctr"/>
          <a:lstStyle/>
          <a:p>
            <a:pPr algn="ctr" defTabSz="804512"/>
            <a:r>
              <a:rPr lang="en-US" sz="1900" dirty="0">
                <a:latin typeface="Verdana" pitchFamily="34" charset="0"/>
              </a:rPr>
              <a:t>Rock </a:t>
            </a:r>
            <a:r>
              <a:rPr lang="en-US" sz="1900" dirty="0" smtClean="0">
                <a:latin typeface="Verdana" pitchFamily="34" charset="0"/>
              </a:rPr>
              <a:t>Framework </a:t>
            </a:r>
            <a:r>
              <a:rPr lang="en-US" sz="1900" dirty="0">
                <a:latin typeface="Verdana" pitchFamily="34" charset="0"/>
              </a:rPr>
              <a:t>Control Velocity, Density</a:t>
            </a:r>
            <a:endParaRPr lang="en-US" sz="2500" dirty="0">
              <a:solidFill>
                <a:schemeClr val="bg2"/>
              </a:solidFill>
              <a:latin typeface="Verdana" pitchFamily="34" charset="0"/>
            </a:endParaRPr>
          </a:p>
        </p:txBody>
      </p:sp>
      <p:pic>
        <p:nvPicPr>
          <p:cNvPr id="4" name="Picture 3" descr="Y:\DATA\POWERPNT\BGAWI\LoRes\rock frameworks crop.jpg"/>
          <p:cNvPicPr>
            <a:picLocks noChangeAspect="1" noChangeArrowheads="1"/>
          </p:cNvPicPr>
          <p:nvPr/>
        </p:nvPicPr>
        <p:blipFill>
          <a:blip r:embed="rId3" cstate="print"/>
          <a:srcRect/>
          <a:stretch>
            <a:fillRect/>
          </a:stretch>
        </p:blipFill>
        <p:spPr bwMode="auto">
          <a:xfrm>
            <a:off x="1231900" y="1257300"/>
            <a:ext cx="6680200" cy="3049515"/>
          </a:xfrm>
          <a:prstGeom prst="rect">
            <a:avLst/>
          </a:prstGeom>
          <a:noFill/>
          <a:ln w="57150">
            <a:solidFill>
              <a:schemeClr val="tx2"/>
            </a:solidFill>
            <a:miter lim="800000"/>
            <a:headEnd/>
            <a:tailEnd/>
          </a:ln>
        </p:spPr>
      </p:pic>
      <p:sp>
        <p:nvSpPr>
          <p:cNvPr id="5" name="Rectangle 4"/>
          <p:cNvSpPr>
            <a:spLocks noChangeArrowheads="1"/>
          </p:cNvSpPr>
          <p:nvPr/>
        </p:nvSpPr>
        <p:spPr bwMode="auto">
          <a:xfrm>
            <a:off x="686405" y="4610100"/>
            <a:ext cx="7771190" cy="972820"/>
          </a:xfrm>
          <a:prstGeom prst="rect">
            <a:avLst/>
          </a:prstGeom>
          <a:noFill/>
          <a:ln w="12700">
            <a:noFill/>
            <a:miter lim="800000"/>
            <a:headEnd/>
            <a:tailEnd/>
          </a:ln>
          <a:effectLst/>
        </p:spPr>
        <p:txBody>
          <a:bodyPr lIns="84014" tIns="41270" rIns="84014" bIns="41270">
            <a:spAutoFit/>
          </a:bodyPr>
          <a:lstStyle/>
          <a:p>
            <a:pPr marL="302564" indent="-302564" defTabSz="804512">
              <a:spcBef>
                <a:spcPct val="20000"/>
              </a:spcBef>
              <a:buFontTx/>
              <a:buChar char="•"/>
            </a:pPr>
            <a:r>
              <a:rPr lang="en-US" sz="1700" dirty="0" smtClean="0">
                <a:latin typeface="Verdana" pitchFamily="34" charset="0"/>
              </a:rPr>
              <a:t>Porosity decreases, rigidity increases with compaction</a:t>
            </a:r>
          </a:p>
          <a:p>
            <a:pPr marL="302564" indent="-302564" defTabSz="804512">
              <a:spcBef>
                <a:spcPct val="20000"/>
              </a:spcBef>
              <a:buFontTx/>
              <a:buChar char="•"/>
            </a:pPr>
            <a:r>
              <a:rPr lang="en-US" sz="1700" dirty="0" smtClean="0">
                <a:latin typeface="Verdana" pitchFamily="34" charset="0"/>
              </a:rPr>
              <a:t>Velocity</a:t>
            </a:r>
            <a:r>
              <a:rPr lang="en-US" sz="1700" dirty="0">
                <a:latin typeface="Verdana" pitchFamily="34" charset="0"/>
              </a:rPr>
              <a:t>, Density increase with consolidation &amp; cementation</a:t>
            </a:r>
          </a:p>
          <a:p>
            <a:pPr marL="302564" indent="-302564" defTabSz="804512">
              <a:spcBef>
                <a:spcPct val="20000"/>
              </a:spcBef>
              <a:buFontTx/>
              <a:buChar char="•"/>
            </a:pPr>
            <a:r>
              <a:rPr lang="en-US" sz="1700" dirty="0">
                <a:latin typeface="Verdana" pitchFamily="34" charset="0"/>
              </a:rPr>
              <a:t>Consolidation, cementation increase with age, depth of burial</a:t>
            </a:r>
            <a:endParaRPr lang="en-US" dirty="0">
              <a:latin typeface="Verdana" pitchFamily="34" charset="0"/>
            </a:endParaRPr>
          </a:p>
        </p:txBody>
      </p:sp>
      <p:sp>
        <p:nvSpPr>
          <p:cNvPr id="6"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16</a:t>
            </a:fld>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Compaction - Shale</a:t>
            </a:r>
            <a:endParaRPr lang="en-US" dirty="0"/>
          </a:p>
        </p:txBody>
      </p:sp>
      <p:sp>
        <p:nvSpPr>
          <p:cNvPr id="4" name="Rectangle 3"/>
          <p:cNvSpPr/>
          <p:nvPr/>
        </p:nvSpPr>
        <p:spPr>
          <a:xfrm>
            <a:off x="0" y="5468779"/>
            <a:ext cx="2667000" cy="246221"/>
          </a:xfrm>
          <a:prstGeom prst="rect">
            <a:avLst/>
          </a:prstGeom>
        </p:spPr>
        <p:txBody>
          <a:bodyPr wrap="square">
            <a:spAutoFit/>
          </a:bodyPr>
          <a:lstStyle/>
          <a:p>
            <a:pPr marL="304800" indent="-304800"/>
            <a:r>
              <a:rPr lang="en-US" sz="1000" i="1" dirty="0" err="1" smtClean="0">
                <a:solidFill>
                  <a:schemeClr val="bg1">
                    <a:lumMod val="50000"/>
                  </a:schemeClr>
                </a:solidFill>
              </a:rPr>
              <a:t>Bjorlykke</a:t>
            </a:r>
            <a:r>
              <a:rPr lang="en-US" sz="1000" i="1" dirty="0" smtClean="0">
                <a:solidFill>
                  <a:schemeClr val="bg1">
                    <a:lumMod val="50000"/>
                  </a:schemeClr>
                </a:solidFill>
              </a:rPr>
              <a:t> et al., (2008), </a:t>
            </a:r>
            <a:r>
              <a:rPr lang="en-US" sz="1000" i="1" dirty="0" err="1" smtClean="0">
                <a:solidFill>
                  <a:schemeClr val="bg1">
                    <a:lumMod val="50000"/>
                  </a:schemeClr>
                </a:solidFill>
              </a:rPr>
              <a:t>Mondol</a:t>
            </a:r>
            <a:r>
              <a:rPr lang="en-US" sz="1000" i="1" dirty="0" smtClean="0">
                <a:solidFill>
                  <a:schemeClr val="bg1">
                    <a:lumMod val="50000"/>
                  </a:schemeClr>
                </a:solidFill>
              </a:rPr>
              <a:t> et al., (2007)</a:t>
            </a:r>
            <a:endParaRPr lang="en-US" sz="1000" i="1" dirty="0">
              <a:solidFill>
                <a:schemeClr val="bg1">
                  <a:lumMod val="50000"/>
                </a:schemeClr>
              </a:solidFill>
            </a:endParaRPr>
          </a:p>
        </p:txBody>
      </p:sp>
      <p:pic>
        <p:nvPicPr>
          <p:cNvPr id="6" name="Picture 5"/>
          <p:cNvPicPr>
            <a:picLocks noChangeAspect="1" noChangeArrowheads="1"/>
          </p:cNvPicPr>
          <p:nvPr/>
        </p:nvPicPr>
        <p:blipFill>
          <a:blip r:embed="rId3" cstate="print"/>
          <a:srcRect r="21553"/>
          <a:stretch>
            <a:fillRect/>
          </a:stretch>
        </p:blipFill>
        <p:spPr bwMode="auto">
          <a:xfrm>
            <a:off x="304800" y="876300"/>
            <a:ext cx="8174892" cy="4038600"/>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l="78333" t="57851" r="590" b="16215"/>
          <a:stretch>
            <a:fillRect/>
          </a:stretch>
        </p:blipFill>
        <p:spPr bwMode="auto">
          <a:xfrm>
            <a:off x="3657600" y="4457700"/>
            <a:ext cx="2149642" cy="1104900"/>
          </a:xfrm>
          <a:prstGeom prst="rect">
            <a:avLst/>
          </a:prstGeom>
          <a:noFill/>
          <a:ln w="9525">
            <a:noFill/>
            <a:miter lim="800000"/>
            <a:headEnd/>
            <a:tailEnd/>
          </a:ln>
        </p:spPr>
      </p:pic>
      <p:sp>
        <p:nvSpPr>
          <p:cNvPr id="7"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17</a:t>
            </a:fld>
            <a:endParaRPr lang="en-US"/>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800100"/>
            <a:ext cx="6248400" cy="923330"/>
          </a:xfrm>
          <a:prstGeom prst="rect">
            <a:avLst/>
          </a:prstGeom>
        </p:spPr>
        <p:txBody>
          <a:bodyPr wrap="square">
            <a:spAutoFit/>
          </a:bodyPr>
          <a:lstStyle/>
          <a:p>
            <a:r>
              <a:rPr lang="en-US" b="1" dirty="0" smtClean="0"/>
              <a:t>Glitne Field </a:t>
            </a:r>
          </a:p>
          <a:p>
            <a:r>
              <a:rPr lang="en-US" dirty="0" smtClean="0"/>
              <a:t>Porosity, Vp and Impedance versus depth for unconsolidated sands, shales and cemented sandstone.</a:t>
            </a:r>
            <a:endParaRPr lang="en-US" dirty="0"/>
          </a:p>
        </p:txBody>
      </p:sp>
      <p:grpSp>
        <p:nvGrpSpPr>
          <p:cNvPr id="4" name="Group 6"/>
          <p:cNvGrpSpPr>
            <a:grpSpLocks noChangeAspect="1"/>
          </p:cNvGrpSpPr>
          <p:nvPr/>
        </p:nvGrpSpPr>
        <p:grpSpPr>
          <a:xfrm>
            <a:off x="152400" y="1866900"/>
            <a:ext cx="8686800" cy="3493207"/>
            <a:chOff x="0" y="1243013"/>
            <a:chExt cx="6867525" cy="2761625"/>
          </a:xfrm>
        </p:grpSpPr>
        <p:pic>
          <p:nvPicPr>
            <p:cNvPr id="2" name="Picture 1"/>
            <p:cNvPicPr>
              <a:picLocks noChangeAspect="1" noChangeArrowheads="1"/>
            </p:cNvPicPr>
            <p:nvPr/>
          </p:nvPicPr>
          <p:blipFill>
            <a:blip r:embed="rId3" cstate="print"/>
            <a:srcRect/>
            <a:stretch>
              <a:fillRect/>
            </a:stretch>
          </p:blipFill>
          <p:spPr bwMode="auto">
            <a:xfrm>
              <a:off x="0" y="1257300"/>
              <a:ext cx="4572000" cy="2747338"/>
            </a:xfrm>
            <a:prstGeom prst="rect">
              <a:avLst/>
            </a:prstGeom>
            <a:noFill/>
            <a:ln w="9525">
              <a:noFill/>
              <a:miter lim="800000"/>
              <a:headEnd/>
              <a:tailEnd/>
            </a:ln>
          </p:spPr>
        </p:pic>
        <p:pic>
          <p:nvPicPr>
            <p:cNvPr id="48130" name="Picture 2"/>
            <p:cNvPicPr>
              <a:picLocks noChangeAspect="1" noChangeArrowheads="1"/>
            </p:cNvPicPr>
            <p:nvPr/>
          </p:nvPicPr>
          <p:blipFill>
            <a:blip r:embed="rId4" cstate="print"/>
            <a:srcRect l="1771" r="51667" b="1517"/>
            <a:stretch>
              <a:fillRect/>
            </a:stretch>
          </p:blipFill>
          <p:spPr bwMode="auto">
            <a:xfrm>
              <a:off x="4700588" y="1243013"/>
              <a:ext cx="2166937" cy="2709863"/>
            </a:xfrm>
            <a:prstGeom prst="rect">
              <a:avLst/>
            </a:prstGeom>
            <a:noFill/>
            <a:ln w="9525">
              <a:noFill/>
              <a:miter lim="800000"/>
              <a:headEnd/>
              <a:tailEnd/>
            </a:ln>
          </p:spPr>
        </p:pic>
      </p:grpSp>
      <p:sp>
        <p:nvSpPr>
          <p:cNvPr id="5" name="Rectangle 4"/>
          <p:cNvSpPr/>
          <p:nvPr/>
        </p:nvSpPr>
        <p:spPr>
          <a:xfrm>
            <a:off x="0" y="5468779"/>
            <a:ext cx="5254625" cy="246221"/>
          </a:xfrm>
          <a:prstGeom prst="rect">
            <a:avLst/>
          </a:prstGeom>
        </p:spPr>
        <p:txBody>
          <a:bodyPr wrap="square">
            <a:spAutoFit/>
          </a:bodyPr>
          <a:lstStyle/>
          <a:p>
            <a:pPr marL="304800" indent="-304800"/>
            <a:r>
              <a:rPr lang="en-US" sz="1000" i="1" dirty="0" err="1" smtClean="0">
                <a:solidFill>
                  <a:schemeClr val="bg1">
                    <a:lumMod val="50000"/>
                  </a:schemeClr>
                </a:solidFill>
              </a:rPr>
              <a:t>Avseth</a:t>
            </a:r>
            <a:r>
              <a:rPr lang="en-US" sz="1000" i="1" dirty="0" smtClean="0">
                <a:solidFill>
                  <a:schemeClr val="bg1">
                    <a:lumMod val="50000"/>
                  </a:schemeClr>
                </a:solidFill>
              </a:rPr>
              <a:t>, et. Al. (2001a). </a:t>
            </a:r>
            <a:endParaRPr lang="en-US" sz="1000" i="1" dirty="0">
              <a:solidFill>
                <a:schemeClr val="bg1">
                  <a:lumMod val="50000"/>
                </a:schemeClr>
              </a:solidFill>
            </a:endParaRPr>
          </a:p>
        </p:txBody>
      </p:sp>
      <p:sp>
        <p:nvSpPr>
          <p:cNvPr id="8" name="Title 1"/>
          <p:cNvSpPr>
            <a:spLocks noGrp="1"/>
          </p:cNvSpPr>
          <p:nvPr>
            <p:ph type="title"/>
          </p:nvPr>
        </p:nvSpPr>
        <p:spPr/>
        <p:txBody>
          <a:bodyPr/>
          <a:lstStyle/>
          <a:p>
            <a:r>
              <a:rPr lang="en-US" dirty="0" smtClean="0"/>
              <a:t>Compaction - North Sea</a:t>
            </a:r>
            <a:endParaRPr lang="en-US" dirty="0"/>
          </a:p>
        </p:txBody>
      </p:sp>
      <p:sp>
        <p:nvSpPr>
          <p:cNvPr id="9"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18</a:t>
            </a:fld>
            <a:endParaRPr lang="en-US"/>
          </a:p>
        </p:txBody>
      </p:sp>
      <p:sp>
        <p:nvSpPr>
          <p:cNvPr id="12" name="Rectangle 11"/>
          <p:cNvSpPr/>
          <p:nvPr/>
        </p:nvSpPr>
        <p:spPr>
          <a:xfrm>
            <a:off x="1828800" y="4457700"/>
            <a:ext cx="1295400" cy="590931"/>
          </a:xfrm>
          <a:prstGeom prst="rect">
            <a:avLst/>
          </a:prstGeom>
          <a:solidFill>
            <a:schemeClr val="bg1">
              <a:alpha val="90000"/>
            </a:schemeClr>
          </a:solidFill>
        </p:spPr>
        <p:txBody>
          <a:bodyPr wrap="square" lIns="27432" tIns="18288" rIns="27432" bIns="18288">
            <a:spAutoFit/>
          </a:bodyPr>
          <a:lstStyle/>
          <a:p>
            <a:r>
              <a:rPr lang="en-US" sz="1200" dirty="0" smtClean="0"/>
              <a:t>cementation reduces porosity (increased density)</a:t>
            </a:r>
            <a:endParaRPr lang="en-US" sz="1200" dirty="0"/>
          </a:p>
        </p:txBody>
      </p:sp>
      <p:sp>
        <p:nvSpPr>
          <p:cNvPr id="13" name="Rectangle 12"/>
          <p:cNvSpPr/>
          <p:nvPr/>
        </p:nvSpPr>
        <p:spPr>
          <a:xfrm>
            <a:off x="4876800" y="4076700"/>
            <a:ext cx="1219200" cy="406265"/>
          </a:xfrm>
          <a:prstGeom prst="rect">
            <a:avLst/>
          </a:prstGeom>
          <a:solidFill>
            <a:schemeClr val="bg1">
              <a:alpha val="90000"/>
            </a:schemeClr>
          </a:solidFill>
        </p:spPr>
        <p:txBody>
          <a:bodyPr wrap="square" lIns="27432" tIns="18288" rIns="27432" bIns="18288">
            <a:spAutoFit/>
          </a:bodyPr>
          <a:lstStyle/>
          <a:p>
            <a:r>
              <a:rPr lang="en-US" sz="1200" dirty="0" smtClean="0"/>
              <a:t>cementation increases velocity</a:t>
            </a:r>
            <a:endParaRPr lang="en-US" sz="1200" dirty="0"/>
          </a:p>
        </p:txBody>
      </p:sp>
      <p:sp>
        <p:nvSpPr>
          <p:cNvPr id="14" name="Rectangle 13"/>
          <p:cNvSpPr/>
          <p:nvPr/>
        </p:nvSpPr>
        <p:spPr>
          <a:xfrm>
            <a:off x="6553200" y="4457700"/>
            <a:ext cx="1371600" cy="406265"/>
          </a:xfrm>
          <a:prstGeom prst="rect">
            <a:avLst/>
          </a:prstGeom>
          <a:solidFill>
            <a:schemeClr val="bg1">
              <a:alpha val="90000"/>
            </a:schemeClr>
          </a:solidFill>
        </p:spPr>
        <p:txBody>
          <a:bodyPr wrap="square" lIns="27432" tIns="18288" rIns="27432" bIns="18288">
            <a:spAutoFit/>
          </a:bodyPr>
          <a:lstStyle/>
          <a:p>
            <a:r>
              <a:rPr lang="en-US" sz="1200" dirty="0" smtClean="0"/>
              <a:t>cementation increases impedance</a:t>
            </a:r>
            <a:endParaRPr lang="en-US" sz="1200" dirty="0"/>
          </a:p>
        </p:txBody>
      </p:sp>
      <p:sp>
        <p:nvSpPr>
          <p:cNvPr id="15" name="Rectangle 14"/>
          <p:cNvSpPr/>
          <p:nvPr/>
        </p:nvSpPr>
        <p:spPr>
          <a:xfrm>
            <a:off x="6553200" y="4457700"/>
            <a:ext cx="1371600" cy="406265"/>
          </a:xfrm>
          <a:prstGeom prst="rect">
            <a:avLst/>
          </a:prstGeom>
          <a:solidFill>
            <a:schemeClr val="bg1">
              <a:alpha val="90000"/>
            </a:schemeClr>
          </a:solidFill>
        </p:spPr>
        <p:txBody>
          <a:bodyPr wrap="square" lIns="27432" tIns="18288" rIns="27432" bIns="18288">
            <a:spAutoFit/>
          </a:bodyPr>
          <a:lstStyle/>
          <a:p>
            <a:r>
              <a:rPr lang="en-US" sz="1200" dirty="0" smtClean="0"/>
              <a:t>cementation increases impedance</a:t>
            </a:r>
            <a:endParaRPr lang="en-US" sz="1200" dirty="0"/>
          </a:p>
        </p:txBody>
      </p:sp>
      <p:sp>
        <p:nvSpPr>
          <p:cNvPr id="16" name="Freeform 15"/>
          <p:cNvSpPr/>
          <p:nvPr/>
        </p:nvSpPr>
        <p:spPr>
          <a:xfrm>
            <a:off x="1604211" y="1949116"/>
            <a:ext cx="376989" cy="3104147"/>
          </a:xfrm>
          <a:custGeom>
            <a:avLst/>
            <a:gdLst>
              <a:gd name="connsiteX0" fmla="*/ 376989 w 376989"/>
              <a:gd name="connsiteY0" fmla="*/ 0 h 3104147"/>
              <a:gd name="connsiteX1" fmla="*/ 296778 w 376989"/>
              <a:gd name="connsiteY1" fmla="*/ 609600 h 3104147"/>
              <a:gd name="connsiteX2" fmla="*/ 232610 w 376989"/>
              <a:gd name="connsiteY2" fmla="*/ 1122947 h 3104147"/>
              <a:gd name="connsiteX3" fmla="*/ 152400 w 376989"/>
              <a:gd name="connsiteY3" fmla="*/ 1732547 h 3104147"/>
              <a:gd name="connsiteX4" fmla="*/ 56147 w 376989"/>
              <a:gd name="connsiteY4" fmla="*/ 2622884 h 3104147"/>
              <a:gd name="connsiteX5" fmla="*/ 0 w 376989"/>
              <a:gd name="connsiteY5" fmla="*/ 3104147 h 310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989" h="3104147">
                <a:moveTo>
                  <a:pt x="376989" y="0"/>
                </a:moveTo>
                <a:lnTo>
                  <a:pt x="296778" y="609600"/>
                </a:lnTo>
                <a:lnTo>
                  <a:pt x="232610" y="1122947"/>
                </a:lnTo>
                <a:lnTo>
                  <a:pt x="152400" y="1732547"/>
                </a:lnTo>
                <a:lnTo>
                  <a:pt x="56147" y="2622884"/>
                </a:lnTo>
                <a:lnTo>
                  <a:pt x="0" y="3104147"/>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4186991" y="1909366"/>
            <a:ext cx="537410" cy="3157934"/>
          </a:xfrm>
          <a:custGeom>
            <a:avLst/>
            <a:gdLst>
              <a:gd name="connsiteX0" fmla="*/ 376989 w 376989"/>
              <a:gd name="connsiteY0" fmla="*/ 0 h 3104147"/>
              <a:gd name="connsiteX1" fmla="*/ 296778 w 376989"/>
              <a:gd name="connsiteY1" fmla="*/ 609600 h 3104147"/>
              <a:gd name="connsiteX2" fmla="*/ 232610 w 376989"/>
              <a:gd name="connsiteY2" fmla="*/ 1122947 h 3104147"/>
              <a:gd name="connsiteX3" fmla="*/ 152400 w 376989"/>
              <a:gd name="connsiteY3" fmla="*/ 1732547 h 3104147"/>
              <a:gd name="connsiteX4" fmla="*/ 56147 w 376989"/>
              <a:gd name="connsiteY4" fmla="*/ 2622884 h 3104147"/>
              <a:gd name="connsiteX5" fmla="*/ 0 w 376989"/>
              <a:gd name="connsiteY5" fmla="*/ 3104147 h 3104147"/>
              <a:gd name="connsiteX0" fmla="*/ 376989 w 533400"/>
              <a:gd name="connsiteY0" fmla="*/ 0 h 3104147"/>
              <a:gd name="connsiteX1" fmla="*/ 533400 w 533400"/>
              <a:gd name="connsiteY1" fmla="*/ 228600 h 3104147"/>
              <a:gd name="connsiteX2" fmla="*/ 232610 w 533400"/>
              <a:gd name="connsiteY2" fmla="*/ 1122947 h 3104147"/>
              <a:gd name="connsiteX3" fmla="*/ 152400 w 533400"/>
              <a:gd name="connsiteY3" fmla="*/ 1732547 h 3104147"/>
              <a:gd name="connsiteX4" fmla="*/ 56147 w 533400"/>
              <a:gd name="connsiteY4" fmla="*/ 2622884 h 3104147"/>
              <a:gd name="connsiteX5" fmla="*/ 0 w 533400"/>
              <a:gd name="connsiteY5" fmla="*/ 3104147 h 3104147"/>
              <a:gd name="connsiteX0" fmla="*/ 376989 w 557463"/>
              <a:gd name="connsiteY0" fmla="*/ 0 h 3104147"/>
              <a:gd name="connsiteX1" fmla="*/ 533400 w 557463"/>
              <a:gd name="connsiteY1" fmla="*/ 228600 h 3104147"/>
              <a:gd name="connsiteX2" fmla="*/ 232610 w 557463"/>
              <a:gd name="connsiteY2" fmla="*/ 1122947 h 3104147"/>
              <a:gd name="connsiteX3" fmla="*/ 152400 w 557463"/>
              <a:gd name="connsiteY3" fmla="*/ 1732547 h 3104147"/>
              <a:gd name="connsiteX4" fmla="*/ 56147 w 557463"/>
              <a:gd name="connsiteY4" fmla="*/ 2622884 h 3104147"/>
              <a:gd name="connsiteX5" fmla="*/ 0 w 557463"/>
              <a:gd name="connsiteY5" fmla="*/ 3104147 h 3104147"/>
              <a:gd name="connsiteX0" fmla="*/ 376989 w 749299"/>
              <a:gd name="connsiteY0" fmla="*/ 25400 h 3129547"/>
              <a:gd name="connsiteX1" fmla="*/ 533400 w 749299"/>
              <a:gd name="connsiteY1" fmla="*/ 254000 h 3129547"/>
              <a:gd name="connsiteX2" fmla="*/ 685799 w 749299"/>
              <a:gd name="connsiteY2" fmla="*/ 1549400 h 3129547"/>
              <a:gd name="connsiteX3" fmla="*/ 152400 w 749299"/>
              <a:gd name="connsiteY3" fmla="*/ 1757947 h 3129547"/>
              <a:gd name="connsiteX4" fmla="*/ 56147 w 749299"/>
              <a:gd name="connsiteY4" fmla="*/ 2648284 h 3129547"/>
              <a:gd name="connsiteX5" fmla="*/ 0 w 749299"/>
              <a:gd name="connsiteY5" fmla="*/ 3129547 h 3129547"/>
              <a:gd name="connsiteX0" fmla="*/ 376989 w 838199"/>
              <a:gd name="connsiteY0" fmla="*/ 25400 h 3129547"/>
              <a:gd name="connsiteX1" fmla="*/ 533400 w 838199"/>
              <a:gd name="connsiteY1" fmla="*/ 254000 h 3129547"/>
              <a:gd name="connsiteX2" fmla="*/ 685799 w 838199"/>
              <a:gd name="connsiteY2" fmla="*/ 1549400 h 3129547"/>
              <a:gd name="connsiteX3" fmla="*/ 838199 w 838199"/>
              <a:gd name="connsiteY3" fmla="*/ 2387600 h 3129547"/>
              <a:gd name="connsiteX4" fmla="*/ 56147 w 838199"/>
              <a:gd name="connsiteY4" fmla="*/ 2648284 h 3129547"/>
              <a:gd name="connsiteX5" fmla="*/ 0 w 838199"/>
              <a:gd name="connsiteY5" fmla="*/ 3129547 h 3129547"/>
              <a:gd name="connsiteX0" fmla="*/ 376989 w 838199"/>
              <a:gd name="connsiteY0" fmla="*/ 25400 h 3129547"/>
              <a:gd name="connsiteX1" fmla="*/ 533400 w 838199"/>
              <a:gd name="connsiteY1" fmla="*/ 254000 h 3129547"/>
              <a:gd name="connsiteX2" fmla="*/ 685799 w 838199"/>
              <a:gd name="connsiteY2" fmla="*/ 1549400 h 3129547"/>
              <a:gd name="connsiteX3" fmla="*/ 838199 w 838199"/>
              <a:gd name="connsiteY3" fmla="*/ 2387600 h 3129547"/>
              <a:gd name="connsiteX4" fmla="*/ 838199 w 838199"/>
              <a:gd name="connsiteY4" fmla="*/ 2844800 h 3129547"/>
              <a:gd name="connsiteX5" fmla="*/ 0 w 838199"/>
              <a:gd name="connsiteY5" fmla="*/ 3129547 h 3129547"/>
              <a:gd name="connsiteX0" fmla="*/ 0 w 537410"/>
              <a:gd name="connsiteY0" fmla="*/ 25400 h 3149600"/>
              <a:gd name="connsiteX1" fmla="*/ 156411 w 537410"/>
              <a:gd name="connsiteY1" fmla="*/ 254000 h 3149600"/>
              <a:gd name="connsiteX2" fmla="*/ 308810 w 537410"/>
              <a:gd name="connsiteY2" fmla="*/ 1549400 h 3149600"/>
              <a:gd name="connsiteX3" fmla="*/ 461210 w 537410"/>
              <a:gd name="connsiteY3" fmla="*/ 2387600 h 3149600"/>
              <a:gd name="connsiteX4" fmla="*/ 461210 w 537410"/>
              <a:gd name="connsiteY4" fmla="*/ 2844800 h 3149600"/>
              <a:gd name="connsiteX5" fmla="*/ 537410 w 537410"/>
              <a:gd name="connsiteY5" fmla="*/ 3149600 h 3149600"/>
              <a:gd name="connsiteX0" fmla="*/ 0 w 537410"/>
              <a:gd name="connsiteY0" fmla="*/ 26591 h 3150791"/>
              <a:gd name="connsiteX1" fmla="*/ 156411 w 537410"/>
              <a:gd name="connsiteY1" fmla="*/ 255191 h 3150791"/>
              <a:gd name="connsiteX2" fmla="*/ 346910 w 537410"/>
              <a:gd name="connsiteY2" fmla="*/ 1557735 h 3150791"/>
              <a:gd name="connsiteX3" fmla="*/ 461210 w 537410"/>
              <a:gd name="connsiteY3" fmla="*/ 2388791 h 3150791"/>
              <a:gd name="connsiteX4" fmla="*/ 461210 w 537410"/>
              <a:gd name="connsiteY4" fmla="*/ 2845991 h 3150791"/>
              <a:gd name="connsiteX5" fmla="*/ 537410 w 537410"/>
              <a:gd name="connsiteY5" fmla="*/ 3150791 h 3150791"/>
              <a:gd name="connsiteX0" fmla="*/ 0 w 537410"/>
              <a:gd name="connsiteY0" fmla="*/ 26591 h 3150791"/>
              <a:gd name="connsiteX1" fmla="*/ 156411 w 537410"/>
              <a:gd name="connsiteY1" fmla="*/ 255191 h 3150791"/>
              <a:gd name="connsiteX2" fmla="*/ 346910 w 537410"/>
              <a:gd name="connsiteY2" fmla="*/ 1557735 h 3150791"/>
              <a:gd name="connsiteX3" fmla="*/ 461210 w 537410"/>
              <a:gd name="connsiteY3" fmla="*/ 2388791 h 3150791"/>
              <a:gd name="connsiteX4" fmla="*/ 461210 w 537410"/>
              <a:gd name="connsiteY4" fmla="*/ 2845991 h 3150791"/>
              <a:gd name="connsiteX5" fmla="*/ 537410 w 537410"/>
              <a:gd name="connsiteY5" fmla="*/ 3150791 h 3150791"/>
              <a:gd name="connsiteX0" fmla="*/ 0 w 537410"/>
              <a:gd name="connsiteY0" fmla="*/ 59928 h 3184128"/>
              <a:gd name="connsiteX1" fmla="*/ 115930 w 537410"/>
              <a:gd name="connsiteY1" fmla="*/ 255191 h 3184128"/>
              <a:gd name="connsiteX2" fmla="*/ 346910 w 537410"/>
              <a:gd name="connsiteY2" fmla="*/ 1591072 h 3184128"/>
              <a:gd name="connsiteX3" fmla="*/ 461210 w 537410"/>
              <a:gd name="connsiteY3" fmla="*/ 2422128 h 3184128"/>
              <a:gd name="connsiteX4" fmla="*/ 461210 w 537410"/>
              <a:gd name="connsiteY4" fmla="*/ 2879328 h 3184128"/>
              <a:gd name="connsiteX5" fmla="*/ 537410 w 537410"/>
              <a:gd name="connsiteY5" fmla="*/ 3184128 h 3184128"/>
              <a:gd name="connsiteX0" fmla="*/ 0 w 537410"/>
              <a:gd name="connsiteY0" fmla="*/ 33734 h 3157934"/>
              <a:gd name="connsiteX1" fmla="*/ 115930 w 537410"/>
              <a:gd name="connsiteY1" fmla="*/ 228997 h 3157934"/>
              <a:gd name="connsiteX2" fmla="*/ 346910 w 537410"/>
              <a:gd name="connsiteY2" fmla="*/ 1564878 h 3157934"/>
              <a:gd name="connsiteX3" fmla="*/ 461210 w 537410"/>
              <a:gd name="connsiteY3" fmla="*/ 2395934 h 3157934"/>
              <a:gd name="connsiteX4" fmla="*/ 461210 w 537410"/>
              <a:gd name="connsiteY4" fmla="*/ 2853134 h 3157934"/>
              <a:gd name="connsiteX5" fmla="*/ 537410 w 537410"/>
              <a:gd name="connsiteY5" fmla="*/ 3157934 h 3157934"/>
              <a:gd name="connsiteX0" fmla="*/ 0 w 537410"/>
              <a:gd name="connsiteY0" fmla="*/ 33734 h 3157934"/>
              <a:gd name="connsiteX1" fmla="*/ 115930 w 537410"/>
              <a:gd name="connsiteY1" fmla="*/ 228997 h 3157934"/>
              <a:gd name="connsiteX2" fmla="*/ 346910 w 537410"/>
              <a:gd name="connsiteY2" fmla="*/ 1564878 h 3157934"/>
              <a:gd name="connsiteX3" fmla="*/ 461210 w 537410"/>
              <a:gd name="connsiteY3" fmla="*/ 2395934 h 3157934"/>
              <a:gd name="connsiteX4" fmla="*/ 489785 w 537410"/>
              <a:gd name="connsiteY4" fmla="*/ 2853134 h 3157934"/>
              <a:gd name="connsiteX5" fmla="*/ 537410 w 537410"/>
              <a:gd name="connsiteY5" fmla="*/ 3157934 h 3157934"/>
              <a:gd name="connsiteX0" fmla="*/ 0 w 537410"/>
              <a:gd name="connsiteY0" fmla="*/ 33734 h 3157934"/>
              <a:gd name="connsiteX1" fmla="*/ 115930 w 537410"/>
              <a:gd name="connsiteY1" fmla="*/ 228997 h 3157934"/>
              <a:gd name="connsiteX2" fmla="*/ 346910 w 537410"/>
              <a:gd name="connsiteY2" fmla="*/ 1564878 h 3157934"/>
              <a:gd name="connsiteX3" fmla="*/ 461210 w 537410"/>
              <a:gd name="connsiteY3" fmla="*/ 2395934 h 3157934"/>
              <a:gd name="connsiteX4" fmla="*/ 513598 w 537410"/>
              <a:gd name="connsiteY4" fmla="*/ 2857897 h 3157934"/>
              <a:gd name="connsiteX5" fmla="*/ 537410 w 537410"/>
              <a:gd name="connsiteY5" fmla="*/ 3157934 h 315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410" h="3157934">
                <a:moveTo>
                  <a:pt x="0" y="33734"/>
                </a:moveTo>
                <a:cubicBezTo>
                  <a:pt x="52137" y="109934"/>
                  <a:pt x="20012" y="0"/>
                  <a:pt x="115930" y="228997"/>
                </a:cubicBezTo>
                <a:cubicBezTo>
                  <a:pt x="173748" y="484188"/>
                  <a:pt x="312779" y="1290408"/>
                  <a:pt x="346910" y="1564878"/>
                </a:cubicBezTo>
                <a:lnTo>
                  <a:pt x="461210" y="2395934"/>
                </a:lnTo>
                <a:lnTo>
                  <a:pt x="513598" y="2857897"/>
                </a:lnTo>
                <a:lnTo>
                  <a:pt x="537410" y="3157934"/>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7531894" y="1919287"/>
            <a:ext cx="506454" cy="3107928"/>
          </a:xfrm>
          <a:custGeom>
            <a:avLst/>
            <a:gdLst>
              <a:gd name="connsiteX0" fmla="*/ 376989 w 376989"/>
              <a:gd name="connsiteY0" fmla="*/ 0 h 3104147"/>
              <a:gd name="connsiteX1" fmla="*/ 296778 w 376989"/>
              <a:gd name="connsiteY1" fmla="*/ 609600 h 3104147"/>
              <a:gd name="connsiteX2" fmla="*/ 232610 w 376989"/>
              <a:gd name="connsiteY2" fmla="*/ 1122947 h 3104147"/>
              <a:gd name="connsiteX3" fmla="*/ 152400 w 376989"/>
              <a:gd name="connsiteY3" fmla="*/ 1732547 h 3104147"/>
              <a:gd name="connsiteX4" fmla="*/ 56147 w 376989"/>
              <a:gd name="connsiteY4" fmla="*/ 2622884 h 3104147"/>
              <a:gd name="connsiteX5" fmla="*/ 0 w 376989"/>
              <a:gd name="connsiteY5" fmla="*/ 3104147 h 3104147"/>
              <a:gd name="connsiteX0" fmla="*/ 376989 w 533400"/>
              <a:gd name="connsiteY0" fmla="*/ 0 h 3104147"/>
              <a:gd name="connsiteX1" fmla="*/ 533400 w 533400"/>
              <a:gd name="connsiteY1" fmla="*/ 228600 h 3104147"/>
              <a:gd name="connsiteX2" fmla="*/ 232610 w 533400"/>
              <a:gd name="connsiteY2" fmla="*/ 1122947 h 3104147"/>
              <a:gd name="connsiteX3" fmla="*/ 152400 w 533400"/>
              <a:gd name="connsiteY3" fmla="*/ 1732547 h 3104147"/>
              <a:gd name="connsiteX4" fmla="*/ 56147 w 533400"/>
              <a:gd name="connsiteY4" fmla="*/ 2622884 h 3104147"/>
              <a:gd name="connsiteX5" fmla="*/ 0 w 533400"/>
              <a:gd name="connsiteY5" fmla="*/ 3104147 h 3104147"/>
              <a:gd name="connsiteX0" fmla="*/ 376989 w 557463"/>
              <a:gd name="connsiteY0" fmla="*/ 0 h 3104147"/>
              <a:gd name="connsiteX1" fmla="*/ 533400 w 557463"/>
              <a:gd name="connsiteY1" fmla="*/ 228600 h 3104147"/>
              <a:gd name="connsiteX2" fmla="*/ 232610 w 557463"/>
              <a:gd name="connsiteY2" fmla="*/ 1122947 h 3104147"/>
              <a:gd name="connsiteX3" fmla="*/ 152400 w 557463"/>
              <a:gd name="connsiteY3" fmla="*/ 1732547 h 3104147"/>
              <a:gd name="connsiteX4" fmla="*/ 56147 w 557463"/>
              <a:gd name="connsiteY4" fmla="*/ 2622884 h 3104147"/>
              <a:gd name="connsiteX5" fmla="*/ 0 w 557463"/>
              <a:gd name="connsiteY5" fmla="*/ 3104147 h 3104147"/>
              <a:gd name="connsiteX0" fmla="*/ 376989 w 749299"/>
              <a:gd name="connsiteY0" fmla="*/ 25400 h 3129547"/>
              <a:gd name="connsiteX1" fmla="*/ 533400 w 749299"/>
              <a:gd name="connsiteY1" fmla="*/ 254000 h 3129547"/>
              <a:gd name="connsiteX2" fmla="*/ 685799 w 749299"/>
              <a:gd name="connsiteY2" fmla="*/ 1549400 h 3129547"/>
              <a:gd name="connsiteX3" fmla="*/ 152400 w 749299"/>
              <a:gd name="connsiteY3" fmla="*/ 1757947 h 3129547"/>
              <a:gd name="connsiteX4" fmla="*/ 56147 w 749299"/>
              <a:gd name="connsiteY4" fmla="*/ 2648284 h 3129547"/>
              <a:gd name="connsiteX5" fmla="*/ 0 w 749299"/>
              <a:gd name="connsiteY5" fmla="*/ 3129547 h 3129547"/>
              <a:gd name="connsiteX0" fmla="*/ 376989 w 838199"/>
              <a:gd name="connsiteY0" fmla="*/ 25400 h 3129547"/>
              <a:gd name="connsiteX1" fmla="*/ 533400 w 838199"/>
              <a:gd name="connsiteY1" fmla="*/ 254000 h 3129547"/>
              <a:gd name="connsiteX2" fmla="*/ 685799 w 838199"/>
              <a:gd name="connsiteY2" fmla="*/ 1549400 h 3129547"/>
              <a:gd name="connsiteX3" fmla="*/ 838199 w 838199"/>
              <a:gd name="connsiteY3" fmla="*/ 2387600 h 3129547"/>
              <a:gd name="connsiteX4" fmla="*/ 56147 w 838199"/>
              <a:gd name="connsiteY4" fmla="*/ 2648284 h 3129547"/>
              <a:gd name="connsiteX5" fmla="*/ 0 w 838199"/>
              <a:gd name="connsiteY5" fmla="*/ 3129547 h 3129547"/>
              <a:gd name="connsiteX0" fmla="*/ 376989 w 838199"/>
              <a:gd name="connsiteY0" fmla="*/ 25400 h 3129547"/>
              <a:gd name="connsiteX1" fmla="*/ 533400 w 838199"/>
              <a:gd name="connsiteY1" fmla="*/ 254000 h 3129547"/>
              <a:gd name="connsiteX2" fmla="*/ 685799 w 838199"/>
              <a:gd name="connsiteY2" fmla="*/ 1549400 h 3129547"/>
              <a:gd name="connsiteX3" fmla="*/ 838199 w 838199"/>
              <a:gd name="connsiteY3" fmla="*/ 2387600 h 3129547"/>
              <a:gd name="connsiteX4" fmla="*/ 838199 w 838199"/>
              <a:gd name="connsiteY4" fmla="*/ 2844800 h 3129547"/>
              <a:gd name="connsiteX5" fmla="*/ 0 w 838199"/>
              <a:gd name="connsiteY5" fmla="*/ 3129547 h 3129547"/>
              <a:gd name="connsiteX0" fmla="*/ 0 w 537410"/>
              <a:gd name="connsiteY0" fmla="*/ 25400 h 3149600"/>
              <a:gd name="connsiteX1" fmla="*/ 156411 w 537410"/>
              <a:gd name="connsiteY1" fmla="*/ 254000 h 3149600"/>
              <a:gd name="connsiteX2" fmla="*/ 308810 w 537410"/>
              <a:gd name="connsiteY2" fmla="*/ 1549400 h 3149600"/>
              <a:gd name="connsiteX3" fmla="*/ 461210 w 537410"/>
              <a:gd name="connsiteY3" fmla="*/ 2387600 h 3149600"/>
              <a:gd name="connsiteX4" fmla="*/ 461210 w 537410"/>
              <a:gd name="connsiteY4" fmla="*/ 2844800 h 3149600"/>
              <a:gd name="connsiteX5" fmla="*/ 537410 w 537410"/>
              <a:gd name="connsiteY5" fmla="*/ 3149600 h 3149600"/>
              <a:gd name="connsiteX0" fmla="*/ 0 w 537410"/>
              <a:gd name="connsiteY0" fmla="*/ 26591 h 3150791"/>
              <a:gd name="connsiteX1" fmla="*/ 156411 w 537410"/>
              <a:gd name="connsiteY1" fmla="*/ 255191 h 3150791"/>
              <a:gd name="connsiteX2" fmla="*/ 346910 w 537410"/>
              <a:gd name="connsiteY2" fmla="*/ 1557735 h 3150791"/>
              <a:gd name="connsiteX3" fmla="*/ 461210 w 537410"/>
              <a:gd name="connsiteY3" fmla="*/ 2388791 h 3150791"/>
              <a:gd name="connsiteX4" fmla="*/ 461210 w 537410"/>
              <a:gd name="connsiteY4" fmla="*/ 2845991 h 3150791"/>
              <a:gd name="connsiteX5" fmla="*/ 537410 w 537410"/>
              <a:gd name="connsiteY5" fmla="*/ 3150791 h 3150791"/>
              <a:gd name="connsiteX0" fmla="*/ 0 w 537410"/>
              <a:gd name="connsiteY0" fmla="*/ 26591 h 3150791"/>
              <a:gd name="connsiteX1" fmla="*/ 156411 w 537410"/>
              <a:gd name="connsiteY1" fmla="*/ 255191 h 3150791"/>
              <a:gd name="connsiteX2" fmla="*/ 346910 w 537410"/>
              <a:gd name="connsiteY2" fmla="*/ 1557735 h 3150791"/>
              <a:gd name="connsiteX3" fmla="*/ 461210 w 537410"/>
              <a:gd name="connsiteY3" fmla="*/ 2388791 h 3150791"/>
              <a:gd name="connsiteX4" fmla="*/ 461210 w 537410"/>
              <a:gd name="connsiteY4" fmla="*/ 2845991 h 3150791"/>
              <a:gd name="connsiteX5" fmla="*/ 537410 w 537410"/>
              <a:gd name="connsiteY5" fmla="*/ 3150791 h 3150791"/>
              <a:gd name="connsiteX0" fmla="*/ 0 w 537410"/>
              <a:gd name="connsiteY0" fmla="*/ 59928 h 3184128"/>
              <a:gd name="connsiteX1" fmla="*/ 115930 w 537410"/>
              <a:gd name="connsiteY1" fmla="*/ 255191 h 3184128"/>
              <a:gd name="connsiteX2" fmla="*/ 346910 w 537410"/>
              <a:gd name="connsiteY2" fmla="*/ 1591072 h 3184128"/>
              <a:gd name="connsiteX3" fmla="*/ 461210 w 537410"/>
              <a:gd name="connsiteY3" fmla="*/ 2422128 h 3184128"/>
              <a:gd name="connsiteX4" fmla="*/ 461210 w 537410"/>
              <a:gd name="connsiteY4" fmla="*/ 2879328 h 3184128"/>
              <a:gd name="connsiteX5" fmla="*/ 537410 w 537410"/>
              <a:gd name="connsiteY5" fmla="*/ 3184128 h 3184128"/>
              <a:gd name="connsiteX0" fmla="*/ 0 w 537410"/>
              <a:gd name="connsiteY0" fmla="*/ 33734 h 3157934"/>
              <a:gd name="connsiteX1" fmla="*/ 115930 w 537410"/>
              <a:gd name="connsiteY1" fmla="*/ 228997 h 3157934"/>
              <a:gd name="connsiteX2" fmla="*/ 346910 w 537410"/>
              <a:gd name="connsiteY2" fmla="*/ 1564878 h 3157934"/>
              <a:gd name="connsiteX3" fmla="*/ 461210 w 537410"/>
              <a:gd name="connsiteY3" fmla="*/ 2395934 h 3157934"/>
              <a:gd name="connsiteX4" fmla="*/ 461210 w 537410"/>
              <a:gd name="connsiteY4" fmla="*/ 2853134 h 3157934"/>
              <a:gd name="connsiteX5" fmla="*/ 537410 w 537410"/>
              <a:gd name="connsiteY5" fmla="*/ 3157934 h 3157934"/>
              <a:gd name="connsiteX0" fmla="*/ 0 w 537410"/>
              <a:gd name="connsiteY0" fmla="*/ 43259 h 3167459"/>
              <a:gd name="connsiteX1" fmla="*/ 101643 w 537410"/>
              <a:gd name="connsiteY1" fmla="*/ 228997 h 3167459"/>
              <a:gd name="connsiteX2" fmla="*/ 346910 w 537410"/>
              <a:gd name="connsiteY2" fmla="*/ 1574403 h 3167459"/>
              <a:gd name="connsiteX3" fmla="*/ 461210 w 537410"/>
              <a:gd name="connsiteY3" fmla="*/ 2405459 h 3167459"/>
              <a:gd name="connsiteX4" fmla="*/ 461210 w 537410"/>
              <a:gd name="connsiteY4" fmla="*/ 2862659 h 3167459"/>
              <a:gd name="connsiteX5" fmla="*/ 537410 w 537410"/>
              <a:gd name="connsiteY5" fmla="*/ 3167459 h 3167459"/>
              <a:gd name="connsiteX0" fmla="*/ 0 w 537410"/>
              <a:gd name="connsiteY0" fmla="*/ 43259 h 3167459"/>
              <a:gd name="connsiteX1" fmla="*/ 101643 w 537410"/>
              <a:gd name="connsiteY1" fmla="*/ 228997 h 3167459"/>
              <a:gd name="connsiteX2" fmla="*/ 349291 w 537410"/>
              <a:gd name="connsiteY2" fmla="*/ 1610122 h 3167459"/>
              <a:gd name="connsiteX3" fmla="*/ 461210 w 537410"/>
              <a:gd name="connsiteY3" fmla="*/ 2405459 h 3167459"/>
              <a:gd name="connsiteX4" fmla="*/ 461210 w 537410"/>
              <a:gd name="connsiteY4" fmla="*/ 2862659 h 3167459"/>
              <a:gd name="connsiteX5" fmla="*/ 537410 w 537410"/>
              <a:gd name="connsiteY5" fmla="*/ 3167459 h 3167459"/>
              <a:gd name="connsiteX0" fmla="*/ 0 w 537410"/>
              <a:gd name="connsiteY0" fmla="*/ 43259 h 3167459"/>
              <a:gd name="connsiteX1" fmla="*/ 101643 w 537410"/>
              <a:gd name="connsiteY1" fmla="*/ 228997 h 3167459"/>
              <a:gd name="connsiteX2" fmla="*/ 330241 w 537410"/>
              <a:gd name="connsiteY2" fmla="*/ 1619647 h 3167459"/>
              <a:gd name="connsiteX3" fmla="*/ 461210 w 537410"/>
              <a:gd name="connsiteY3" fmla="*/ 2405459 h 3167459"/>
              <a:gd name="connsiteX4" fmla="*/ 461210 w 537410"/>
              <a:gd name="connsiteY4" fmla="*/ 2862659 h 3167459"/>
              <a:gd name="connsiteX5" fmla="*/ 537410 w 537410"/>
              <a:gd name="connsiteY5" fmla="*/ 3167459 h 3167459"/>
              <a:gd name="connsiteX0" fmla="*/ 0 w 537410"/>
              <a:gd name="connsiteY0" fmla="*/ 43259 h 3167459"/>
              <a:gd name="connsiteX1" fmla="*/ 101643 w 537410"/>
              <a:gd name="connsiteY1" fmla="*/ 228997 h 3167459"/>
              <a:gd name="connsiteX2" fmla="*/ 330241 w 537410"/>
              <a:gd name="connsiteY2" fmla="*/ 1619647 h 3167459"/>
              <a:gd name="connsiteX3" fmla="*/ 439779 w 537410"/>
              <a:gd name="connsiteY3" fmla="*/ 2426890 h 3167459"/>
              <a:gd name="connsiteX4" fmla="*/ 461210 w 537410"/>
              <a:gd name="connsiteY4" fmla="*/ 2862659 h 3167459"/>
              <a:gd name="connsiteX5" fmla="*/ 537410 w 537410"/>
              <a:gd name="connsiteY5" fmla="*/ 3167459 h 3167459"/>
              <a:gd name="connsiteX0" fmla="*/ 0 w 537410"/>
              <a:gd name="connsiteY0" fmla="*/ 43259 h 3167459"/>
              <a:gd name="connsiteX1" fmla="*/ 101643 w 537410"/>
              <a:gd name="connsiteY1" fmla="*/ 228997 h 3167459"/>
              <a:gd name="connsiteX2" fmla="*/ 330241 w 537410"/>
              <a:gd name="connsiteY2" fmla="*/ 1619647 h 3167459"/>
              <a:gd name="connsiteX3" fmla="*/ 439779 w 537410"/>
              <a:gd name="connsiteY3" fmla="*/ 2426890 h 3167459"/>
              <a:gd name="connsiteX4" fmla="*/ 475498 w 537410"/>
              <a:gd name="connsiteY4" fmla="*/ 2862659 h 3167459"/>
              <a:gd name="connsiteX5" fmla="*/ 537410 w 537410"/>
              <a:gd name="connsiteY5" fmla="*/ 3167459 h 3167459"/>
              <a:gd name="connsiteX0" fmla="*/ 0 w 506454"/>
              <a:gd name="connsiteY0" fmla="*/ 43259 h 3126978"/>
              <a:gd name="connsiteX1" fmla="*/ 101643 w 506454"/>
              <a:gd name="connsiteY1" fmla="*/ 228997 h 3126978"/>
              <a:gd name="connsiteX2" fmla="*/ 330241 w 506454"/>
              <a:gd name="connsiteY2" fmla="*/ 1619647 h 3126978"/>
              <a:gd name="connsiteX3" fmla="*/ 439779 w 506454"/>
              <a:gd name="connsiteY3" fmla="*/ 2426890 h 3126978"/>
              <a:gd name="connsiteX4" fmla="*/ 475498 w 506454"/>
              <a:gd name="connsiteY4" fmla="*/ 2862659 h 3126978"/>
              <a:gd name="connsiteX5" fmla="*/ 506454 w 506454"/>
              <a:gd name="connsiteY5" fmla="*/ 3126978 h 3126978"/>
              <a:gd name="connsiteX0" fmla="*/ 0 w 506454"/>
              <a:gd name="connsiteY0" fmla="*/ 43259 h 3107928"/>
              <a:gd name="connsiteX1" fmla="*/ 101643 w 506454"/>
              <a:gd name="connsiteY1" fmla="*/ 228997 h 3107928"/>
              <a:gd name="connsiteX2" fmla="*/ 330241 w 506454"/>
              <a:gd name="connsiteY2" fmla="*/ 1619647 h 3107928"/>
              <a:gd name="connsiteX3" fmla="*/ 439779 w 506454"/>
              <a:gd name="connsiteY3" fmla="*/ 2426890 h 3107928"/>
              <a:gd name="connsiteX4" fmla="*/ 475498 w 506454"/>
              <a:gd name="connsiteY4" fmla="*/ 2862659 h 3107928"/>
              <a:gd name="connsiteX5" fmla="*/ 506454 w 506454"/>
              <a:gd name="connsiteY5" fmla="*/ 3107928 h 3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454" h="3107928">
                <a:moveTo>
                  <a:pt x="0" y="43259"/>
                </a:moveTo>
                <a:cubicBezTo>
                  <a:pt x="52137" y="119459"/>
                  <a:pt x="5725" y="0"/>
                  <a:pt x="101643" y="228997"/>
                </a:cubicBezTo>
                <a:cubicBezTo>
                  <a:pt x="159461" y="484188"/>
                  <a:pt x="296110" y="1345177"/>
                  <a:pt x="330241" y="1619647"/>
                </a:cubicBezTo>
                <a:lnTo>
                  <a:pt x="439779" y="2426890"/>
                </a:lnTo>
                <a:lnTo>
                  <a:pt x="475498" y="2862659"/>
                </a:lnTo>
                <a:lnTo>
                  <a:pt x="506454" y="3107928"/>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4053641" y="1940321"/>
            <a:ext cx="627898" cy="3122215"/>
          </a:xfrm>
          <a:custGeom>
            <a:avLst/>
            <a:gdLst>
              <a:gd name="connsiteX0" fmla="*/ 376989 w 376989"/>
              <a:gd name="connsiteY0" fmla="*/ 0 h 3104147"/>
              <a:gd name="connsiteX1" fmla="*/ 296778 w 376989"/>
              <a:gd name="connsiteY1" fmla="*/ 609600 h 3104147"/>
              <a:gd name="connsiteX2" fmla="*/ 232610 w 376989"/>
              <a:gd name="connsiteY2" fmla="*/ 1122947 h 3104147"/>
              <a:gd name="connsiteX3" fmla="*/ 152400 w 376989"/>
              <a:gd name="connsiteY3" fmla="*/ 1732547 h 3104147"/>
              <a:gd name="connsiteX4" fmla="*/ 56147 w 376989"/>
              <a:gd name="connsiteY4" fmla="*/ 2622884 h 3104147"/>
              <a:gd name="connsiteX5" fmla="*/ 0 w 376989"/>
              <a:gd name="connsiteY5" fmla="*/ 3104147 h 3104147"/>
              <a:gd name="connsiteX0" fmla="*/ 376989 w 533400"/>
              <a:gd name="connsiteY0" fmla="*/ 0 h 3104147"/>
              <a:gd name="connsiteX1" fmla="*/ 533400 w 533400"/>
              <a:gd name="connsiteY1" fmla="*/ 228600 h 3104147"/>
              <a:gd name="connsiteX2" fmla="*/ 232610 w 533400"/>
              <a:gd name="connsiteY2" fmla="*/ 1122947 h 3104147"/>
              <a:gd name="connsiteX3" fmla="*/ 152400 w 533400"/>
              <a:gd name="connsiteY3" fmla="*/ 1732547 h 3104147"/>
              <a:gd name="connsiteX4" fmla="*/ 56147 w 533400"/>
              <a:gd name="connsiteY4" fmla="*/ 2622884 h 3104147"/>
              <a:gd name="connsiteX5" fmla="*/ 0 w 533400"/>
              <a:gd name="connsiteY5" fmla="*/ 3104147 h 3104147"/>
              <a:gd name="connsiteX0" fmla="*/ 376989 w 557463"/>
              <a:gd name="connsiteY0" fmla="*/ 0 h 3104147"/>
              <a:gd name="connsiteX1" fmla="*/ 533400 w 557463"/>
              <a:gd name="connsiteY1" fmla="*/ 228600 h 3104147"/>
              <a:gd name="connsiteX2" fmla="*/ 232610 w 557463"/>
              <a:gd name="connsiteY2" fmla="*/ 1122947 h 3104147"/>
              <a:gd name="connsiteX3" fmla="*/ 152400 w 557463"/>
              <a:gd name="connsiteY3" fmla="*/ 1732547 h 3104147"/>
              <a:gd name="connsiteX4" fmla="*/ 56147 w 557463"/>
              <a:gd name="connsiteY4" fmla="*/ 2622884 h 3104147"/>
              <a:gd name="connsiteX5" fmla="*/ 0 w 557463"/>
              <a:gd name="connsiteY5" fmla="*/ 3104147 h 3104147"/>
              <a:gd name="connsiteX0" fmla="*/ 376989 w 749299"/>
              <a:gd name="connsiteY0" fmla="*/ 25400 h 3129547"/>
              <a:gd name="connsiteX1" fmla="*/ 533400 w 749299"/>
              <a:gd name="connsiteY1" fmla="*/ 254000 h 3129547"/>
              <a:gd name="connsiteX2" fmla="*/ 685799 w 749299"/>
              <a:gd name="connsiteY2" fmla="*/ 1549400 h 3129547"/>
              <a:gd name="connsiteX3" fmla="*/ 152400 w 749299"/>
              <a:gd name="connsiteY3" fmla="*/ 1757947 h 3129547"/>
              <a:gd name="connsiteX4" fmla="*/ 56147 w 749299"/>
              <a:gd name="connsiteY4" fmla="*/ 2648284 h 3129547"/>
              <a:gd name="connsiteX5" fmla="*/ 0 w 749299"/>
              <a:gd name="connsiteY5" fmla="*/ 3129547 h 3129547"/>
              <a:gd name="connsiteX0" fmla="*/ 376989 w 838199"/>
              <a:gd name="connsiteY0" fmla="*/ 25400 h 3129547"/>
              <a:gd name="connsiteX1" fmla="*/ 533400 w 838199"/>
              <a:gd name="connsiteY1" fmla="*/ 254000 h 3129547"/>
              <a:gd name="connsiteX2" fmla="*/ 685799 w 838199"/>
              <a:gd name="connsiteY2" fmla="*/ 1549400 h 3129547"/>
              <a:gd name="connsiteX3" fmla="*/ 838199 w 838199"/>
              <a:gd name="connsiteY3" fmla="*/ 2387600 h 3129547"/>
              <a:gd name="connsiteX4" fmla="*/ 56147 w 838199"/>
              <a:gd name="connsiteY4" fmla="*/ 2648284 h 3129547"/>
              <a:gd name="connsiteX5" fmla="*/ 0 w 838199"/>
              <a:gd name="connsiteY5" fmla="*/ 3129547 h 3129547"/>
              <a:gd name="connsiteX0" fmla="*/ 376989 w 838199"/>
              <a:gd name="connsiteY0" fmla="*/ 25400 h 3129547"/>
              <a:gd name="connsiteX1" fmla="*/ 533400 w 838199"/>
              <a:gd name="connsiteY1" fmla="*/ 254000 h 3129547"/>
              <a:gd name="connsiteX2" fmla="*/ 685799 w 838199"/>
              <a:gd name="connsiteY2" fmla="*/ 1549400 h 3129547"/>
              <a:gd name="connsiteX3" fmla="*/ 838199 w 838199"/>
              <a:gd name="connsiteY3" fmla="*/ 2387600 h 3129547"/>
              <a:gd name="connsiteX4" fmla="*/ 838199 w 838199"/>
              <a:gd name="connsiteY4" fmla="*/ 2844800 h 3129547"/>
              <a:gd name="connsiteX5" fmla="*/ 0 w 838199"/>
              <a:gd name="connsiteY5" fmla="*/ 3129547 h 3129547"/>
              <a:gd name="connsiteX0" fmla="*/ 0 w 537410"/>
              <a:gd name="connsiteY0" fmla="*/ 25400 h 3149600"/>
              <a:gd name="connsiteX1" fmla="*/ 156411 w 537410"/>
              <a:gd name="connsiteY1" fmla="*/ 254000 h 3149600"/>
              <a:gd name="connsiteX2" fmla="*/ 308810 w 537410"/>
              <a:gd name="connsiteY2" fmla="*/ 1549400 h 3149600"/>
              <a:gd name="connsiteX3" fmla="*/ 461210 w 537410"/>
              <a:gd name="connsiteY3" fmla="*/ 2387600 h 3149600"/>
              <a:gd name="connsiteX4" fmla="*/ 461210 w 537410"/>
              <a:gd name="connsiteY4" fmla="*/ 2844800 h 3149600"/>
              <a:gd name="connsiteX5" fmla="*/ 537410 w 537410"/>
              <a:gd name="connsiteY5" fmla="*/ 3149600 h 3149600"/>
              <a:gd name="connsiteX0" fmla="*/ 0 w 537410"/>
              <a:gd name="connsiteY0" fmla="*/ 26591 h 3150791"/>
              <a:gd name="connsiteX1" fmla="*/ 156411 w 537410"/>
              <a:gd name="connsiteY1" fmla="*/ 255191 h 3150791"/>
              <a:gd name="connsiteX2" fmla="*/ 346910 w 537410"/>
              <a:gd name="connsiteY2" fmla="*/ 1557735 h 3150791"/>
              <a:gd name="connsiteX3" fmla="*/ 461210 w 537410"/>
              <a:gd name="connsiteY3" fmla="*/ 2388791 h 3150791"/>
              <a:gd name="connsiteX4" fmla="*/ 461210 w 537410"/>
              <a:gd name="connsiteY4" fmla="*/ 2845991 h 3150791"/>
              <a:gd name="connsiteX5" fmla="*/ 537410 w 537410"/>
              <a:gd name="connsiteY5" fmla="*/ 3150791 h 3150791"/>
              <a:gd name="connsiteX0" fmla="*/ 0 w 537410"/>
              <a:gd name="connsiteY0" fmla="*/ 26591 h 3150791"/>
              <a:gd name="connsiteX1" fmla="*/ 156411 w 537410"/>
              <a:gd name="connsiteY1" fmla="*/ 255191 h 3150791"/>
              <a:gd name="connsiteX2" fmla="*/ 346910 w 537410"/>
              <a:gd name="connsiteY2" fmla="*/ 1557735 h 3150791"/>
              <a:gd name="connsiteX3" fmla="*/ 461210 w 537410"/>
              <a:gd name="connsiteY3" fmla="*/ 2388791 h 3150791"/>
              <a:gd name="connsiteX4" fmla="*/ 461210 w 537410"/>
              <a:gd name="connsiteY4" fmla="*/ 2845991 h 3150791"/>
              <a:gd name="connsiteX5" fmla="*/ 537410 w 537410"/>
              <a:gd name="connsiteY5" fmla="*/ 3150791 h 3150791"/>
              <a:gd name="connsiteX0" fmla="*/ 0 w 537410"/>
              <a:gd name="connsiteY0" fmla="*/ 59928 h 3184128"/>
              <a:gd name="connsiteX1" fmla="*/ 115930 w 537410"/>
              <a:gd name="connsiteY1" fmla="*/ 255191 h 3184128"/>
              <a:gd name="connsiteX2" fmla="*/ 346910 w 537410"/>
              <a:gd name="connsiteY2" fmla="*/ 1591072 h 3184128"/>
              <a:gd name="connsiteX3" fmla="*/ 461210 w 537410"/>
              <a:gd name="connsiteY3" fmla="*/ 2422128 h 3184128"/>
              <a:gd name="connsiteX4" fmla="*/ 461210 w 537410"/>
              <a:gd name="connsiteY4" fmla="*/ 2879328 h 3184128"/>
              <a:gd name="connsiteX5" fmla="*/ 537410 w 537410"/>
              <a:gd name="connsiteY5" fmla="*/ 3184128 h 3184128"/>
              <a:gd name="connsiteX0" fmla="*/ 0 w 537410"/>
              <a:gd name="connsiteY0" fmla="*/ 33734 h 3157934"/>
              <a:gd name="connsiteX1" fmla="*/ 115930 w 537410"/>
              <a:gd name="connsiteY1" fmla="*/ 228997 h 3157934"/>
              <a:gd name="connsiteX2" fmla="*/ 346910 w 537410"/>
              <a:gd name="connsiteY2" fmla="*/ 1564878 h 3157934"/>
              <a:gd name="connsiteX3" fmla="*/ 461210 w 537410"/>
              <a:gd name="connsiteY3" fmla="*/ 2395934 h 3157934"/>
              <a:gd name="connsiteX4" fmla="*/ 461210 w 537410"/>
              <a:gd name="connsiteY4" fmla="*/ 2853134 h 3157934"/>
              <a:gd name="connsiteX5" fmla="*/ 537410 w 537410"/>
              <a:gd name="connsiteY5" fmla="*/ 3157934 h 3157934"/>
              <a:gd name="connsiteX0" fmla="*/ 25232 w 562642"/>
              <a:gd name="connsiteY0" fmla="*/ 0 h 3124200"/>
              <a:gd name="connsiteX1" fmla="*/ 95918 w 562642"/>
              <a:gd name="connsiteY1" fmla="*/ 233363 h 3124200"/>
              <a:gd name="connsiteX2" fmla="*/ 372142 w 562642"/>
              <a:gd name="connsiteY2" fmla="*/ 1531144 h 3124200"/>
              <a:gd name="connsiteX3" fmla="*/ 486442 w 562642"/>
              <a:gd name="connsiteY3" fmla="*/ 2362200 h 3124200"/>
              <a:gd name="connsiteX4" fmla="*/ 486442 w 562642"/>
              <a:gd name="connsiteY4" fmla="*/ 2819400 h 3124200"/>
              <a:gd name="connsiteX5" fmla="*/ 562642 w 562642"/>
              <a:gd name="connsiteY5" fmla="*/ 3124200 h 3124200"/>
              <a:gd name="connsiteX0" fmla="*/ 0 w 537410"/>
              <a:gd name="connsiteY0" fmla="*/ 5159 h 3129359"/>
              <a:gd name="connsiteX1" fmla="*/ 70686 w 537410"/>
              <a:gd name="connsiteY1" fmla="*/ 238522 h 3129359"/>
              <a:gd name="connsiteX2" fmla="*/ 346910 w 537410"/>
              <a:gd name="connsiteY2" fmla="*/ 1536303 h 3129359"/>
              <a:gd name="connsiteX3" fmla="*/ 461210 w 537410"/>
              <a:gd name="connsiteY3" fmla="*/ 2367359 h 3129359"/>
              <a:gd name="connsiteX4" fmla="*/ 461210 w 537410"/>
              <a:gd name="connsiteY4" fmla="*/ 2824559 h 3129359"/>
              <a:gd name="connsiteX5" fmla="*/ 537410 w 537410"/>
              <a:gd name="connsiteY5" fmla="*/ 3129359 h 3129359"/>
              <a:gd name="connsiteX0" fmla="*/ 0 w 537410"/>
              <a:gd name="connsiteY0" fmla="*/ 5159 h 3129359"/>
              <a:gd name="connsiteX1" fmla="*/ 70686 w 537410"/>
              <a:gd name="connsiteY1" fmla="*/ 238522 h 3129359"/>
              <a:gd name="connsiteX2" fmla="*/ 346910 w 537410"/>
              <a:gd name="connsiteY2" fmla="*/ 1536303 h 3129359"/>
              <a:gd name="connsiteX3" fmla="*/ 511216 w 537410"/>
              <a:gd name="connsiteY3" fmla="*/ 2348309 h 3129359"/>
              <a:gd name="connsiteX4" fmla="*/ 461210 w 537410"/>
              <a:gd name="connsiteY4" fmla="*/ 2824559 h 3129359"/>
              <a:gd name="connsiteX5" fmla="*/ 537410 w 537410"/>
              <a:gd name="connsiteY5" fmla="*/ 3129359 h 3129359"/>
              <a:gd name="connsiteX0" fmla="*/ 0 w 537410"/>
              <a:gd name="connsiteY0" fmla="*/ 5159 h 3129359"/>
              <a:gd name="connsiteX1" fmla="*/ 70686 w 537410"/>
              <a:gd name="connsiteY1" fmla="*/ 238522 h 3129359"/>
              <a:gd name="connsiteX2" fmla="*/ 346910 w 537410"/>
              <a:gd name="connsiteY2" fmla="*/ 1536303 h 3129359"/>
              <a:gd name="connsiteX3" fmla="*/ 501691 w 537410"/>
              <a:gd name="connsiteY3" fmla="*/ 2350690 h 3129359"/>
              <a:gd name="connsiteX4" fmla="*/ 461210 w 537410"/>
              <a:gd name="connsiteY4" fmla="*/ 2824559 h 3129359"/>
              <a:gd name="connsiteX5" fmla="*/ 537410 w 537410"/>
              <a:gd name="connsiteY5" fmla="*/ 3129359 h 3129359"/>
              <a:gd name="connsiteX0" fmla="*/ 0 w 582654"/>
              <a:gd name="connsiteY0" fmla="*/ 5159 h 3129359"/>
              <a:gd name="connsiteX1" fmla="*/ 70686 w 582654"/>
              <a:gd name="connsiteY1" fmla="*/ 238522 h 3129359"/>
              <a:gd name="connsiteX2" fmla="*/ 346910 w 582654"/>
              <a:gd name="connsiteY2" fmla="*/ 1536303 h 3129359"/>
              <a:gd name="connsiteX3" fmla="*/ 501691 w 582654"/>
              <a:gd name="connsiteY3" fmla="*/ 2350690 h 3129359"/>
              <a:gd name="connsiteX4" fmla="*/ 582654 w 582654"/>
              <a:gd name="connsiteY4" fmla="*/ 2817415 h 3129359"/>
              <a:gd name="connsiteX5" fmla="*/ 537410 w 582654"/>
              <a:gd name="connsiteY5" fmla="*/ 3129359 h 3129359"/>
              <a:gd name="connsiteX0" fmla="*/ 0 w 627898"/>
              <a:gd name="connsiteY0" fmla="*/ 5159 h 3122215"/>
              <a:gd name="connsiteX1" fmla="*/ 70686 w 627898"/>
              <a:gd name="connsiteY1" fmla="*/ 238522 h 3122215"/>
              <a:gd name="connsiteX2" fmla="*/ 346910 w 627898"/>
              <a:gd name="connsiteY2" fmla="*/ 1536303 h 3122215"/>
              <a:gd name="connsiteX3" fmla="*/ 501691 w 627898"/>
              <a:gd name="connsiteY3" fmla="*/ 2350690 h 3122215"/>
              <a:gd name="connsiteX4" fmla="*/ 582654 w 627898"/>
              <a:gd name="connsiteY4" fmla="*/ 2817415 h 3122215"/>
              <a:gd name="connsiteX5" fmla="*/ 627898 w 627898"/>
              <a:gd name="connsiteY5" fmla="*/ 3122215 h 312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98" h="3122215">
                <a:moveTo>
                  <a:pt x="0" y="5159"/>
                </a:moveTo>
                <a:cubicBezTo>
                  <a:pt x="52137" y="81359"/>
                  <a:pt x="5724" y="0"/>
                  <a:pt x="70686" y="238522"/>
                </a:cubicBezTo>
                <a:cubicBezTo>
                  <a:pt x="128504" y="493713"/>
                  <a:pt x="312779" y="1261833"/>
                  <a:pt x="346910" y="1536303"/>
                </a:cubicBezTo>
                <a:lnTo>
                  <a:pt x="501691" y="2350690"/>
                </a:lnTo>
                <a:lnTo>
                  <a:pt x="582654" y="2817415"/>
                </a:lnTo>
                <a:lnTo>
                  <a:pt x="627898" y="3122215"/>
                </a:lnTo>
              </a:path>
            </a:pathLst>
          </a:custGeom>
          <a:ln w="38100">
            <a:solidFill>
              <a:srgbClr val="006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7343774" y="1964928"/>
            <a:ext cx="818398" cy="3069431"/>
          </a:xfrm>
          <a:custGeom>
            <a:avLst/>
            <a:gdLst>
              <a:gd name="connsiteX0" fmla="*/ 376989 w 376989"/>
              <a:gd name="connsiteY0" fmla="*/ 0 h 3104147"/>
              <a:gd name="connsiteX1" fmla="*/ 296778 w 376989"/>
              <a:gd name="connsiteY1" fmla="*/ 609600 h 3104147"/>
              <a:gd name="connsiteX2" fmla="*/ 232610 w 376989"/>
              <a:gd name="connsiteY2" fmla="*/ 1122947 h 3104147"/>
              <a:gd name="connsiteX3" fmla="*/ 152400 w 376989"/>
              <a:gd name="connsiteY3" fmla="*/ 1732547 h 3104147"/>
              <a:gd name="connsiteX4" fmla="*/ 56147 w 376989"/>
              <a:gd name="connsiteY4" fmla="*/ 2622884 h 3104147"/>
              <a:gd name="connsiteX5" fmla="*/ 0 w 376989"/>
              <a:gd name="connsiteY5" fmla="*/ 3104147 h 3104147"/>
              <a:gd name="connsiteX0" fmla="*/ 376989 w 533400"/>
              <a:gd name="connsiteY0" fmla="*/ 0 h 3104147"/>
              <a:gd name="connsiteX1" fmla="*/ 533400 w 533400"/>
              <a:gd name="connsiteY1" fmla="*/ 228600 h 3104147"/>
              <a:gd name="connsiteX2" fmla="*/ 232610 w 533400"/>
              <a:gd name="connsiteY2" fmla="*/ 1122947 h 3104147"/>
              <a:gd name="connsiteX3" fmla="*/ 152400 w 533400"/>
              <a:gd name="connsiteY3" fmla="*/ 1732547 h 3104147"/>
              <a:gd name="connsiteX4" fmla="*/ 56147 w 533400"/>
              <a:gd name="connsiteY4" fmla="*/ 2622884 h 3104147"/>
              <a:gd name="connsiteX5" fmla="*/ 0 w 533400"/>
              <a:gd name="connsiteY5" fmla="*/ 3104147 h 3104147"/>
              <a:gd name="connsiteX0" fmla="*/ 376989 w 557463"/>
              <a:gd name="connsiteY0" fmla="*/ 0 h 3104147"/>
              <a:gd name="connsiteX1" fmla="*/ 533400 w 557463"/>
              <a:gd name="connsiteY1" fmla="*/ 228600 h 3104147"/>
              <a:gd name="connsiteX2" fmla="*/ 232610 w 557463"/>
              <a:gd name="connsiteY2" fmla="*/ 1122947 h 3104147"/>
              <a:gd name="connsiteX3" fmla="*/ 152400 w 557463"/>
              <a:gd name="connsiteY3" fmla="*/ 1732547 h 3104147"/>
              <a:gd name="connsiteX4" fmla="*/ 56147 w 557463"/>
              <a:gd name="connsiteY4" fmla="*/ 2622884 h 3104147"/>
              <a:gd name="connsiteX5" fmla="*/ 0 w 557463"/>
              <a:gd name="connsiteY5" fmla="*/ 3104147 h 3104147"/>
              <a:gd name="connsiteX0" fmla="*/ 376989 w 749299"/>
              <a:gd name="connsiteY0" fmla="*/ 25400 h 3129547"/>
              <a:gd name="connsiteX1" fmla="*/ 533400 w 749299"/>
              <a:gd name="connsiteY1" fmla="*/ 254000 h 3129547"/>
              <a:gd name="connsiteX2" fmla="*/ 685799 w 749299"/>
              <a:gd name="connsiteY2" fmla="*/ 1549400 h 3129547"/>
              <a:gd name="connsiteX3" fmla="*/ 152400 w 749299"/>
              <a:gd name="connsiteY3" fmla="*/ 1757947 h 3129547"/>
              <a:gd name="connsiteX4" fmla="*/ 56147 w 749299"/>
              <a:gd name="connsiteY4" fmla="*/ 2648284 h 3129547"/>
              <a:gd name="connsiteX5" fmla="*/ 0 w 749299"/>
              <a:gd name="connsiteY5" fmla="*/ 3129547 h 3129547"/>
              <a:gd name="connsiteX0" fmla="*/ 376989 w 838199"/>
              <a:gd name="connsiteY0" fmla="*/ 25400 h 3129547"/>
              <a:gd name="connsiteX1" fmla="*/ 533400 w 838199"/>
              <a:gd name="connsiteY1" fmla="*/ 254000 h 3129547"/>
              <a:gd name="connsiteX2" fmla="*/ 685799 w 838199"/>
              <a:gd name="connsiteY2" fmla="*/ 1549400 h 3129547"/>
              <a:gd name="connsiteX3" fmla="*/ 838199 w 838199"/>
              <a:gd name="connsiteY3" fmla="*/ 2387600 h 3129547"/>
              <a:gd name="connsiteX4" fmla="*/ 56147 w 838199"/>
              <a:gd name="connsiteY4" fmla="*/ 2648284 h 3129547"/>
              <a:gd name="connsiteX5" fmla="*/ 0 w 838199"/>
              <a:gd name="connsiteY5" fmla="*/ 3129547 h 3129547"/>
              <a:gd name="connsiteX0" fmla="*/ 376989 w 838199"/>
              <a:gd name="connsiteY0" fmla="*/ 25400 h 3129547"/>
              <a:gd name="connsiteX1" fmla="*/ 533400 w 838199"/>
              <a:gd name="connsiteY1" fmla="*/ 254000 h 3129547"/>
              <a:gd name="connsiteX2" fmla="*/ 685799 w 838199"/>
              <a:gd name="connsiteY2" fmla="*/ 1549400 h 3129547"/>
              <a:gd name="connsiteX3" fmla="*/ 838199 w 838199"/>
              <a:gd name="connsiteY3" fmla="*/ 2387600 h 3129547"/>
              <a:gd name="connsiteX4" fmla="*/ 838199 w 838199"/>
              <a:gd name="connsiteY4" fmla="*/ 2844800 h 3129547"/>
              <a:gd name="connsiteX5" fmla="*/ 0 w 838199"/>
              <a:gd name="connsiteY5" fmla="*/ 3129547 h 3129547"/>
              <a:gd name="connsiteX0" fmla="*/ 0 w 537410"/>
              <a:gd name="connsiteY0" fmla="*/ 25400 h 3149600"/>
              <a:gd name="connsiteX1" fmla="*/ 156411 w 537410"/>
              <a:gd name="connsiteY1" fmla="*/ 254000 h 3149600"/>
              <a:gd name="connsiteX2" fmla="*/ 308810 w 537410"/>
              <a:gd name="connsiteY2" fmla="*/ 1549400 h 3149600"/>
              <a:gd name="connsiteX3" fmla="*/ 461210 w 537410"/>
              <a:gd name="connsiteY3" fmla="*/ 2387600 h 3149600"/>
              <a:gd name="connsiteX4" fmla="*/ 461210 w 537410"/>
              <a:gd name="connsiteY4" fmla="*/ 2844800 h 3149600"/>
              <a:gd name="connsiteX5" fmla="*/ 537410 w 537410"/>
              <a:gd name="connsiteY5" fmla="*/ 3149600 h 3149600"/>
              <a:gd name="connsiteX0" fmla="*/ 0 w 537410"/>
              <a:gd name="connsiteY0" fmla="*/ 26591 h 3150791"/>
              <a:gd name="connsiteX1" fmla="*/ 156411 w 537410"/>
              <a:gd name="connsiteY1" fmla="*/ 255191 h 3150791"/>
              <a:gd name="connsiteX2" fmla="*/ 346910 w 537410"/>
              <a:gd name="connsiteY2" fmla="*/ 1557735 h 3150791"/>
              <a:gd name="connsiteX3" fmla="*/ 461210 w 537410"/>
              <a:gd name="connsiteY3" fmla="*/ 2388791 h 3150791"/>
              <a:gd name="connsiteX4" fmla="*/ 461210 w 537410"/>
              <a:gd name="connsiteY4" fmla="*/ 2845991 h 3150791"/>
              <a:gd name="connsiteX5" fmla="*/ 537410 w 537410"/>
              <a:gd name="connsiteY5" fmla="*/ 3150791 h 3150791"/>
              <a:gd name="connsiteX0" fmla="*/ 0 w 537410"/>
              <a:gd name="connsiteY0" fmla="*/ 26591 h 3150791"/>
              <a:gd name="connsiteX1" fmla="*/ 156411 w 537410"/>
              <a:gd name="connsiteY1" fmla="*/ 255191 h 3150791"/>
              <a:gd name="connsiteX2" fmla="*/ 346910 w 537410"/>
              <a:gd name="connsiteY2" fmla="*/ 1557735 h 3150791"/>
              <a:gd name="connsiteX3" fmla="*/ 461210 w 537410"/>
              <a:gd name="connsiteY3" fmla="*/ 2388791 h 3150791"/>
              <a:gd name="connsiteX4" fmla="*/ 461210 w 537410"/>
              <a:gd name="connsiteY4" fmla="*/ 2845991 h 3150791"/>
              <a:gd name="connsiteX5" fmla="*/ 537410 w 537410"/>
              <a:gd name="connsiteY5" fmla="*/ 3150791 h 3150791"/>
              <a:gd name="connsiteX0" fmla="*/ 0 w 537410"/>
              <a:gd name="connsiteY0" fmla="*/ 59928 h 3184128"/>
              <a:gd name="connsiteX1" fmla="*/ 115930 w 537410"/>
              <a:gd name="connsiteY1" fmla="*/ 255191 h 3184128"/>
              <a:gd name="connsiteX2" fmla="*/ 346910 w 537410"/>
              <a:gd name="connsiteY2" fmla="*/ 1591072 h 3184128"/>
              <a:gd name="connsiteX3" fmla="*/ 461210 w 537410"/>
              <a:gd name="connsiteY3" fmla="*/ 2422128 h 3184128"/>
              <a:gd name="connsiteX4" fmla="*/ 461210 w 537410"/>
              <a:gd name="connsiteY4" fmla="*/ 2879328 h 3184128"/>
              <a:gd name="connsiteX5" fmla="*/ 537410 w 537410"/>
              <a:gd name="connsiteY5" fmla="*/ 3184128 h 3184128"/>
              <a:gd name="connsiteX0" fmla="*/ 0 w 537410"/>
              <a:gd name="connsiteY0" fmla="*/ 33734 h 3157934"/>
              <a:gd name="connsiteX1" fmla="*/ 115930 w 537410"/>
              <a:gd name="connsiteY1" fmla="*/ 228997 h 3157934"/>
              <a:gd name="connsiteX2" fmla="*/ 346910 w 537410"/>
              <a:gd name="connsiteY2" fmla="*/ 1564878 h 3157934"/>
              <a:gd name="connsiteX3" fmla="*/ 461210 w 537410"/>
              <a:gd name="connsiteY3" fmla="*/ 2395934 h 3157934"/>
              <a:gd name="connsiteX4" fmla="*/ 461210 w 537410"/>
              <a:gd name="connsiteY4" fmla="*/ 2853134 h 3157934"/>
              <a:gd name="connsiteX5" fmla="*/ 537410 w 537410"/>
              <a:gd name="connsiteY5" fmla="*/ 3157934 h 3157934"/>
              <a:gd name="connsiteX0" fmla="*/ 25232 w 562642"/>
              <a:gd name="connsiteY0" fmla="*/ 0 h 3124200"/>
              <a:gd name="connsiteX1" fmla="*/ 95918 w 562642"/>
              <a:gd name="connsiteY1" fmla="*/ 233363 h 3124200"/>
              <a:gd name="connsiteX2" fmla="*/ 372142 w 562642"/>
              <a:gd name="connsiteY2" fmla="*/ 1531144 h 3124200"/>
              <a:gd name="connsiteX3" fmla="*/ 486442 w 562642"/>
              <a:gd name="connsiteY3" fmla="*/ 2362200 h 3124200"/>
              <a:gd name="connsiteX4" fmla="*/ 486442 w 562642"/>
              <a:gd name="connsiteY4" fmla="*/ 2819400 h 3124200"/>
              <a:gd name="connsiteX5" fmla="*/ 562642 w 562642"/>
              <a:gd name="connsiteY5" fmla="*/ 3124200 h 3124200"/>
              <a:gd name="connsiteX0" fmla="*/ 0 w 537410"/>
              <a:gd name="connsiteY0" fmla="*/ 5159 h 3129359"/>
              <a:gd name="connsiteX1" fmla="*/ 70686 w 537410"/>
              <a:gd name="connsiteY1" fmla="*/ 238522 h 3129359"/>
              <a:gd name="connsiteX2" fmla="*/ 346910 w 537410"/>
              <a:gd name="connsiteY2" fmla="*/ 1536303 h 3129359"/>
              <a:gd name="connsiteX3" fmla="*/ 461210 w 537410"/>
              <a:gd name="connsiteY3" fmla="*/ 2367359 h 3129359"/>
              <a:gd name="connsiteX4" fmla="*/ 461210 w 537410"/>
              <a:gd name="connsiteY4" fmla="*/ 2824559 h 3129359"/>
              <a:gd name="connsiteX5" fmla="*/ 537410 w 537410"/>
              <a:gd name="connsiteY5" fmla="*/ 3129359 h 3129359"/>
              <a:gd name="connsiteX0" fmla="*/ 0 w 537410"/>
              <a:gd name="connsiteY0" fmla="*/ 5159 h 3129359"/>
              <a:gd name="connsiteX1" fmla="*/ 70686 w 537410"/>
              <a:gd name="connsiteY1" fmla="*/ 238522 h 3129359"/>
              <a:gd name="connsiteX2" fmla="*/ 346910 w 537410"/>
              <a:gd name="connsiteY2" fmla="*/ 1536303 h 3129359"/>
              <a:gd name="connsiteX3" fmla="*/ 511216 w 537410"/>
              <a:gd name="connsiteY3" fmla="*/ 2348309 h 3129359"/>
              <a:gd name="connsiteX4" fmla="*/ 461210 w 537410"/>
              <a:gd name="connsiteY4" fmla="*/ 2824559 h 3129359"/>
              <a:gd name="connsiteX5" fmla="*/ 537410 w 537410"/>
              <a:gd name="connsiteY5" fmla="*/ 3129359 h 3129359"/>
              <a:gd name="connsiteX0" fmla="*/ 0 w 537410"/>
              <a:gd name="connsiteY0" fmla="*/ 5159 h 3129359"/>
              <a:gd name="connsiteX1" fmla="*/ 70686 w 537410"/>
              <a:gd name="connsiteY1" fmla="*/ 238522 h 3129359"/>
              <a:gd name="connsiteX2" fmla="*/ 346910 w 537410"/>
              <a:gd name="connsiteY2" fmla="*/ 1536303 h 3129359"/>
              <a:gd name="connsiteX3" fmla="*/ 501691 w 537410"/>
              <a:gd name="connsiteY3" fmla="*/ 2350690 h 3129359"/>
              <a:gd name="connsiteX4" fmla="*/ 461210 w 537410"/>
              <a:gd name="connsiteY4" fmla="*/ 2824559 h 3129359"/>
              <a:gd name="connsiteX5" fmla="*/ 537410 w 537410"/>
              <a:gd name="connsiteY5" fmla="*/ 3129359 h 3129359"/>
              <a:gd name="connsiteX0" fmla="*/ 0 w 582654"/>
              <a:gd name="connsiteY0" fmla="*/ 5159 h 3129359"/>
              <a:gd name="connsiteX1" fmla="*/ 70686 w 582654"/>
              <a:gd name="connsiteY1" fmla="*/ 238522 h 3129359"/>
              <a:gd name="connsiteX2" fmla="*/ 346910 w 582654"/>
              <a:gd name="connsiteY2" fmla="*/ 1536303 h 3129359"/>
              <a:gd name="connsiteX3" fmla="*/ 501691 w 582654"/>
              <a:gd name="connsiteY3" fmla="*/ 2350690 h 3129359"/>
              <a:gd name="connsiteX4" fmla="*/ 582654 w 582654"/>
              <a:gd name="connsiteY4" fmla="*/ 2817415 h 3129359"/>
              <a:gd name="connsiteX5" fmla="*/ 537410 w 582654"/>
              <a:gd name="connsiteY5" fmla="*/ 3129359 h 3129359"/>
              <a:gd name="connsiteX0" fmla="*/ 0 w 627898"/>
              <a:gd name="connsiteY0" fmla="*/ 5159 h 3122215"/>
              <a:gd name="connsiteX1" fmla="*/ 70686 w 627898"/>
              <a:gd name="connsiteY1" fmla="*/ 238522 h 3122215"/>
              <a:gd name="connsiteX2" fmla="*/ 346910 w 627898"/>
              <a:gd name="connsiteY2" fmla="*/ 1536303 h 3122215"/>
              <a:gd name="connsiteX3" fmla="*/ 501691 w 627898"/>
              <a:gd name="connsiteY3" fmla="*/ 2350690 h 3122215"/>
              <a:gd name="connsiteX4" fmla="*/ 582654 w 627898"/>
              <a:gd name="connsiteY4" fmla="*/ 2817415 h 3122215"/>
              <a:gd name="connsiteX5" fmla="*/ 627898 w 627898"/>
              <a:gd name="connsiteY5" fmla="*/ 3122215 h 3122215"/>
              <a:gd name="connsiteX0" fmla="*/ 0 w 627898"/>
              <a:gd name="connsiteY0" fmla="*/ 0 h 3117056"/>
              <a:gd name="connsiteX1" fmla="*/ 89736 w 627898"/>
              <a:gd name="connsiteY1" fmla="*/ 250032 h 3117056"/>
              <a:gd name="connsiteX2" fmla="*/ 346910 w 627898"/>
              <a:gd name="connsiteY2" fmla="*/ 1531144 h 3117056"/>
              <a:gd name="connsiteX3" fmla="*/ 501691 w 627898"/>
              <a:gd name="connsiteY3" fmla="*/ 2345531 h 3117056"/>
              <a:gd name="connsiteX4" fmla="*/ 582654 w 627898"/>
              <a:gd name="connsiteY4" fmla="*/ 2812256 h 3117056"/>
              <a:gd name="connsiteX5" fmla="*/ 627898 w 627898"/>
              <a:gd name="connsiteY5" fmla="*/ 3117056 h 3117056"/>
              <a:gd name="connsiteX0" fmla="*/ 14955 w 642853"/>
              <a:gd name="connsiteY0" fmla="*/ 5225 h 3122281"/>
              <a:gd name="connsiteX1" fmla="*/ 14956 w 642853"/>
              <a:gd name="connsiteY1" fmla="*/ 104841 h 3122281"/>
              <a:gd name="connsiteX2" fmla="*/ 104691 w 642853"/>
              <a:gd name="connsiteY2" fmla="*/ 255257 h 3122281"/>
              <a:gd name="connsiteX3" fmla="*/ 361865 w 642853"/>
              <a:gd name="connsiteY3" fmla="*/ 1536369 h 3122281"/>
              <a:gd name="connsiteX4" fmla="*/ 516646 w 642853"/>
              <a:gd name="connsiteY4" fmla="*/ 2350756 h 3122281"/>
              <a:gd name="connsiteX5" fmla="*/ 597609 w 642853"/>
              <a:gd name="connsiteY5" fmla="*/ 2817481 h 3122281"/>
              <a:gd name="connsiteX6" fmla="*/ 642853 w 642853"/>
              <a:gd name="connsiteY6" fmla="*/ 3122281 h 3122281"/>
              <a:gd name="connsiteX0" fmla="*/ 0 w 627898"/>
              <a:gd name="connsiteY0" fmla="*/ 5159 h 3122215"/>
              <a:gd name="connsiteX1" fmla="*/ 89736 w 627898"/>
              <a:gd name="connsiteY1" fmla="*/ 255191 h 3122215"/>
              <a:gd name="connsiteX2" fmla="*/ 346910 w 627898"/>
              <a:gd name="connsiteY2" fmla="*/ 1536303 h 3122215"/>
              <a:gd name="connsiteX3" fmla="*/ 501691 w 627898"/>
              <a:gd name="connsiteY3" fmla="*/ 2350690 h 3122215"/>
              <a:gd name="connsiteX4" fmla="*/ 582654 w 627898"/>
              <a:gd name="connsiteY4" fmla="*/ 2817415 h 3122215"/>
              <a:gd name="connsiteX5" fmla="*/ 627898 w 627898"/>
              <a:gd name="connsiteY5" fmla="*/ 3122215 h 3122215"/>
              <a:gd name="connsiteX0" fmla="*/ 0 w 701717"/>
              <a:gd name="connsiteY0" fmla="*/ 38893 h 3115468"/>
              <a:gd name="connsiteX1" fmla="*/ 163555 w 701717"/>
              <a:gd name="connsiteY1" fmla="*/ 248444 h 3115468"/>
              <a:gd name="connsiteX2" fmla="*/ 420729 w 701717"/>
              <a:gd name="connsiteY2" fmla="*/ 1529556 h 3115468"/>
              <a:gd name="connsiteX3" fmla="*/ 575510 w 701717"/>
              <a:gd name="connsiteY3" fmla="*/ 2343943 h 3115468"/>
              <a:gd name="connsiteX4" fmla="*/ 656473 w 701717"/>
              <a:gd name="connsiteY4" fmla="*/ 2810668 h 3115468"/>
              <a:gd name="connsiteX5" fmla="*/ 701717 w 701717"/>
              <a:gd name="connsiteY5" fmla="*/ 3115468 h 3115468"/>
              <a:gd name="connsiteX0" fmla="*/ 0 w 701717"/>
              <a:gd name="connsiteY0" fmla="*/ 0 h 3076575"/>
              <a:gd name="connsiteX1" fmla="*/ 94499 w 701717"/>
              <a:gd name="connsiteY1" fmla="*/ 283370 h 3076575"/>
              <a:gd name="connsiteX2" fmla="*/ 420729 w 701717"/>
              <a:gd name="connsiteY2" fmla="*/ 1490663 h 3076575"/>
              <a:gd name="connsiteX3" fmla="*/ 575510 w 701717"/>
              <a:gd name="connsiteY3" fmla="*/ 2305050 h 3076575"/>
              <a:gd name="connsiteX4" fmla="*/ 656473 w 701717"/>
              <a:gd name="connsiteY4" fmla="*/ 2771775 h 3076575"/>
              <a:gd name="connsiteX5" fmla="*/ 701717 w 701717"/>
              <a:gd name="connsiteY5" fmla="*/ 3076575 h 3076575"/>
              <a:gd name="connsiteX0" fmla="*/ 0 w 701717"/>
              <a:gd name="connsiteY0" fmla="*/ 0 h 3076575"/>
              <a:gd name="connsiteX1" fmla="*/ 94499 w 701717"/>
              <a:gd name="connsiteY1" fmla="*/ 283370 h 3076575"/>
              <a:gd name="connsiteX2" fmla="*/ 420729 w 701717"/>
              <a:gd name="connsiteY2" fmla="*/ 1490663 h 3076575"/>
              <a:gd name="connsiteX3" fmla="*/ 630279 w 701717"/>
              <a:gd name="connsiteY3" fmla="*/ 2278856 h 3076575"/>
              <a:gd name="connsiteX4" fmla="*/ 656473 w 701717"/>
              <a:gd name="connsiteY4" fmla="*/ 2771775 h 3076575"/>
              <a:gd name="connsiteX5" fmla="*/ 701717 w 701717"/>
              <a:gd name="connsiteY5" fmla="*/ 3076575 h 3076575"/>
              <a:gd name="connsiteX0" fmla="*/ 0 w 701717"/>
              <a:gd name="connsiteY0" fmla="*/ 0 h 3076575"/>
              <a:gd name="connsiteX1" fmla="*/ 94499 w 701717"/>
              <a:gd name="connsiteY1" fmla="*/ 283370 h 3076575"/>
              <a:gd name="connsiteX2" fmla="*/ 420729 w 701717"/>
              <a:gd name="connsiteY2" fmla="*/ 1493044 h 3076575"/>
              <a:gd name="connsiteX3" fmla="*/ 630279 w 701717"/>
              <a:gd name="connsiteY3" fmla="*/ 2278856 h 3076575"/>
              <a:gd name="connsiteX4" fmla="*/ 656473 w 701717"/>
              <a:gd name="connsiteY4" fmla="*/ 2771775 h 3076575"/>
              <a:gd name="connsiteX5" fmla="*/ 701717 w 701717"/>
              <a:gd name="connsiteY5" fmla="*/ 3076575 h 3076575"/>
              <a:gd name="connsiteX0" fmla="*/ 0 w 754104"/>
              <a:gd name="connsiteY0" fmla="*/ 0 h 3076575"/>
              <a:gd name="connsiteX1" fmla="*/ 94499 w 754104"/>
              <a:gd name="connsiteY1" fmla="*/ 283370 h 3076575"/>
              <a:gd name="connsiteX2" fmla="*/ 420729 w 754104"/>
              <a:gd name="connsiteY2" fmla="*/ 1493044 h 3076575"/>
              <a:gd name="connsiteX3" fmla="*/ 630279 w 754104"/>
              <a:gd name="connsiteY3" fmla="*/ 2278856 h 3076575"/>
              <a:gd name="connsiteX4" fmla="*/ 754104 w 754104"/>
              <a:gd name="connsiteY4" fmla="*/ 2745581 h 3076575"/>
              <a:gd name="connsiteX5" fmla="*/ 701717 w 754104"/>
              <a:gd name="connsiteY5" fmla="*/ 3076575 h 3076575"/>
              <a:gd name="connsiteX0" fmla="*/ 0 w 818398"/>
              <a:gd name="connsiteY0" fmla="*/ 0 h 3069431"/>
              <a:gd name="connsiteX1" fmla="*/ 94499 w 818398"/>
              <a:gd name="connsiteY1" fmla="*/ 283370 h 3069431"/>
              <a:gd name="connsiteX2" fmla="*/ 420729 w 818398"/>
              <a:gd name="connsiteY2" fmla="*/ 1493044 h 3069431"/>
              <a:gd name="connsiteX3" fmla="*/ 630279 w 818398"/>
              <a:gd name="connsiteY3" fmla="*/ 2278856 h 3069431"/>
              <a:gd name="connsiteX4" fmla="*/ 754104 w 818398"/>
              <a:gd name="connsiteY4" fmla="*/ 2745581 h 3069431"/>
              <a:gd name="connsiteX5" fmla="*/ 818398 w 818398"/>
              <a:gd name="connsiteY5" fmla="*/ 3069431 h 306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398" h="3069431">
                <a:moveTo>
                  <a:pt x="0" y="0"/>
                </a:moveTo>
                <a:cubicBezTo>
                  <a:pt x="18695" y="52090"/>
                  <a:pt x="24378" y="34529"/>
                  <a:pt x="94499" y="283370"/>
                </a:cubicBezTo>
                <a:cubicBezTo>
                  <a:pt x="164620" y="532211"/>
                  <a:pt x="386598" y="1218574"/>
                  <a:pt x="420729" y="1493044"/>
                </a:cubicBezTo>
                <a:lnTo>
                  <a:pt x="630279" y="2278856"/>
                </a:lnTo>
                <a:lnTo>
                  <a:pt x="754104" y="2745581"/>
                </a:lnTo>
                <a:lnTo>
                  <a:pt x="818398" y="3069431"/>
                </a:lnTo>
              </a:path>
            </a:pathLst>
          </a:custGeom>
          <a:ln w="38100">
            <a:solidFill>
              <a:srgbClr val="006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p:cNvSpPr/>
          <p:nvPr/>
        </p:nvSpPr>
        <p:spPr>
          <a:xfrm>
            <a:off x="7772400" y="3924300"/>
            <a:ext cx="304800" cy="304800"/>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flipH="1">
            <a:off x="1195387" y="1962499"/>
            <a:ext cx="1266825" cy="3088133"/>
          </a:xfrm>
          <a:custGeom>
            <a:avLst/>
            <a:gdLst>
              <a:gd name="connsiteX0" fmla="*/ 376989 w 376989"/>
              <a:gd name="connsiteY0" fmla="*/ 0 h 3104147"/>
              <a:gd name="connsiteX1" fmla="*/ 296778 w 376989"/>
              <a:gd name="connsiteY1" fmla="*/ 609600 h 3104147"/>
              <a:gd name="connsiteX2" fmla="*/ 232610 w 376989"/>
              <a:gd name="connsiteY2" fmla="*/ 1122947 h 3104147"/>
              <a:gd name="connsiteX3" fmla="*/ 152400 w 376989"/>
              <a:gd name="connsiteY3" fmla="*/ 1732547 h 3104147"/>
              <a:gd name="connsiteX4" fmla="*/ 56147 w 376989"/>
              <a:gd name="connsiteY4" fmla="*/ 2622884 h 3104147"/>
              <a:gd name="connsiteX5" fmla="*/ 0 w 376989"/>
              <a:gd name="connsiteY5" fmla="*/ 3104147 h 3104147"/>
              <a:gd name="connsiteX0" fmla="*/ 376989 w 533400"/>
              <a:gd name="connsiteY0" fmla="*/ 0 h 3104147"/>
              <a:gd name="connsiteX1" fmla="*/ 533400 w 533400"/>
              <a:gd name="connsiteY1" fmla="*/ 228600 h 3104147"/>
              <a:gd name="connsiteX2" fmla="*/ 232610 w 533400"/>
              <a:gd name="connsiteY2" fmla="*/ 1122947 h 3104147"/>
              <a:gd name="connsiteX3" fmla="*/ 152400 w 533400"/>
              <a:gd name="connsiteY3" fmla="*/ 1732547 h 3104147"/>
              <a:gd name="connsiteX4" fmla="*/ 56147 w 533400"/>
              <a:gd name="connsiteY4" fmla="*/ 2622884 h 3104147"/>
              <a:gd name="connsiteX5" fmla="*/ 0 w 533400"/>
              <a:gd name="connsiteY5" fmla="*/ 3104147 h 3104147"/>
              <a:gd name="connsiteX0" fmla="*/ 376989 w 557463"/>
              <a:gd name="connsiteY0" fmla="*/ 0 h 3104147"/>
              <a:gd name="connsiteX1" fmla="*/ 533400 w 557463"/>
              <a:gd name="connsiteY1" fmla="*/ 228600 h 3104147"/>
              <a:gd name="connsiteX2" fmla="*/ 232610 w 557463"/>
              <a:gd name="connsiteY2" fmla="*/ 1122947 h 3104147"/>
              <a:gd name="connsiteX3" fmla="*/ 152400 w 557463"/>
              <a:gd name="connsiteY3" fmla="*/ 1732547 h 3104147"/>
              <a:gd name="connsiteX4" fmla="*/ 56147 w 557463"/>
              <a:gd name="connsiteY4" fmla="*/ 2622884 h 3104147"/>
              <a:gd name="connsiteX5" fmla="*/ 0 w 557463"/>
              <a:gd name="connsiteY5" fmla="*/ 3104147 h 3104147"/>
              <a:gd name="connsiteX0" fmla="*/ 376989 w 749299"/>
              <a:gd name="connsiteY0" fmla="*/ 25400 h 3129547"/>
              <a:gd name="connsiteX1" fmla="*/ 533400 w 749299"/>
              <a:gd name="connsiteY1" fmla="*/ 254000 h 3129547"/>
              <a:gd name="connsiteX2" fmla="*/ 685799 w 749299"/>
              <a:gd name="connsiteY2" fmla="*/ 1549400 h 3129547"/>
              <a:gd name="connsiteX3" fmla="*/ 152400 w 749299"/>
              <a:gd name="connsiteY3" fmla="*/ 1757947 h 3129547"/>
              <a:gd name="connsiteX4" fmla="*/ 56147 w 749299"/>
              <a:gd name="connsiteY4" fmla="*/ 2648284 h 3129547"/>
              <a:gd name="connsiteX5" fmla="*/ 0 w 749299"/>
              <a:gd name="connsiteY5" fmla="*/ 3129547 h 3129547"/>
              <a:gd name="connsiteX0" fmla="*/ 376989 w 838199"/>
              <a:gd name="connsiteY0" fmla="*/ 25400 h 3129547"/>
              <a:gd name="connsiteX1" fmla="*/ 533400 w 838199"/>
              <a:gd name="connsiteY1" fmla="*/ 254000 h 3129547"/>
              <a:gd name="connsiteX2" fmla="*/ 685799 w 838199"/>
              <a:gd name="connsiteY2" fmla="*/ 1549400 h 3129547"/>
              <a:gd name="connsiteX3" fmla="*/ 838199 w 838199"/>
              <a:gd name="connsiteY3" fmla="*/ 2387600 h 3129547"/>
              <a:gd name="connsiteX4" fmla="*/ 56147 w 838199"/>
              <a:gd name="connsiteY4" fmla="*/ 2648284 h 3129547"/>
              <a:gd name="connsiteX5" fmla="*/ 0 w 838199"/>
              <a:gd name="connsiteY5" fmla="*/ 3129547 h 3129547"/>
              <a:gd name="connsiteX0" fmla="*/ 376989 w 838199"/>
              <a:gd name="connsiteY0" fmla="*/ 25400 h 3129547"/>
              <a:gd name="connsiteX1" fmla="*/ 533400 w 838199"/>
              <a:gd name="connsiteY1" fmla="*/ 254000 h 3129547"/>
              <a:gd name="connsiteX2" fmla="*/ 685799 w 838199"/>
              <a:gd name="connsiteY2" fmla="*/ 1549400 h 3129547"/>
              <a:gd name="connsiteX3" fmla="*/ 838199 w 838199"/>
              <a:gd name="connsiteY3" fmla="*/ 2387600 h 3129547"/>
              <a:gd name="connsiteX4" fmla="*/ 838199 w 838199"/>
              <a:gd name="connsiteY4" fmla="*/ 2844800 h 3129547"/>
              <a:gd name="connsiteX5" fmla="*/ 0 w 838199"/>
              <a:gd name="connsiteY5" fmla="*/ 3129547 h 3129547"/>
              <a:gd name="connsiteX0" fmla="*/ 0 w 537410"/>
              <a:gd name="connsiteY0" fmla="*/ 25400 h 3149600"/>
              <a:gd name="connsiteX1" fmla="*/ 156411 w 537410"/>
              <a:gd name="connsiteY1" fmla="*/ 254000 h 3149600"/>
              <a:gd name="connsiteX2" fmla="*/ 308810 w 537410"/>
              <a:gd name="connsiteY2" fmla="*/ 1549400 h 3149600"/>
              <a:gd name="connsiteX3" fmla="*/ 461210 w 537410"/>
              <a:gd name="connsiteY3" fmla="*/ 2387600 h 3149600"/>
              <a:gd name="connsiteX4" fmla="*/ 461210 w 537410"/>
              <a:gd name="connsiteY4" fmla="*/ 2844800 h 3149600"/>
              <a:gd name="connsiteX5" fmla="*/ 537410 w 537410"/>
              <a:gd name="connsiteY5" fmla="*/ 3149600 h 3149600"/>
              <a:gd name="connsiteX0" fmla="*/ 0 w 537410"/>
              <a:gd name="connsiteY0" fmla="*/ 26591 h 3150791"/>
              <a:gd name="connsiteX1" fmla="*/ 156411 w 537410"/>
              <a:gd name="connsiteY1" fmla="*/ 255191 h 3150791"/>
              <a:gd name="connsiteX2" fmla="*/ 346910 w 537410"/>
              <a:gd name="connsiteY2" fmla="*/ 1557735 h 3150791"/>
              <a:gd name="connsiteX3" fmla="*/ 461210 w 537410"/>
              <a:gd name="connsiteY3" fmla="*/ 2388791 h 3150791"/>
              <a:gd name="connsiteX4" fmla="*/ 461210 w 537410"/>
              <a:gd name="connsiteY4" fmla="*/ 2845991 h 3150791"/>
              <a:gd name="connsiteX5" fmla="*/ 537410 w 537410"/>
              <a:gd name="connsiteY5" fmla="*/ 3150791 h 3150791"/>
              <a:gd name="connsiteX0" fmla="*/ 0 w 537410"/>
              <a:gd name="connsiteY0" fmla="*/ 26591 h 3150791"/>
              <a:gd name="connsiteX1" fmla="*/ 156411 w 537410"/>
              <a:gd name="connsiteY1" fmla="*/ 255191 h 3150791"/>
              <a:gd name="connsiteX2" fmla="*/ 346910 w 537410"/>
              <a:gd name="connsiteY2" fmla="*/ 1557735 h 3150791"/>
              <a:gd name="connsiteX3" fmla="*/ 461210 w 537410"/>
              <a:gd name="connsiteY3" fmla="*/ 2388791 h 3150791"/>
              <a:gd name="connsiteX4" fmla="*/ 461210 w 537410"/>
              <a:gd name="connsiteY4" fmla="*/ 2845991 h 3150791"/>
              <a:gd name="connsiteX5" fmla="*/ 537410 w 537410"/>
              <a:gd name="connsiteY5" fmla="*/ 3150791 h 3150791"/>
              <a:gd name="connsiteX0" fmla="*/ 0 w 537410"/>
              <a:gd name="connsiteY0" fmla="*/ 59928 h 3184128"/>
              <a:gd name="connsiteX1" fmla="*/ 115930 w 537410"/>
              <a:gd name="connsiteY1" fmla="*/ 255191 h 3184128"/>
              <a:gd name="connsiteX2" fmla="*/ 346910 w 537410"/>
              <a:gd name="connsiteY2" fmla="*/ 1591072 h 3184128"/>
              <a:gd name="connsiteX3" fmla="*/ 461210 w 537410"/>
              <a:gd name="connsiteY3" fmla="*/ 2422128 h 3184128"/>
              <a:gd name="connsiteX4" fmla="*/ 461210 w 537410"/>
              <a:gd name="connsiteY4" fmla="*/ 2879328 h 3184128"/>
              <a:gd name="connsiteX5" fmla="*/ 537410 w 537410"/>
              <a:gd name="connsiteY5" fmla="*/ 3184128 h 3184128"/>
              <a:gd name="connsiteX0" fmla="*/ 0 w 537410"/>
              <a:gd name="connsiteY0" fmla="*/ 33734 h 3157934"/>
              <a:gd name="connsiteX1" fmla="*/ 115930 w 537410"/>
              <a:gd name="connsiteY1" fmla="*/ 228997 h 3157934"/>
              <a:gd name="connsiteX2" fmla="*/ 346910 w 537410"/>
              <a:gd name="connsiteY2" fmla="*/ 1564878 h 3157934"/>
              <a:gd name="connsiteX3" fmla="*/ 461210 w 537410"/>
              <a:gd name="connsiteY3" fmla="*/ 2395934 h 3157934"/>
              <a:gd name="connsiteX4" fmla="*/ 461210 w 537410"/>
              <a:gd name="connsiteY4" fmla="*/ 2853134 h 3157934"/>
              <a:gd name="connsiteX5" fmla="*/ 537410 w 537410"/>
              <a:gd name="connsiteY5" fmla="*/ 3157934 h 3157934"/>
              <a:gd name="connsiteX0" fmla="*/ 25232 w 562642"/>
              <a:gd name="connsiteY0" fmla="*/ 0 h 3124200"/>
              <a:gd name="connsiteX1" fmla="*/ 95918 w 562642"/>
              <a:gd name="connsiteY1" fmla="*/ 233363 h 3124200"/>
              <a:gd name="connsiteX2" fmla="*/ 372142 w 562642"/>
              <a:gd name="connsiteY2" fmla="*/ 1531144 h 3124200"/>
              <a:gd name="connsiteX3" fmla="*/ 486442 w 562642"/>
              <a:gd name="connsiteY3" fmla="*/ 2362200 h 3124200"/>
              <a:gd name="connsiteX4" fmla="*/ 486442 w 562642"/>
              <a:gd name="connsiteY4" fmla="*/ 2819400 h 3124200"/>
              <a:gd name="connsiteX5" fmla="*/ 562642 w 562642"/>
              <a:gd name="connsiteY5" fmla="*/ 3124200 h 3124200"/>
              <a:gd name="connsiteX0" fmla="*/ 0 w 537410"/>
              <a:gd name="connsiteY0" fmla="*/ 5159 h 3129359"/>
              <a:gd name="connsiteX1" fmla="*/ 70686 w 537410"/>
              <a:gd name="connsiteY1" fmla="*/ 238522 h 3129359"/>
              <a:gd name="connsiteX2" fmla="*/ 346910 w 537410"/>
              <a:gd name="connsiteY2" fmla="*/ 1536303 h 3129359"/>
              <a:gd name="connsiteX3" fmla="*/ 461210 w 537410"/>
              <a:gd name="connsiteY3" fmla="*/ 2367359 h 3129359"/>
              <a:gd name="connsiteX4" fmla="*/ 461210 w 537410"/>
              <a:gd name="connsiteY4" fmla="*/ 2824559 h 3129359"/>
              <a:gd name="connsiteX5" fmla="*/ 537410 w 537410"/>
              <a:gd name="connsiteY5" fmla="*/ 3129359 h 3129359"/>
              <a:gd name="connsiteX0" fmla="*/ 0 w 537410"/>
              <a:gd name="connsiteY0" fmla="*/ 5159 h 3129359"/>
              <a:gd name="connsiteX1" fmla="*/ 70686 w 537410"/>
              <a:gd name="connsiteY1" fmla="*/ 238522 h 3129359"/>
              <a:gd name="connsiteX2" fmla="*/ 346910 w 537410"/>
              <a:gd name="connsiteY2" fmla="*/ 1536303 h 3129359"/>
              <a:gd name="connsiteX3" fmla="*/ 511216 w 537410"/>
              <a:gd name="connsiteY3" fmla="*/ 2348309 h 3129359"/>
              <a:gd name="connsiteX4" fmla="*/ 461210 w 537410"/>
              <a:gd name="connsiteY4" fmla="*/ 2824559 h 3129359"/>
              <a:gd name="connsiteX5" fmla="*/ 537410 w 537410"/>
              <a:gd name="connsiteY5" fmla="*/ 3129359 h 3129359"/>
              <a:gd name="connsiteX0" fmla="*/ 0 w 537410"/>
              <a:gd name="connsiteY0" fmla="*/ 5159 h 3129359"/>
              <a:gd name="connsiteX1" fmla="*/ 70686 w 537410"/>
              <a:gd name="connsiteY1" fmla="*/ 238522 h 3129359"/>
              <a:gd name="connsiteX2" fmla="*/ 346910 w 537410"/>
              <a:gd name="connsiteY2" fmla="*/ 1536303 h 3129359"/>
              <a:gd name="connsiteX3" fmla="*/ 501691 w 537410"/>
              <a:gd name="connsiteY3" fmla="*/ 2350690 h 3129359"/>
              <a:gd name="connsiteX4" fmla="*/ 461210 w 537410"/>
              <a:gd name="connsiteY4" fmla="*/ 2824559 h 3129359"/>
              <a:gd name="connsiteX5" fmla="*/ 537410 w 537410"/>
              <a:gd name="connsiteY5" fmla="*/ 3129359 h 3129359"/>
              <a:gd name="connsiteX0" fmla="*/ 0 w 582654"/>
              <a:gd name="connsiteY0" fmla="*/ 5159 h 3129359"/>
              <a:gd name="connsiteX1" fmla="*/ 70686 w 582654"/>
              <a:gd name="connsiteY1" fmla="*/ 238522 h 3129359"/>
              <a:gd name="connsiteX2" fmla="*/ 346910 w 582654"/>
              <a:gd name="connsiteY2" fmla="*/ 1536303 h 3129359"/>
              <a:gd name="connsiteX3" fmla="*/ 501691 w 582654"/>
              <a:gd name="connsiteY3" fmla="*/ 2350690 h 3129359"/>
              <a:gd name="connsiteX4" fmla="*/ 582654 w 582654"/>
              <a:gd name="connsiteY4" fmla="*/ 2817415 h 3129359"/>
              <a:gd name="connsiteX5" fmla="*/ 537410 w 582654"/>
              <a:gd name="connsiteY5" fmla="*/ 3129359 h 3129359"/>
              <a:gd name="connsiteX0" fmla="*/ 0 w 627898"/>
              <a:gd name="connsiteY0" fmla="*/ 5159 h 3122215"/>
              <a:gd name="connsiteX1" fmla="*/ 70686 w 627898"/>
              <a:gd name="connsiteY1" fmla="*/ 238522 h 3122215"/>
              <a:gd name="connsiteX2" fmla="*/ 346910 w 627898"/>
              <a:gd name="connsiteY2" fmla="*/ 1536303 h 3122215"/>
              <a:gd name="connsiteX3" fmla="*/ 501691 w 627898"/>
              <a:gd name="connsiteY3" fmla="*/ 2350690 h 3122215"/>
              <a:gd name="connsiteX4" fmla="*/ 582654 w 627898"/>
              <a:gd name="connsiteY4" fmla="*/ 2817415 h 3122215"/>
              <a:gd name="connsiteX5" fmla="*/ 627898 w 627898"/>
              <a:gd name="connsiteY5" fmla="*/ 3122215 h 3122215"/>
              <a:gd name="connsiteX0" fmla="*/ 0 w 627898"/>
              <a:gd name="connsiteY0" fmla="*/ 0 h 3117056"/>
              <a:gd name="connsiteX1" fmla="*/ 74227 w 627898"/>
              <a:gd name="connsiteY1" fmla="*/ 267013 h 3117056"/>
              <a:gd name="connsiteX2" fmla="*/ 346910 w 627898"/>
              <a:gd name="connsiteY2" fmla="*/ 1531144 h 3117056"/>
              <a:gd name="connsiteX3" fmla="*/ 501691 w 627898"/>
              <a:gd name="connsiteY3" fmla="*/ 2345531 h 3117056"/>
              <a:gd name="connsiteX4" fmla="*/ 582654 w 627898"/>
              <a:gd name="connsiteY4" fmla="*/ 2812256 h 3117056"/>
              <a:gd name="connsiteX5" fmla="*/ 627898 w 627898"/>
              <a:gd name="connsiteY5" fmla="*/ 3117056 h 3117056"/>
              <a:gd name="connsiteX0" fmla="*/ 0 w 627898"/>
              <a:gd name="connsiteY0" fmla="*/ 0 h 3117056"/>
              <a:gd name="connsiteX1" fmla="*/ 86029 w 627898"/>
              <a:gd name="connsiteY1" fmla="*/ 240574 h 3117056"/>
              <a:gd name="connsiteX2" fmla="*/ 346910 w 627898"/>
              <a:gd name="connsiteY2" fmla="*/ 1531144 h 3117056"/>
              <a:gd name="connsiteX3" fmla="*/ 501691 w 627898"/>
              <a:gd name="connsiteY3" fmla="*/ 2345531 h 3117056"/>
              <a:gd name="connsiteX4" fmla="*/ 582654 w 627898"/>
              <a:gd name="connsiteY4" fmla="*/ 2812256 h 3117056"/>
              <a:gd name="connsiteX5" fmla="*/ 627898 w 627898"/>
              <a:gd name="connsiteY5" fmla="*/ 3117056 h 3117056"/>
              <a:gd name="connsiteX0" fmla="*/ 0 w 627898"/>
              <a:gd name="connsiteY0" fmla="*/ 0 h 3117056"/>
              <a:gd name="connsiteX1" fmla="*/ 86029 w 627898"/>
              <a:gd name="connsiteY1" fmla="*/ 240574 h 3117056"/>
              <a:gd name="connsiteX2" fmla="*/ 346910 w 627898"/>
              <a:gd name="connsiteY2" fmla="*/ 1531144 h 3117056"/>
              <a:gd name="connsiteX3" fmla="*/ 501691 w 627898"/>
              <a:gd name="connsiteY3" fmla="*/ 2345531 h 3117056"/>
              <a:gd name="connsiteX4" fmla="*/ 582654 w 627898"/>
              <a:gd name="connsiteY4" fmla="*/ 2812256 h 3117056"/>
              <a:gd name="connsiteX5" fmla="*/ 627898 w 627898"/>
              <a:gd name="connsiteY5" fmla="*/ 3117056 h 3117056"/>
              <a:gd name="connsiteX0" fmla="*/ 0 w 627898"/>
              <a:gd name="connsiteY0" fmla="*/ 0 h 3117056"/>
              <a:gd name="connsiteX1" fmla="*/ 86029 w 627898"/>
              <a:gd name="connsiteY1" fmla="*/ 240574 h 3117056"/>
              <a:gd name="connsiteX2" fmla="*/ 389400 w 627898"/>
              <a:gd name="connsiteY2" fmla="*/ 1497495 h 3117056"/>
              <a:gd name="connsiteX3" fmla="*/ 501691 w 627898"/>
              <a:gd name="connsiteY3" fmla="*/ 2345531 h 3117056"/>
              <a:gd name="connsiteX4" fmla="*/ 582654 w 627898"/>
              <a:gd name="connsiteY4" fmla="*/ 2812256 h 3117056"/>
              <a:gd name="connsiteX5" fmla="*/ 627898 w 627898"/>
              <a:gd name="connsiteY5" fmla="*/ 3117056 h 3117056"/>
              <a:gd name="connsiteX0" fmla="*/ 0 w 627898"/>
              <a:gd name="connsiteY0" fmla="*/ 0 h 3117056"/>
              <a:gd name="connsiteX1" fmla="*/ 86029 w 627898"/>
              <a:gd name="connsiteY1" fmla="*/ 240574 h 3117056"/>
              <a:gd name="connsiteX2" fmla="*/ 389400 w 627898"/>
              <a:gd name="connsiteY2" fmla="*/ 1497495 h 3117056"/>
              <a:gd name="connsiteX3" fmla="*/ 527656 w 627898"/>
              <a:gd name="connsiteY3" fmla="*/ 2299863 h 3117056"/>
              <a:gd name="connsiteX4" fmla="*/ 582654 w 627898"/>
              <a:gd name="connsiteY4" fmla="*/ 2812256 h 3117056"/>
              <a:gd name="connsiteX5" fmla="*/ 627898 w 627898"/>
              <a:gd name="connsiteY5" fmla="*/ 3117056 h 3117056"/>
              <a:gd name="connsiteX0" fmla="*/ 0 w 627898"/>
              <a:gd name="connsiteY0" fmla="*/ 0 h 3117056"/>
              <a:gd name="connsiteX1" fmla="*/ 86029 w 627898"/>
              <a:gd name="connsiteY1" fmla="*/ 240574 h 3117056"/>
              <a:gd name="connsiteX2" fmla="*/ 389400 w 627898"/>
              <a:gd name="connsiteY2" fmla="*/ 1497495 h 3117056"/>
              <a:gd name="connsiteX3" fmla="*/ 527656 w 627898"/>
              <a:gd name="connsiteY3" fmla="*/ 2299863 h 3117056"/>
              <a:gd name="connsiteX4" fmla="*/ 594456 w 627898"/>
              <a:gd name="connsiteY4" fmla="*/ 2788221 h 3117056"/>
              <a:gd name="connsiteX5" fmla="*/ 627898 w 627898"/>
              <a:gd name="connsiteY5" fmla="*/ 3117056 h 311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898" h="3117056">
                <a:moveTo>
                  <a:pt x="0" y="0"/>
                </a:moveTo>
                <a:cubicBezTo>
                  <a:pt x="52137" y="76200"/>
                  <a:pt x="19887" y="42912"/>
                  <a:pt x="86029" y="240574"/>
                </a:cubicBezTo>
                <a:cubicBezTo>
                  <a:pt x="143847" y="495765"/>
                  <a:pt x="355269" y="1223025"/>
                  <a:pt x="389400" y="1497495"/>
                </a:cubicBezTo>
                <a:lnTo>
                  <a:pt x="527656" y="2299863"/>
                </a:lnTo>
                <a:lnTo>
                  <a:pt x="594456" y="2788221"/>
                </a:lnTo>
                <a:lnTo>
                  <a:pt x="627898" y="3117056"/>
                </a:lnTo>
              </a:path>
            </a:pathLst>
          </a:custGeom>
          <a:ln w="38100">
            <a:solidFill>
              <a:srgbClr val="006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p:cNvSpPr/>
          <p:nvPr/>
        </p:nvSpPr>
        <p:spPr>
          <a:xfrm>
            <a:off x="1676400" y="2933700"/>
            <a:ext cx="304800" cy="304800"/>
          </a:xfrm>
          <a:prstGeom prst="ellipse">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390650" y="4510088"/>
            <a:ext cx="190500" cy="533400"/>
          </a:xfrm>
          <a:custGeom>
            <a:avLst/>
            <a:gdLst>
              <a:gd name="connsiteX0" fmla="*/ 0 w 190500"/>
              <a:gd name="connsiteY0" fmla="*/ 533400 h 533400"/>
              <a:gd name="connsiteX1" fmla="*/ 190500 w 190500"/>
              <a:gd name="connsiteY1" fmla="*/ 0 h 533400"/>
            </a:gdLst>
            <a:ahLst/>
            <a:cxnLst>
              <a:cxn ang="0">
                <a:pos x="connsiteX0" y="connsiteY0"/>
              </a:cxn>
              <a:cxn ang="0">
                <a:pos x="connsiteX1" y="connsiteY1"/>
              </a:cxn>
            </a:cxnLst>
            <a:rect l="l" t="t" r="r" b="b"/>
            <a:pathLst>
              <a:path w="190500" h="533400">
                <a:moveTo>
                  <a:pt x="0" y="533400"/>
                </a:moveTo>
                <a:lnTo>
                  <a:pt x="190500" y="0"/>
                </a:lnTo>
              </a:path>
            </a:pathLst>
          </a:custGeom>
          <a:ln w="50800"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flipH="1">
            <a:off x="5057775" y="4524375"/>
            <a:ext cx="76200" cy="533400"/>
          </a:xfrm>
          <a:custGeom>
            <a:avLst/>
            <a:gdLst>
              <a:gd name="connsiteX0" fmla="*/ 0 w 190500"/>
              <a:gd name="connsiteY0" fmla="*/ 533400 h 533400"/>
              <a:gd name="connsiteX1" fmla="*/ 190500 w 190500"/>
              <a:gd name="connsiteY1" fmla="*/ 0 h 533400"/>
            </a:gdLst>
            <a:ahLst/>
            <a:cxnLst>
              <a:cxn ang="0">
                <a:pos x="connsiteX0" y="connsiteY0"/>
              </a:cxn>
              <a:cxn ang="0">
                <a:pos x="connsiteX1" y="connsiteY1"/>
              </a:cxn>
            </a:cxnLst>
            <a:rect l="l" t="t" r="r" b="b"/>
            <a:pathLst>
              <a:path w="190500" h="533400">
                <a:moveTo>
                  <a:pt x="0" y="533400"/>
                </a:moveTo>
                <a:lnTo>
                  <a:pt x="190500" y="0"/>
                </a:lnTo>
              </a:path>
            </a:pathLst>
          </a:custGeom>
          <a:ln w="50800"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24"/>
          <p:cNvSpPr/>
          <p:nvPr/>
        </p:nvSpPr>
        <p:spPr>
          <a:xfrm flipH="1">
            <a:off x="8334375" y="4481513"/>
            <a:ext cx="152400" cy="547687"/>
          </a:xfrm>
          <a:custGeom>
            <a:avLst/>
            <a:gdLst>
              <a:gd name="connsiteX0" fmla="*/ 0 w 190500"/>
              <a:gd name="connsiteY0" fmla="*/ 533400 h 533400"/>
              <a:gd name="connsiteX1" fmla="*/ 190500 w 190500"/>
              <a:gd name="connsiteY1" fmla="*/ 0 h 533400"/>
            </a:gdLst>
            <a:ahLst/>
            <a:cxnLst>
              <a:cxn ang="0">
                <a:pos x="connsiteX0" y="connsiteY0"/>
              </a:cxn>
              <a:cxn ang="0">
                <a:pos x="connsiteX1" y="connsiteY1"/>
              </a:cxn>
            </a:cxnLst>
            <a:rect l="l" t="t" r="r" b="b"/>
            <a:pathLst>
              <a:path w="190500" h="533400">
                <a:moveTo>
                  <a:pt x="0" y="533400"/>
                </a:moveTo>
                <a:lnTo>
                  <a:pt x="190500" y="0"/>
                </a:lnTo>
              </a:path>
            </a:pathLst>
          </a:custGeom>
          <a:ln w="50800" cmpd="sng">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88" name="Picture 12"/>
          <p:cNvPicPr>
            <a:picLocks noChangeArrowheads="1"/>
          </p:cNvPicPr>
          <p:nvPr/>
        </p:nvPicPr>
        <p:blipFill>
          <a:blip r:embed="rId3" cstate="print"/>
          <a:srcRect r="1711"/>
          <a:stretch>
            <a:fillRect/>
          </a:stretch>
        </p:blipFill>
        <p:spPr bwMode="auto">
          <a:xfrm>
            <a:off x="128954" y="1457324"/>
            <a:ext cx="2879969" cy="4123944"/>
          </a:xfrm>
          <a:prstGeom prst="rect">
            <a:avLst/>
          </a:prstGeom>
          <a:noFill/>
          <a:ln w="9525">
            <a:noFill/>
            <a:miter lim="800000"/>
            <a:headEnd/>
            <a:tailEnd/>
          </a:ln>
          <a:effectLst/>
        </p:spPr>
      </p:pic>
      <p:pic>
        <p:nvPicPr>
          <p:cNvPr id="126986" name="Picture 10"/>
          <p:cNvPicPr>
            <a:picLocks noChangeArrowheads="1"/>
          </p:cNvPicPr>
          <p:nvPr/>
        </p:nvPicPr>
        <p:blipFill>
          <a:blip r:embed="rId4" cstate="print"/>
          <a:srcRect r="16963"/>
          <a:stretch>
            <a:fillRect/>
          </a:stretch>
        </p:blipFill>
        <p:spPr bwMode="auto">
          <a:xfrm>
            <a:off x="3148663" y="1457324"/>
            <a:ext cx="2818227" cy="4123944"/>
          </a:xfrm>
          <a:prstGeom prst="rect">
            <a:avLst/>
          </a:prstGeom>
          <a:noFill/>
          <a:ln w="9525">
            <a:noFill/>
            <a:miter lim="800000"/>
            <a:headEnd/>
            <a:tailEnd/>
          </a:ln>
          <a:effectLst/>
        </p:spPr>
      </p:pic>
      <p:pic>
        <p:nvPicPr>
          <p:cNvPr id="21" name="Picture 11"/>
          <p:cNvPicPr>
            <a:picLocks noChangeArrowheads="1"/>
          </p:cNvPicPr>
          <p:nvPr/>
        </p:nvPicPr>
        <p:blipFill>
          <a:blip r:embed="rId5" cstate="print"/>
          <a:srcRect r="17059"/>
          <a:stretch>
            <a:fillRect/>
          </a:stretch>
        </p:blipFill>
        <p:spPr bwMode="auto">
          <a:xfrm>
            <a:off x="6172200" y="1457324"/>
            <a:ext cx="2814986" cy="4123944"/>
          </a:xfrm>
          <a:prstGeom prst="rect">
            <a:avLst/>
          </a:prstGeom>
          <a:noFill/>
          <a:ln w="9525">
            <a:noFill/>
            <a:miter lim="800000"/>
            <a:headEnd/>
            <a:tailEnd/>
          </a:ln>
          <a:effectLst/>
        </p:spPr>
      </p:pic>
      <p:sp>
        <p:nvSpPr>
          <p:cNvPr id="5" name="Title 1"/>
          <p:cNvSpPr>
            <a:spLocks noGrp="1"/>
          </p:cNvSpPr>
          <p:nvPr>
            <p:ph type="title"/>
          </p:nvPr>
        </p:nvSpPr>
        <p:spPr/>
        <p:txBody>
          <a:bodyPr/>
          <a:lstStyle/>
          <a:p>
            <a:r>
              <a:rPr lang="en-US" dirty="0" smtClean="0"/>
              <a:t>North Sea Rock Property Data</a:t>
            </a:r>
            <a:endParaRPr lang="en-US" dirty="0"/>
          </a:p>
        </p:txBody>
      </p:sp>
      <p:sp>
        <p:nvSpPr>
          <p:cNvPr id="6"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19</a:t>
            </a:fld>
            <a:endParaRPr lang="en-US"/>
          </a:p>
        </p:txBody>
      </p:sp>
      <p:sp>
        <p:nvSpPr>
          <p:cNvPr id="8" name="Rectangle 7"/>
          <p:cNvSpPr/>
          <p:nvPr/>
        </p:nvSpPr>
        <p:spPr>
          <a:xfrm>
            <a:off x="1066800" y="800100"/>
            <a:ext cx="7010400" cy="923330"/>
          </a:xfrm>
          <a:prstGeom prst="rect">
            <a:avLst/>
          </a:prstGeom>
        </p:spPr>
        <p:txBody>
          <a:bodyPr wrap="square">
            <a:spAutoFit/>
          </a:bodyPr>
          <a:lstStyle/>
          <a:p>
            <a:r>
              <a:rPr lang="en-US" b="1" dirty="0" smtClean="0"/>
              <a:t>Forties Field </a:t>
            </a:r>
          </a:p>
          <a:p>
            <a:r>
              <a:rPr lang="en-US" dirty="0" smtClean="0"/>
              <a:t>Porosity, Vp and Impedance versus depth overlain on Glitne Field Trends </a:t>
            </a:r>
          </a:p>
          <a:p>
            <a:endParaRPr lang="en-US" dirty="0"/>
          </a:p>
        </p:txBody>
      </p:sp>
      <p:cxnSp>
        <p:nvCxnSpPr>
          <p:cNvPr id="10" name="Straight Connector 9"/>
          <p:cNvCxnSpPr/>
          <p:nvPr/>
        </p:nvCxnSpPr>
        <p:spPr>
          <a:xfrm>
            <a:off x="457200" y="3162300"/>
            <a:ext cx="8534400" cy="0"/>
          </a:xfrm>
          <a:prstGeom prst="line">
            <a:avLst/>
          </a:prstGeom>
          <a:ln w="28575">
            <a:solidFill>
              <a:srgbClr val="FF0000"/>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685800" y="1943100"/>
            <a:ext cx="2471420" cy="2647950"/>
          </a:xfrm>
          <a:prstGeom prst="rect">
            <a:avLst/>
          </a:prstGeom>
          <a:noFill/>
          <a:ln w="9525">
            <a:noFill/>
            <a:miter lim="800000"/>
            <a:headEnd/>
            <a:tailEnd/>
          </a:ln>
        </p:spPr>
      </p:pic>
      <p:sp>
        <p:nvSpPr>
          <p:cNvPr id="3" name="Slide Number Placeholder 2"/>
          <p:cNvSpPr>
            <a:spLocks noGrp="1"/>
          </p:cNvSpPr>
          <p:nvPr>
            <p:ph type="sldNum" sz="quarter" idx="4"/>
          </p:nvPr>
        </p:nvSpPr>
        <p:spPr/>
        <p:txBody>
          <a:bodyPr/>
          <a:lstStyle/>
          <a:p>
            <a:fld id="{C2F2A387-2714-4BF1-94C0-87ADEFC08C47}" type="slidenum">
              <a:rPr lang="en-US" smtClean="0"/>
              <a:pPr/>
              <a:t>2</a:t>
            </a:fld>
            <a:endParaRPr lang="en-US"/>
          </a:p>
        </p:txBody>
      </p:sp>
      <p:sp>
        <p:nvSpPr>
          <p:cNvPr id="2" name="Title 1"/>
          <p:cNvSpPr>
            <a:spLocks noGrp="1"/>
          </p:cNvSpPr>
          <p:nvPr>
            <p:ph type="title"/>
          </p:nvPr>
        </p:nvSpPr>
        <p:spPr/>
        <p:txBody>
          <a:bodyPr>
            <a:normAutofit/>
          </a:bodyPr>
          <a:lstStyle/>
          <a:p>
            <a:r>
              <a:rPr lang="en-US" i="1" dirty="0" smtClean="0"/>
              <a:t>Structural </a:t>
            </a:r>
            <a:r>
              <a:rPr lang="en-US" dirty="0" smtClean="0"/>
              <a:t>Seismic </a:t>
            </a:r>
            <a:r>
              <a:rPr lang="en-US" dirty="0" smtClean="0"/>
              <a:t>Interpretation</a:t>
            </a:r>
            <a:endParaRPr lang="en-US" dirty="0"/>
          </a:p>
        </p:txBody>
      </p:sp>
      <p:grpSp>
        <p:nvGrpSpPr>
          <p:cNvPr id="4" name="Group 8"/>
          <p:cNvGrpSpPr/>
          <p:nvPr/>
        </p:nvGrpSpPr>
        <p:grpSpPr>
          <a:xfrm>
            <a:off x="0" y="1092892"/>
            <a:ext cx="9089231" cy="4279208"/>
            <a:chOff x="0" y="1366736"/>
            <a:chExt cx="9089231" cy="4279208"/>
          </a:xfrm>
        </p:grpSpPr>
        <p:pic>
          <p:nvPicPr>
            <p:cNvPr id="5" name="Picture 3"/>
            <p:cNvPicPr>
              <a:picLocks noChangeAspect="1" noChangeArrowheads="1"/>
            </p:cNvPicPr>
            <p:nvPr/>
          </p:nvPicPr>
          <p:blipFill>
            <a:blip r:embed="rId4" cstate="print"/>
            <a:srcRect r="599" b="1588"/>
            <a:stretch>
              <a:fillRect/>
            </a:stretch>
          </p:blipFill>
          <p:spPr bwMode="auto">
            <a:xfrm>
              <a:off x="0" y="1366736"/>
              <a:ext cx="9089231" cy="4279208"/>
            </a:xfrm>
            <a:prstGeom prst="rect">
              <a:avLst/>
            </a:prstGeom>
            <a:noFill/>
            <a:ln w="9525">
              <a:noFill/>
              <a:miter lim="800000"/>
              <a:headEnd/>
              <a:tailEnd/>
            </a:ln>
          </p:spPr>
        </p:pic>
        <p:sp>
          <p:nvSpPr>
            <p:cNvPr id="7" name="Up Arrow 6"/>
            <p:cNvSpPr/>
            <p:nvPr/>
          </p:nvSpPr>
          <p:spPr>
            <a:xfrm rot="10800000">
              <a:off x="7543800" y="3086100"/>
              <a:ext cx="304800" cy="457200"/>
            </a:xfrm>
            <a:prstGeom prst="upArrow">
              <a:avLst/>
            </a:prstGeom>
            <a:solidFill>
              <a:srgbClr val="FFFF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129027" name="Picture 3"/>
          <p:cNvPicPr>
            <a:picLocks noChangeAspect="1" noChangeArrowheads="1"/>
          </p:cNvPicPr>
          <p:nvPr/>
        </p:nvPicPr>
        <p:blipFill>
          <a:blip r:embed="rId5" cstate="print"/>
          <a:srcRect/>
          <a:stretch>
            <a:fillRect/>
          </a:stretch>
        </p:blipFill>
        <p:spPr bwMode="auto">
          <a:xfrm>
            <a:off x="206042" y="5428749"/>
            <a:ext cx="1078421" cy="24288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7" name="Picture 3" descr="T:\nigeria\wafahmy\cgm\class2_response_fullfar.tif"/>
          <p:cNvPicPr>
            <a:picLocks noChangeAspect="1" noChangeArrowheads="1"/>
          </p:cNvPicPr>
          <p:nvPr/>
        </p:nvPicPr>
        <p:blipFill>
          <a:blip r:embed="rId3" cstate="print"/>
          <a:srcRect b="52820"/>
          <a:stretch>
            <a:fillRect/>
          </a:stretch>
        </p:blipFill>
        <p:spPr bwMode="auto">
          <a:xfrm>
            <a:off x="5420179" y="2902843"/>
            <a:ext cx="3551464" cy="1191866"/>
          </a:xfrm>
          <a:prstGeom prst="rect">
            <a:avLst/>
          </a:prstGeom>
          <a:solidFill>
            <a:schemeClr val="tx1"/>
          </a:solidFill>
          <a:ln w="57150">
            <a:solidFill>
              <a:schemeClr val="bg2"/>
            </a:solidFill>
            <a:miter lim="800000"/>
            <a:headEnd/>
            <a:tailEnd/>
          </a:ln>
        </p:spPr>
      </p:pic>
      <p:grpSp>
        <p:nvGrpSpPr>
          <p:cNvPr id="2" name="Group 96"/>
          <p:cNvGrpSpPr>
            <a:grpSpLocks/>
          </p:cNvGrpSpPr>
          <p:nvPr/>
        </p:nvGrpSpPr>
        <p:grpSpPr bwMode="auto">
          <a:xfrm>
            <a:off x="523631" y="1687414"/>
            <a:ext cx="1975740" cy="868164"/>
            <a:chOff x="1161" y="1422"/>
            <a:chExt cx="830" cy="700"/>
          </a:xfrm>
        </p:grpSpPr>
        <p:sp>
          <p:nvSpPr>
            <p:cNvPr id="190495" name="Rectangle 31" descr="Sand"/>
            <p:cNvSpPr>
              <a:spLocks noChangeArrowheads="1"/>
            </p:cNvSpPr>
            <p:nvPr/>
          </p:nvSpPr>
          <p:spPr bwMode="auto">
            <a:xfrm>
              <a:off x="1289" y="1422"/>
              <a:ext cx="702" cy="231"/>
            </a:xfrm>
            <a:prstGeom prst="rect">
              <a:avLst/>
            </a:prstGeom>
            <a:blipFill dpi="0" rotWithShape="0">
              <a:blip r:embed="rId4"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sp>
          <p:nvSpPr>
            <p:cNvPr id="190496" name="Rectangle 32" descr="Green marble"/>
            <p:cNvSpPr>
              <a:spLocks noChangeArrowheads="1"/>
            </p:cNvSpPr>
            <p:nvPr/>
          </p:nvSpPr>
          <p:spPr bwMode="auto">
            <a:xfrm>
              <a:off x="1289" y="1646"/>
              <a:ext cx="443" cy="230"/>
            </a:xfrm>
            <a:prstGeom prst="rect">
              <a:avLst/>
            </a:prstGeom>
            <a:blipFill dpi="0" rotWithShape="0">
              <a:blip r:embed="rId5" cstate="print"/>
              <a:srcRect/>
              <a:tile tx="0" ty="0" sx="100000" sy="100000" flip="none" algn="tl"/>
            </a:blipFill>
            <a:ln w="38100">
              <a:solidFill>
                <a:schemeClr val="bg2"/>
              </a:solidFill>
              <a:miter lim="800000"/>
              <a:headEnd/>
              <a:tailEnd/>
            </a:ln>
            <a:effectLst/>
          </p:spPr>
          <p:txBody>
            <a:bodyPr wrap="none" anchor="ctr"/>
            <a:lstStyle/>
            <a:p>
              <a:endParaRPr lang="en-US"/>
            </a:p>
          </p:txBody>
        </p:sp>
        <p:sp>
          <p:nvSpPr>
            <p:cNvPr id="190503" name="Text Box 39"/>
            <p:cNvSpPr txBox="1">
              <a:spLocks noChangeArrowheads="1"/>
            </p:cNvSpPr>
            <p:nvPr/>
          </p:nvSpPr>
          <p:spPr bwMode="auto">
            <a:xfrm>
              <a:off x="1205" y="1495"/>
              <a:ext cx="140"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90504" name="Text Box 40"/>
            <p:cNvSpPr txBox="1">
              <a:spLocks noChangeArrowheads="1"/>
            </p:cNvSpPr>
            <p:nvPr/>
          </p:nvSpPr>
          <p:spPr bwMode="auto">
            <a:xfrm>
              <a:off x="1161" y="1724"/>
              <a:ext cx="140"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90509" name="Rectangle 45" descr="Sand"/>
            <p:cNvSpPr>
              <a:spLocks noChangeArrowheads="1"/>
            </p:cNvSpPr>
            <p:nvPr/>
          </p:nvSpPr>
          <p:spPr bwMode="auto">
            <a:xfrm>
              <a:off x="1289" y="1892"/>
              <a:ext cx="702" cy="230"/>
            </a:xfrm>
            <a:prstGeom prst="rect">
              <a:avLst/>
            </a:prstGeom>
            <a:blipFill dpi="0" rotWithShape="0">
              <a:blip r:embed="rId4"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grpSp>
      <p:grpSp>
        <p:nvGrpSpPr>
          <p:cNvPr id="3" name="Group 99"/>
          <p:cNvGrpSpPr>
            <a:grpSpLocks/>
          </p:cNvGrpSpPr>
          <p:nvPr/>
        </p:nvGrpSpPr>
        <p:grpSpPr bwMode="auto">
          <a:xfrm>
            <a:off x="828431" y="3056633"/>
            <a:ext cx="1927088" cy="962422"/>
            <a:chOff x="1165" y="2526"/>
            <a:chExt cx="878" cy="776"/>
          </a:xfrm>
        </p:grpSpPr>
        <p:sp>
          <p:nvSpPr>
            <p:cNvPr id="190537" name="Rectangle 73" descr="Sand"/>
            <p:cNvSpPr>
              <a:spLocks noChangeArrowheads="1"/>
            </p:cNvSpPr>
            <p:nvPr/>
          </p:nvSpPr>
          <p:spPr bwMode="auto">
            <a:xfrm>
              <a:off x="1165" y="2526"/>
              <a:ext cx="878" cy="231"/>
            </a:xfrm>
            <a:prstGeom prst="rect">
              <a:avLst/>
            </a:prstGeom>
            <a:blipFill dpi="0" rotWithShape="0">
              <a:blip r:embed="rId4"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sp>
          <p:nvSpPr>
            <p:cNvPr id="190538" name="Rectangle 74" descr="Green marble"/>
            <p:cNvSpPr>
              <a:spLocks noChangeArrowheads="1"/>
            </p:cNvSpPr>
            <p:nvPr/>
          </p:nvSpPr>
          <p:spPr bwMode="auto">
            <a:xfrm>
              <a:off x="1165" y="2750"/>
              <a:ext cx="803" cy="230"/>
            </a:xfrm>
            <a:prstGeom prst="rect">
              <a:avLst/>
            </a:prstGeom>
            <a:blipFill dpi="0" rotWithShape="0">
              <a:blip r:embed="rId5" cstate="print"/>
              <a:srcRect/>
              <a:tile tx="0" ty="0" sx="100000" sy="100000" flip="none" algn="tl"/>
            </a:blipFill>
            <a:ln w="38100">
              <a:solidFill>
                <a:schemeClr val="bg2"/>
              </a:solidFill>
              <a:miter lim="800000"/>
              <a:headEnd/>
              <a:tailEnd/>
            </a:ln>
            <a:effectLst/>
          </p:spPr>
          <p:txBody>
            <a:bodyPr wrap="none" anchor="ctr"/>
            <a:lstStyle/>
            <a:p>
              <a:endParaRPr lang="en-US"/>
            </a:p>
          </p:txBody>
        </p:sp>
        <p:sp>
          <p:nvSpPr>
            <p:cNvPr id="190544" name="Text Box 80"/>
            <p:cNvSpPr txBox="1">
              <a:spLocks noChangeArrowheads="1"/>
            </p:cNvSpPr>
            <p:nvPr/>
          </p:nvSpPr>
          <p:spPr bwMode="auto">
            <a:xfrm>
              <a:off x="1253" y="2599"/>
              <a:ext cx="136"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90545" name="Text Box 81"/>
            <p:cNvSpPr txBox="1">
              <a:spLocks noChangeArrowheads="1"/>
            </p:cNvSpPr>
            <p:nvPr/>
          </p:nvSpPr>
          <p:spPr bwMode="auto">
            <a:xfrm>
              <a:off x="1209" y="2828"/>
              <a:ext cx="136"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90546" name="Rectangle 82" descr="Sand"/>
            <p:cNvSpPr>
              <a:spLocks noChangeArrowheads="1"/>
            </p:cNvSpPr>
            <p:nvPr/>
          </p:nvSpPr>
          <p:spPr bwMode="auto">
            <a:xfrm>
              <a:off x="1166" y="2996"/>
              <a:ext cx="877" cy="230"/>
            </a:xfrm>
            <a:prstGeom prst="rect">
              <a:avLst/>
            </a:prstGeom>
            <a:blipFill dpi="0" rotWithShape="0">
              <a:blip r:embed="rId4"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sp>
          <p:nvSpPr>
            <p:cNvPr id="190551" name="Text Box 87"/>
            <p:cNvSpPr txBox="1">
              <a:spLocks noChangeArrowheads="1"/>
            </p:cNvSpPr>
            <p:nvPr/>
          </p:nvSpPr>
          <p:spPr bwMode="auto">
            <a:xfrm>
              <a:off x="1253" y="3066"/>
              <a:ext cx="136"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grpSp>
      <p:grpSp>
        <p:nvGrpSpPr>
          <p:cNvPr id="4" name="Group 150"/>
          <p:cNvGrpSpPr/>
          <p:nvPr/>
        </p:nvGrpSpPr>
        <p:grpSpPr>
          <a:xfrm>
            <a:off x="838200" y="4366320"/>
            <a:ext cx="2220384" cy="868164"/>
            <a:chOff x="1578428" y="4442520"/>
            <a:chExt cx="1480156" cy="868164"/>
          </a:xfrm>
        </p:grpSpPr>
        <p:sp>
          <p:nvSpPr>
            <p:cNvPr id="190580" name="Rectangle 116" descr="Sand"/>
            <p:cNvSpPr>
              <a:spLocks noChangeArrowheads="1"/>
            </p:cNvSpPr>
            <p:nvPr/>
          </p:nvSpPr>
          <p:spPr bwMode="auto">
            <a:xfrm>
              <a:off x="1578428" y="4442520"/>
              <a:ext cx="1306286" cy="286495"/>
            </a:xfrm>
            <a:prstGeom prst="rect">
              <a:avLst/>
            </a:prstGeom>
            <a:blipFill dpi="0" rotWithShape="0">
              <a:blip r:embed="rId4" cstate="print"/>
              <a:srcRect/>
              <a:tile tx="0" ty="0" sx="100000" sy="100000" flip="none" algn="tl"/>
            </a:blipFill>
            <a:ln w="38100">
              <a:solidFill>
                <a:schemeClr val="bg2"/>
              </a:solidFill>
              <a:miter lim="800000"/>
              <a:headEnd/>
              <a:tailEnd/>
            </a:ln>
            <a:effectLst/>
          </p:spPr>
          <p:txBody>
            <a:bodyPr wrap="none" lIns="80312" tIns="40156" rIns="80312" bIns="40156" anchor="ctr"/>
            <a:lstStyle/>
            <a:p>
              <a:pPr algn="ctr"/>
              <a:endParaRPr lang="en-US" dirty="0"/>
            </a:p>
          </p:txBody>
        </p:sp>
        <p:sp>
          <p:nvSpPr>
            <p:cNvPr id="190581" name="Rectangle 117" descr="Green marble"/>
            <p:cNvSpPr>
              <a:spLocks noChangeArrowheads="1"/>
            </p:cNvSpPr>
            <p:nvPr/>
          </p:nvSpPr>
          <p:spPr bwMode="auto">
            <a:xfrm>
              <a:off x="1578429" y="4720332"/>
              <a:ext cx="1480155" cy="285254"/>
            </a:xfrm>
            <a:prstGeom prst="rect">
              <a:avLst/>
            </a:prstGeom>
            <a:blipFill dpi="0" rotWithShape="0">
              <a:blip r:embed="rId5" cstate="print"/>
              <a:srcRect/>
              <a:tile tx="0" ty="0" sx="100000" sy="100000" flip="none" algn="tl"/>
            </a:blipFill>
            <a:ln w="38100">
              <a:solidFill>
                <a:schemeClr val="bg2"/>
              </a:solidFill>
              <a:miter lim="800000"/>
              <a:headEnd/>
              <a:tailEnd/>
            </a:ln>
            <a:effectLst/>
          </p:spPr>
          <p:txBody>
            <a:bodyPr wrap="none" lIns="80312" tIns="40156" rIns="80312" bIns="40156" anchor="ctr"/>
            <a:lstStyle/>
            <a:p>
              <a:endParaRPr lang="en-US"/>
            </a:p>
          </p:txBody>
        </p:sp>
        <p:sp>
          <p:nvSpPr>
            <p:cNvPr id="190586" name="Rectangle 122" descr="Sand"/>
            <p:cNvSpPr>
              <a:spLocks noChangeArrowheads="1"/>
            </p:cNvSpPr>
            <p:nvPr/>
          </p:nvSpPr>
          <p:spPr bwMode="auto">
            <a:xfrm>
              <a:off x="1578428" y="5025430"/>
              <a:ext cx="1306286" cy="285254"/>
            </a:xfrm>
            <a:prstGeom prst="rect">
              <a:avLst/>
            </a:prstGeom>
            <a:blipFill dpi="0" rotWithShape="0">
              <a:blip r:embed="rId4" cstate="print"/>
              <a:srcRect/>
              <a:tile tx="0" ty="0" sx="100000" sy="100000" flip="none" algn="tl"/>
            </a:blipFill>
            <a:ln w="38100">
              <a:solidFill>
                <a:schemeClr val="bg2"/>
              </a:solidFill>
              <a:miter lim="800000"/>
              <a:headEnd/>
              <a:tailEnd/>
            </a:ln>
            <a:effectLst/>
          </p:spPr>
          <p:txBody>
            <a:bodyPr wrap="none" lIns="80312" tIns="40156" rIns="80312" bIns="40156" anchor="ctr"/>
            <a:lstStyle/>
            <a:p>
              <a:pPr algn="ctr"/>
              <a:endParaRPr lang="en-US" dirty="0"/>
            </a:p>
          </p:txBody>
        </p:sp>
      </p:grpSp>
      <p:pic>
        <p:nvPicPr>
          <p:cNvPr id="190470" name="Picture 6" descr="T:\nigeria\wafahmy\cgm\class3_response.tif"/>
          <p:cNvPicPr>
            <a:picLocks noChangeAspect="1" noChangeArrowheads="1"/>
          </p:cNvPicPr>
          <p:nvPr/>
        </p:nvPicPr>
        <p:blipFill>
          <a:blip r:embed="rId6" cstate="print"/>
          <a:srcRect b="72043"/>
          <a:stretch>
            <a:fillRect/>
          </a:stretch>
        </p:blipFill>
        <p:spPr bwMode="auto">
          <a:xfrm>
            <a:off x="5420179" y="1605558"/>
            <a:ext cx="3551464" cy="1168301"/>
          </a:xfrm>
          <a:prstGeom prst="rect">
            <a:avLst/>
          </a:prstGeom>
          <a:noFill/>
          <a:ln w="57150">
            <a:solidFill>
              <a:schemeClr val="bg2"/>
            </a:solidFill>
            <a:miter lim="800000"/>
            <a:headEnd/>
            <a:tailEnd/>
          </a:ln>
        </p:spPr>
      </p:pic>
      <p:pic>
        <p:nvPicPr>
          <p:cNvPr id="190466" name="Picture 2" descr="E:\nigeria\wafahmy\cgm\avo_school_nsea_class1.tif"/>
          <p:cNvPicPr>
            <a:picLocks noChangeAspect="1" noChangeArrowheads="1"/>
          </p:cNvPicPr>
          <p:nvPr/>
        </p:nvPicPr>
        <p:blipFill>
          <a:blip r:embed="rId7" cstate="print">
            <a:lum bright="6000"/>
          </a:blip>
          <a:srcRect l="4128" t="7826" r="1651" b="56178"/>
          <a:stretch>
            <a:fillRect/>
          </a:stretch>
        </p:blipFill>
        <p:spPr bwMode="auto">
          <a:xfrm>
            <a:off x="5420179" y="4203850"/>
            <a:ext cx="3560535" cy="1242715"/>
          </a:xfrm>
          <a:prstGeom prst="rect">
            <a:avLst/>
          </a:prstGeom>
          <a:solidFill>
            <a:schemeClr val="tx1"/>
          </a:solidFill>
          <a:ln w="57150">
            <a:solidFill>
              <a:schemeClr val="bg2"/>
            </a:solidFill>
            <a:miter lim="800000"/>
            <a:headEnd/>
            <a:tailEnd/>
          </a:ln>
          <a:effectLst/>
        </p:spPr>
      </p:pic>
      <p:sp>
        <p:nvSpPr>
          <p:cNvPr id="190475" name="Line 11"/>
          <p:cNvSpPr>
            <a:spLocks noChangeShapeType="1"/>
          </p:cNvSpPr>
          <p:nvPr/>
        </p:nvSpPr>
        <p:spPr bwMode="auto">
          <a:xfrm flipH="1">
            <a:off x="7982858" y="4563517"/>
            <a:ext cx="167822" cy="132705"/>
          </a:xfrm>
          <a:prstGeom prst="line">
            <a:avLst/>
          </a:prstGeom>
          <a:noFill/>
          <a:ln w="19050">
            <a:solidFill>
              <a:schemeClr val="bg2"/>
            </a:solidFill>
            <a:round/>
            <a:headEnd/>
            <a:tailEnd type="stealth" w="med" len="med"/>
          </a:ln>
          <a:effectLst/>
        </p:spPr>
        <p:txBody>
          <a:bodyPr lIns="80312" tIns="40156" rIns="80312" bIns="40156" anchor="ctr">
            <a:spAutoFit/>
          </a:bodyPr>
          <a:lstStyle/>
          <a:p>
            <a:endParaRPr lang="en-US"/>
          </a:p>
        </p:txBody>
      </p:sp>
      <p:sp>
        <p:nvSpPr>
          <p:cNvPr id="190478" name="Line 14"/>
          <p:cNvSpPr>
            <a:spLocks noChangeShapeType="1"/>
          </p:cNvSpPr>
          <p:nvPr/>
        </p:nvSpPr>
        <p:spPr bwMode="auto">
          <a:xfrm>
            <a:off x="4717143" y="1947863"/>
            <a:ext cx="1403048" cy="57051"/>
          </a:xfrm>
          <a:prstGeom prst="line">
            <a:avLst/>
          </a:prstGeom>
          <a:noFill/>
          <a:ln w="1270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sp>
        <p:nvSpPr>
          <p:cNvPr id="190479" name="Line 15"/>
          <p:cNvSpPr>
            <a:spLocks noChangeShapeType="1"/>
          </p:cNvSpPr>
          <p:nvPr/>
        </p:nvSpPr>
        <p:spPr bwMode="auto">
          <a:xfrm flipV="1">
            <a:off x="5080000" y="2126456"/>
            <a:ext cx="1233714" cy="178594"/>
          </a:xfrm>
          <a:prstGeom prst="line">
            <a:avLst/>
          </a:prstGeom>
          <a:noFill/>
          <a:ln w="1270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sp>
        <p:nvSpPr>
          <p:cNvPr id="190483" name="Text Box 19"/>
          <p:cNvSpPr txBox="1">
            <a:spLocks noChangeArrowheads="1"/>
          </p:cNvSpPr>
          <p:nvPr/>
        </p:nvSpPr>
        <p:spPr bwMode="auto">
          <a:xfrm>
            <a:off x="5410200" y="876300"/>
            <a:ext cx="2681472" cy="635094"/>
          </a:xfrm>
          <a:prstGeom prst="rect">
            <a:avLst/>
          </a:prstGeom>
          <a:noFill/>
          <a:ln w="9525">
            <a:noFill/>
            <a:miter lim="800000"/>
            <a:headEnd/>
            <a:tailEnd/>
          </a:ln>
          <a:effectLst/>
        </p:spPr>
        <p:txBody>
          <a:bodyPr wrap="none" lIns="80312" tIns="40156" rIns="80312" bIns="40156">
            <a:spAutoFit/>
          </a:bodyPr>
          <a:lstStyle/>
          <a:p>
            <a:r>
              <a:rPr lang="en-US" dirty="0">
                <a:latin typeface="Verdana" pitchFamily="34" charset="0"/>
              </a:rPr>
              <a:t>DHI </a:t>
            </a:r>
            <a:r>
              <a:rPr lang="en-US" dirty="0" smtClean="0">
                <a:latin typeface="Verdana" pitchFamily="34" charset="0"/>
              </a:rPr>
              <a:t>Classes</a:t>
            </a:r>
          </a:p>
          <a:p>
            <a:r>
              <a:rPr lang="en-US" dirty="0" smtClean="0">
                <a:latin typeface="Verdana" pitchFamily="34" charset="0"/>
              </a:rPr>
              <a:t>Stacked </a:t>
            </a:r>
            <a:r>
              <a:rPr lang="en-US" dirty="0">
                <a:latin typeface="Verdana" pitchFamily="34" charset="0"/>
              </a:rPr>
              <a:t>Seismic Data</a:t>
            </a:r>
          </a:p>
        </p:txBody>
      </p:sp>
      <p:sp>
        <p:nvSpPr>
          <p:cNvPr id="190485" name="Text Box 21"/>
          <p:cNvSpPr txBox="1">
            <a:spLocks noChangeArrowheads="1"/>
          </p:cNvSpPr>
          <p:nvPr/>
        </p:nvSpPr>
        <p:spPr bwMode="auto">
          <a:xfrm>
            <a:off x="7358806" y="5157404"/>
            <a:ext cx="1620762" cy="285782"/>
          </a:xfrm>
          <a:prstGeom prst="rect">
            <a:avLst/>
          </a:prstGeom>
          <a:noFill/>
          <a:ln w="9525">
            <a:noFill/>
            <a:miter lim="800000"/>
            <a:headEnd/>
            <a:tailEnd/>
          </a:ln>
          <a:effectLst/>
        </p:spPr>
        <p:txBody>
          <a:bodyPr lIns="84897" tIns="42449" rIns="84897" bIns="42449">
            <a:spAutoFit/>
          </a:bodyPr>
          <a:lstStyle/>
          <a:p>
            <a:pPr algn="r" defTabSz="849130"/>
            <a:r>
              <a:rPr lang="en-US" sz="1300" b="1" dirty="0">
                <a:solidFill>
                  <a:schemeClr val="bg1"/>
                </a:solidFill>
                <a:effectLst>
                  <a:outerShdw blurRad="38100" dist="38100" dir="2700000" algn="tl">
                    <a:srgbClr val="000000">
                      <a:alpha val="43137"/>
                    </a:srgbClr>
                  </a:outerShdw>
                </a:effectLst>
                <a:latin typeface="Verdana" pitchFamily="34" charset="0"/>
              </a:rPr>
              <a:t>Class </a:t>
            </a:r>
            <a:r>
              <a:rPr lang="en-US" sz="1300" b="1" dirty="0" smtClean="0">
                <a:solidFill>
                  <a:schemeClr val="bg1"/>
                </a:solidFill>
                <a:effectLst>
                  <a:outerShdw blurRad="38100" dist="38100" dir="2700000" algn="tl">
                    <a:srgbClr val="000000">
                      <a:alpha val="43137"/>
                    </a:srgbClr>
                  </a:outerShdw>
                </a:effectLst>
                <a:latin typeface="Verdana" pitchFamily="34" charset="0"/>
              </a:rPr>
              <a:t>I</a:t>
            </a:r>
            <a:endParaRPr lang="en-US" sz="1300" b="1" dirty="0">
              <a:solidFill>
                <a:schemeClr val="bg1"/>
              </a:solidFill>
              <a:effectLst>
                <a:outerShdw blurRad="38100" dist="38100" dir="2700000" algn="tl">
                  <a:srgbClr val="000000">
                    <a:alpha val="43137"/>
                  </a:srgbClr>
                </a:outerShdw>
              </a:effectLst>
              <a:latin typeface="Verdana" pitchFamily="34" charset="0"/>
            </a:endParaRPr>
          </a:p>
        </p:txBody>
      </p:sp>
      <p:sp>
        <p:nvSpPr>
          <p:cNvPr id="190499" name="Line 35"/>
          <p:cNvSpPr>
            <a:spLocks noChangeShapeType="1"/>
          </p:cNvSpPr>
          <p:nvPr/>
        </p:nvSpPr>
        <p:spPr bwMode="auto">
          <a:xfrm>
            <a:off x="3546928" y="1678731"/>
            <a:ext cx="0" cy="286494"/>
          </a:xfrm>
          <a:prstGeom prst="line">
            <a:avLst/>
          </a:prstGeom>
          <a:noFill/>
          <a:ln w="38100">
            <a:solidFill>
              <a:srgbClr val="008000"/>
            </a:solidFill>
            <a:round/>
            <a:headEnd/>
            <a:tailEnd/>
          </a:ln>
          <a:effectLst/>
        </p:spPr>
        <p:txBody>
          <a:bodyPr wrap="none" anchor="ctr"/>
          <a:lstStyle/>
          <a:p>
            <a:endParaRPr lang="en-US"/>
          </a:p>
        </p:txBody>
      </p:sp>
      <p:sp>
        <p:nvSpPr>
          <p:cNvPr id="190500" name="Line 36"/>
          <p:cNvSpPr>
            <a:spLocks noChangeShapeType="1"/>
          </p:cNvSpPr>
          <p:nvPr/>
        </p:nvSpPr>
        <p:spPr bwMode="auto">
          <a:xfrm>
            <a:off x="3546928" y="1965226"/>
            <a:ext cx="0" cy="285254"/>
          </a:xfrm>
          <a:prstGeom prst="line">
            <a:avLst/>
          </a:prstGeom>
          <a:noFill/>
          <a:ln w="38100">
            <a:solidFill>
              <a:srgbClr val="008000"/>
            </a:solidFill>
            <a:round/>
            <a:headEnd/>
            <a:tailEnd/>
          </a:ln>
          <a:effectLst/>
        </p:spPr>
        <p:txBody>
          <a:bodyPr wrap="none" anchor="ctr"/>
          <a:lstStyle/>
          <a:p>
            <a:endParaRPr lang="en-US"/>
          </a:p>
        </p:txBody>
      </p:sp>
      <p:sp>
        <p:nvSpPr>
          <p:cNvPr id="190502" name="Line 38"/>
          <p:cNvSpPr>
            <a:spLocks noChangeShapeType="1"/>
          </p:cNvSpPr>
          <p:nvPr/>
        </p:nvSpPr>
        <p:spPr bwMode="auto">
          <a:xfrm rot="5400000">
            <a:off x="3347356" y="1769375"/>
            <a:ext cx="0" cy="399143"/>
          </a:xfrm>
          <a:prstGeom prst="line">
            <a:avLst/>
          </a:prstGeom>
          <a:noFill/>
          <a:ln w="38100">
            <a:solidFill>
              <a:srgbClr val="008000"/>
            </a:solidFill>
            <a:round/>
            <a:headEnd/>
            <a:tailEnd/>
          </a:ln>
          <a:effectLst/>
        </p:spPr>
        <p:txBody>
          <a:bodyPr wrap="none" anchor="ctr"/>
          <a:lstStyle/>
          <a:p>
            <a:endParaRPr lang="en-US"/>
          </a:p>
        </p:txBody>
      </p:sp>
      <p:sp>
        <p:nvSpPr>
          <p:cNvPr id="190511" name="Line 47"/>
          <p:cNvSpPr>
            <a:spLocks noChangeShapeType="1"/>
          </p:cNvSpPr>
          <p:nvPr/>
        </p:nvSpPr>
        <p:spPr bwMode="auto">
          <a:xfrm>
            <a:off x="3546928" y="2233116"/>
            <a:ext cx="0" cy="285254"/>
          </a:xfrm>
          <a:prstGeom prst="line">
            <a:avLst/>
          </a:prstGeom>
          <a:noFill/>
          <a:ln w="38100">
            <a:solidFill>
              <a:srgbClr val="008000"/>
            </a:solidFill>
            <a:round/>
            <a:headEnd/>
            <a:tailEnd/>
          </a:ln>
          <a:effectLst/>
        </p:spPr>
        <p:txBody>
          <a:bodyPr wrap="none" anchor="ctr"/>
          <a:lstStyle/>
          <a:p>
            <a:endParaRPr lang="en-US"/>
          </a:p>
        </p:txBody>
      </p:sp>
      <p:sp>
        <p:nvSpPr>
          <p:cNvPr id="190513" name="Line 49"/>
          <p:cNvSpPr>
            <a:spLocks noChangeShapeType="1"/>
          </p:cNvSpPr>
          <p:nvPr/>
        </p:nvSpPr>
        <p:spPr bwMode="auto">
          <a:xfrm rot="5400000">
            <a:off x="3746499" y="2067167"/>
            <a:ext cx="0" cy="397631"/>
          </a:xfrm>
          <a:prstGeom prst="line">
            <a:avLst/>
          </a:prstGeom>
          <a:noFill/>
          <a:ln w="38100">
            <a:solidFill>
              <a:srgbClr val="008000"/>
            </a:solidFill>
            <a:round/>
            <a:headEnd/>
            <a:tailEnd/>
          </a:ln>
          <a:effectLst/>
        </p:spPr>
        <p:txBody>
          <a:bodyPr wrap="none" anchor="ctr"/>
          <a:lstStyle/>
          <a:p>
            <a:endParaRPr lang="en-US"/>
          </a:p>
        </p:txBody>
      </p:sp>
      <p:sp>
        <p:nvSpPr>
          <p:cNvPr id="190514" name="Text Box 50"/>
          <p:cNvSpPr txBox="1">
            <a:spLocks noChangeArrowheads="1"/>
          </p:cNvSpPr>
          <p:nvPr/>
        </p:nvSpPr>
        <p:spPr bwMode="auto">
          <a:xfrm>
            <a:off x="1821845" y="2357140"/>
            <a:ext cx="184452" cy="292695"/>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90515" name="Freeform 51"/>
          <p:cNvSpPr>
            <a:spLocks/>
          </p:cNvSpPr>
          <p:nvPr/>
        </p:nvSpPr>
        <p:spPr bwMode="auto">
          <a:xfrm>
            <a:off x="4387547" y="2038399"/>
            <a:ext cx="598714" cy="509736"/>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rgbClr val="008000"/>
            </a:solidFill>
            <a:round/>
            <a:headEnd/>
            <a:tailEnd/>
          </a:ln>
          <a:effectLst/>
        </p:spPr>
        <p:txBody>
          <a:bodyPr wrap="none" anchor="ctr"/>
          <a:lstStyle/>
          <a:p>
            <a:endParaRPr lang="en-US"/>
          </a:p>
        </p:txBody>
      </p:sp>
      <p:sp>
        <p:nvSpPr>
          <p:cNvPr id="190518" name="Text Box 54"/>
          <p:cNvSpPr txBox="1">
            <a:spLocks noChangeArrowheads="1"/>
          </p:cNvSpPr>
          <p:nvPr/>
        </p:nvSpPr>
        <p:spPr bwMode="auto">
          <a:xfrm>
            <a:off x="76200" y="1921817"/>
            <a:ext cx="866254" cy="461665"/>
          </a:xfrm>
          <a:prstGeom prst="rect">
            <a:avLst/>
          </a:prstGeom>
          <a:noFill/>
          <a:ln w="9525">
            <a:noFill/>
            <a:miter lim="800000"/>
            <a:headEnd/>
            <a:tailEnd/>
          </a:ln>
          <a:effectLst/>
        </p:spPr>
        <p:txBody>
          <a:bodyPr wrap="square">
            <a:spAutoFit/>
          </a:bodyPr>
          <a:lstStyle/>
          <a:p>
            <a:pPr algn="ctr"/>
            <a:r>
              <a:rPr lang="en-US" sz="1200" dirty="0" smtClean="0"/>
              <a:t>Oil</a:t>
            </a:r>
            <a:endParaRPr lang="en-US" sz="1200" dirty="0"/>
          </a:p>
          <a:p>
            <a:pPr algn="ctr"/>
            <a:r>
              <a:rPr lang="en-US" sz="1200" dirty="0"/>
              <a:t> Sand</a:t>
            </a:r>
          </a:p>
        </p:txBody>
      </p:sp>
      <p:sp>
        <p:nvSpPr>
          <p:cNvPr id="190520" name="Freeform 56"/>
          <p:cNvSpPr>
            <a:spLocks/>
          </p:cNvSpPr>
          <p:nvPr/>
        </p:nvSpPr>
        <p:spPr bwMode="auto">
          <a:xfrm>
            <a:off x="4135059" y="1650206"/>
            <a:ext cx="518583" cy="498574"/>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rgbClr val="008000"/>
            </a:solidFill>
            <a:round/>
            <a:headEnd/>
            <a:tailEnd/>
          </a:ln>
          <a:effectLst/>
        </p:spPr>
        <p:txBody>
          <a:bodyPr wrap="none" anchor="ctr"/>
          <a:lstStyle/>
          <a:p>
            <a:endParaRPr lang="en-US"/>
          </a:p>
        </p:txBody>
      </p:sp>
      <p:sp>
        <p:nvSpPr>
          <p:cNvPr id="190521" name="Freeform 57"/>
          <p:cNvSpPr>
            <a:spLocks/>
          </p:cNvSpPr>
          <p:nvPr/>
        </p:nvSpPr>
        <p:spPr bwMode="auto">
          <a:xfrm>
            <a:off x="4534202" y="1749425"/>
            <a:ext cx="104321" cy="164951"/>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solidFill>
            <a:srgbClr val="008000"/>
          </a:solidFill>
          <a:ln w="9525">
            <a:solidFill>
              <a:srgbClr val="008000"/>
            </a:solidFill>
            <a:round/>
            <a:headEnd/>
            <a:tailEnd/>
          </a:ln>
          <a:effectLst/>
        </p:spPr>
        <p:txBody>
          <a:bodyPr wrap="none" anchor="ctr"/>
          <a:lstStyle/>
          <a:p>
            <a:endParaRPr lang="en-US"/>
          </a:p>
        </p:txBody>
      </p:sp>
      <p:sp>
        <p:nvSpPr>
          <p:cNvPr id="190522" name="Freeform 58"/>
          <p:cNvSpPr>
            <a:spLocks/>
          </p:cNvSpPr>
          <p:nvPr/>
        </p:nvSpPr>
        <p:spPr bwMode="auto">
          <a:xfrm>
            <a:off x="4535713" y="1971427"/>
            <a:ext cx="117929" cy="163711"/>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solidFill>
            <a:srgbClr val="008000"/>
          </a:solidFill>
          <a:ln w="9525">
            <a:solidFill>
              <a:srgbClr val="008000"/>
            </a:solidFill>
            <a:round/>
            <a:headEnd/>
            <a:tailEnd/>
          </a:ln>
          <a:effectLst/>
        </p:spPr>
        <p:txBody>
          <a:bodyPr wrap="none" anchor="ctr"/>
          <a:lstStyle/>
          <a:p>
            <a:endParaRPr lang="en-US"/>
          </a:p>
        </p:txBody>
      </p:sp>
      <p:sp>
        <p:nvSpPr>
          <p:cNvPr id="190527" name="Freeform 63"/>
          <p:cNvSpPr>
            <a:spLocks/>
          </p:cNvSpPr>
          <p:nvPr/>
        </p:nvSpPr>
        <p:spPr bwMode="auto">
          <a:xfrm>
            <a:off x="4535713" y="2200870"/>
            <a:ext cx="442988" cy="121543"/>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008000"/>
          </a:solidFill>
          <a:ln w="9525">
            <a:solidFill>
              <a:srgbClr val="008000"/>
            </a:solidFill>
            <a:round/>
            <a:headEnd/>
            <a:tailEnd/>
          </a:ln>
          <a:effectLst/>
        </p:spPr>
        <p:txBody>
          <a:bodyPr wrap="none" anchor="ctr"/>
          <a:lstStyle/>
          <a:p>
            <a:endParaRPr lang="en-US"/>
          </a:p>
        </p:txBody>
      </p:sp>
      <p:sp>
        <p:nvSpPr>
          <p:cNvPr id="190540" name="Line 76"/>
          <p:cNvSpPr>
            <a:spLocks noChangeShapeType="1"/>
          </p:cNvSpPr>
          <p:nvPr/>
        </p:nvSpPr>
        <p:spPr bwMode="auto">
          <a:xfrm>
            <a:off x="3619500" y="3047951"/>
            <a:ext cx="0" cy="286494"/>
          </a:xfrm>
          <a:prstGeom prst="line">
            <a:avLst/>
          </a:prstGeom>
          <a:noFill/>
          <a:ln w="38100">
            <a:solidFill>
              <a:srgbClr val="008000"/>
            </a:solidFill>
            <a:round/>
            <a:headEnd/>
            <a:tailEnd/>
          </a:ln>
          <a:effectLst/>
        </p:spPr>
        <p:txBody>
          <a:bodyPr wrap="none" lIns="80312" tIns="40156" rIns="80312" bIns="40156" anchor="ctr"/>
          <a:lstStyle/>
          <a:p>
            <a:endParaRPr lang="en-US"/>
          </a:p>
        </p:txBody>
      </p:sp>
      <p:sp>
        <p:nvSpPr>
          <p:cNvPr id="190541" name="Line 77"/>
          <p:cNvSpPr>
            <a:spLocks noChangeShapeType="1"/>
          </p:cNvSpPr>
          <p:nvPr/>
        </p:nvSpPr>
        <p:spPr bwMode="auto">
          <a:xfrm>
            <a:off x="3619500" y="3334445"/>
            <a:ext cx="0" cy="285254"/>
          </a:xfrm>
          <a:prstGeom prst="line">
            <a:avLst/>
          </a:prstGeom>
          <a:noFill/>
          <a:ln w="38100">
            <a:solidFill>
              <a:srgbClr val="008000"/>
            </a:solidFill>
            <a:round/>
            <a:headEnd/>
            <a:tailEnd/>
          </a:ln>
          <a:effectLst/>
        </p:spPr>
        <p:txBody>
          <a:bodyPr wrap="none" lIns="80312" tIns="40156" rIns="80312" bIns="40156" anchor="ctr"/>
          <a:lstStyle/>
          <a:p>
            <a:endParaRPr lang="en-US"/>
          </a:p>
        </p:txBody>
      </p:sp>
      <p:sp>
        <p:nvSpPr>
          <p:cNvPr id="190543" name="Line 79"/>
          <p:cNvSpPr>
            <a:spLocks noChangeShapeType="1"/>
          </p:cNvSpPr>
          <p:nvPr/>
        </p:nvSpPr>
        <p:spPr bwMode="auto">
          <a:xfrm rot="5400000">
            <a:off x="3572631" y="3291840"/>
            <a:ext cx="0" cy="87690"/>
          </a:xfrm>
          <a:prstGeom prst="line">
            <a:avLst/>
          </a:prstGeom>
          <a:noFill/>
          <a:ln w="38100">
            <a:solidFill>
              <a:srgbClr val="008000"/>
            </a:solidFill>
            <a:round/>
            <a:headEnd/>
            <a:tailEnd/>
          </a:ln>
          <a:effectLst/>
        </p:spPr>
        <p:txBody>
          <a:bodyPr wrap="none" lIns="80312" tIns="40156" rIns="80312" bIns="40156" anchor="ctr"/>
          <a:lstStyle/>
          <a:p>
            <a:endParaRPr lang="en-US"/>
          </a:p>
        </p:txBody>
      </p:sp>
      <p:sp>
        <p:nvSpPr>
          <p:cNvPr id="190548" name="Line 84"/>
          <p:cNvSpPr>
            <a:spLocks noChangeShapeType="1"/>
          </p:cNvSpPr>
          <p:nvPr/>
        </p:nvSpPr>
        <p:spPr bwMode="auto">
          <a:xfrm>
            <a:off x="3619500" y="3602336"/>
            <a:ext cx="0" cy="285254"/>
          </a:xfrm>
          <a:prstGeom prst="line">
            <a:avLst/>
          </a:prstGeom>
          <a:noFill/>
          <a:ln w="38100">
            <a:solidFill>
              <a:srgbClr val="008000"/>
            </a:solidFill>
            <a:round/>
            <a:headEnd/>
            <a:tailEnd/>
          </a:ln>
          <a:effectLst/>
        </p:spPr>
        <p:txBody>
          <a:bodyPr wrap="none" lIns="80312" tIns="40156" rIns="80312" bIns="40156" anchor="ctr"/>
          <a:lstStyle/>
          <a:p>
            <a:endParaRPr lang="en-US"/>
          </a:p>
        </p:txBody>
      </p:sp>
      <p:sp>
        <p:nvSpPr>
          <p:cNvPr id="190550" name="Line 86"/>
          <p:cNvSpPr>
            <a:spLocks noChangeShapeType="1"/>
          </p:cNvSpPr>
          <p:nvPr/>
        </p:nvSpPr>
        <p:spPr bwMode="auto">
          <a:xfrm rot="5400000">
            <a:off x="3681489" y="3590736"/>
            <a:ext cx="0" cy="87690"/>
          </a:xfrm>
          <a:prstGeom prst="line">
            <a:avLst/>
          </a:prstGeom>
          <a:noFill/>
          <a:ln w="38100">
            <a:solidFill>
              <a:srgbClr val="008000"/>
            </a:solidFill>
            <a:round/>
            <a:headEnd/>
            <a:tailEnd/>
          </a:ln>
          <a:effectLst/>
        </p:spPr>
        <p:txBody>
          <a:bodyPr wrap="none" lIns="80312" tIns="40156" rIns="80312" bIns="40156" anchor="ctr"/>
          <a:lstStyle/>
          <a:p>
            <a:endParaRPr lang="en-US"/>
          </a:p>
        </p:txBody>
      </p:sp>
      <p:sp>
        <p:nvSpPr>
          <p:cNvPr id="190553" name="Text Box 89"/>
          <p:cNvSpPr txBox="1">
            <a:spLocks noChangeArrowheads="1"/>
          </p:cNvSpPr>
          <p:nvPr/>
        </p:nvSpPr>
        <p:spPr bwMode="auto">
          <a:xfrm>
            <a:off x="96791" y="3291037"/>
            <a:ext cx="829135" cy="450428"/>
          </a:xfrm>
          <a:prstGeom prst="rect">
            <a:avLst/>
          </a:prstGeom>
          <a:noFill/>
          <a:ln w="9525">
            <a:noFill/>
            <a:miter lim="800000"/>
            <a:headEnd/>
            <a:tailEnd/>
          </a:ln>
          <a:effectLst/>
        </p:spPr>
        <p:txBody>
          <a:bodyPr wrap="square" lIns="80312" tIns="40156" rIns="80312" bIns="40156">
            <a:spAutoFit/>
          </a:bodyPr>
          <a:lstStyle/>
          <a:p>
            <a:pPr algn="ctr"/>
            <a:r>
              <a:rPr lang="en-US" sz="1200" dirty="0" smtClean="0"/>
              <a:t>Oil</a:t>
            </a:r>
            <a:endParaRPr lang="en-US" sz="1200" dirty="0"/>
          </a:p>
          <a:p>
            <a:pPr algn="ctr"/>
            <a:r>
              <a:rPr lang="en-US" sz="1200" dirty="0"/>
              <a:t> Sand</a:t>
            </a:r>
          </a:p>
        </p:txBody>
      </p:sp>
      <p:grpSp>
        <p:nvGrpSpPr>
          <p:cNvPr id="5" name="Group 95"/>
          <p:cNvGrpSpPr>
            <a:grpSpLocks/>
          </p:cNvGrpSpPr>
          <p:nvPr/>
        </p:nvGrpSpPr>
        <p:grpSpPr bwMode="auto">
          <a:xfrm>
            <a:off x="4499429" y="3019425"/>
            <a:ext cx="146655" cy="897930"/>
            <a:chOff x="2783" y="2400"/>
            <a:chExt cx="563" cy="724"/>
          </a:xfrm>
        </p:grpSpPr>
        <p:sp>
          <p:nvSpPr>
            <p:cNvPr id="190552" name="Freeform 88"/>
            <p:cNvSpPr>
              <a:spLocks/>
            </p:cNvSpPr>
            <p:nvPr/>
          </p:nvSpPr>
          <p:spPr bwMode="auto">
            <a:xfrm>
              <a:off x="2950" y="2713"/>
              <a:ext cx="396"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rgbClr val="008000"/>
              </a:solidFill>
              <a:round/>
              <a:headEnd/>
              <a:tailEnd/>
            </a:ln>
            <a:effectLst/>
          </p:spPr>
          <p:txBody>
            <a:bodyPr wrap="none" anchor="ctr"/>
            <a:lstStyle/>
            <a:p>
              <a:endParaRPr lang="en-US"/>
            </a:p>
          </p:txBody>
        </p:sp>
        <p:sp>
          <p:nvSpPr>
            <p:cNvPr id="190554" name="Freeform 90"/>
            <p:cNvSpPr>
              <a:spLocks/>
            </p:cNvSpPr>
            <p:nvPr/>
          </p:nvSpPr>
          <p:spPr bwMode="auto">
            <a:xfrm>
              <a:off x="2783" y="2400"/>
              <a:ext cx="34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rgbClr val="008000"/>
              </a:solidFill>
              <a:round/>
              <a:headEnd/>
              <a:tailEnd/>
            </a:ln>
            <a:effectLst/>
          </p:spPr>
          <p:txBody>
            <a:bodyPr wrap="none" anchor="ctr"/>
            <a:lstStyle/>
            <a:p>
              <a:endParaRPr lang="en-US"/>
            </a:p>
          </p:txBody>
        </p:sp>
        <p:sp>
          <p:nvSpPr>
            <p:cNvPr id="190555" name="Freeform 91"/>
            <p:cNvSpPr>
              <a:spLocks/>
            </p:cNvSpPr>
            <p:nvPr/>
          </p:nvSpPr>
          <p:spPr bwMode="auto">
            <a:xfrm>
              <a:off x="3047" y="2480"/>
              <a:ext cx="69" cy="133"/>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solidFill>
              <a:srgbClr val="FF0000"/>
            </a:solidFill>
            <a:ln w="9525">
              <a:solidFill>
                <a:srgbClr val="008000"/>
              </a:solidFill>
              <a:round/>
              <a:headEnd/>
              <a:tailEnd/>
            </a:ln>
            <a:effectLst/>
          </p:spPr>
          <p:txBody>
            <a:bodyPr wrap="none" anchor="ctr"/>
            <a:lstStyle/>
            <a:p>
              <a:endParaRPr lang="en-US"/>
            </a:p>
          </p:txBody>
        </p:sp>
        <p:sp>
          <p:nvSpPr>
            <p:cNvPr id="190556" name="Freeform 92"/>
            <p:cNvSpPr>
              <a:spLocks/>
            </p:cNvSpPr>
            <p:nvPr/>
          </p:nvSpPr>
          <p:spPr bwMode="auto">
            <a:xfrm>
              <a:off x="3048" y="2659"/>
              <a:ext cx="78" cy="132"/>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solidFill>
              <a:srgbClr val="FF0000"/>
            </a:solidFill>
            <a:ln w="9525">
              <a:solidFill>
                <a:srgbClr val="008000"/>
              </a:solidFill>
              <a:round/>
              <a:headEnd/>
              <a:tailEnd/>
            </a:ln>
            <a:effectLst/>
          </p:spPr>
          <p:txBody>
            <a:bodyPr wrap="none" anchor="ctr"/>
            <a:lstStyle/>
            <a:p>
              <a:endParaRPr lang="en-US"/>
            </a:p>
          </p:txBody>
        </p:sp>
        <p:sp>
          <p:nvSpPr>
            <p:cNvPr id="190557" name="Freeform 93"/>
            <p:cNvSpPr>
              <a:spLocks/>
            </p:cNvSpPr>
            <p:nvPr/>
          </p:nvSpPr>
          <p:spPr bwMode="auto">
            <a:xfrm>
              <a:off x="3048" y="2844"/>
              <a:ext cx="293"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008000"/>
            </a:solidFill>
            <a:ln w="9525">
              <a:solidFill>
                <a:srgbClr val="008000"/>
              </a:solidFill>
              <a:round/>
              <a:headEnd/>
              <a:tailEnd/>
            </a:ln>
            <a:effectLst/>
          </p:spPr>
          <p:txBody>
            <a:bodyPr wrap="none" anchor="ctr"/>
            <a:lstStyle/>
            <a:p>
              <a:endParaRPr lang="en-US"/>
            </a:p>
          </p:txBody>
        </p:sp>
      </p:grpSp>
      <p:grpSp>
        <p:nvGrpSpPr>
          <p:cNvPr id="6" name="Group 127"/>
          <p:cNvGrpSpPr>
            <a:grpSpLocks/>
          </p:cNvGrpSpPr>
          <p:nvPr/>
        </p:nvGrpSpPr>
        <p:grpSpPr bwMode="auto">
          <a:xfrm flipH="1">
            <a:off x="3483429" y="4329113"/>
            <a:ext cx="362857" cy="839639"/>
            <a:chOff x="2082" y="3575"/>
            <a:chExt cx="527" cy="677"/>
          </a:xfrm>
        </p:grpSpPr>
        <p:sp>
          <p:nvSpPr>
            <p:cNvPr id="190567" name="Line 103"/>
            <p:cNvSpPr>
              <a:spLocks noChangeShapeType="1"/>
            </p:cNvSpPr>
            <p:nvPr/>
          </p:nvSpPr>
          <p:spPr bwMode="auto">
            <a:xfrm>
              <a:off x="2346" y="3575"/>
              <a:ext cx="0" cy="231"/>
            </a:xfrm>
            <a:prstGeom prst="line">
              <a:avLst/>
            </a:prstGeom>
            <a:noFill/>
            <a:ln w="38100">
              <a:solidFill>
                <a:srgbClr val="008000"/>
              </a:solidFill>
              <a:round/>
              <a:headEnd/>
              <a:tailEnd/>
            </a:ln>
            <a:effectLst/>
          </p:spPr>
          <p:txBody>
            <a:bodyPr wrap="none" anchor="ctr"/>
            <a:lstStyle/>
            <a:p>
              <a:endParaRPr lang="en-US"/>
            </a:p>
          </p:txBody>
        </p:sp>
        <p:sp>
          <p:nvSpPr>
            <p:cNvPr id="190568" name="Line 104"/>
            <p:cNvSpPr>
              <a:spLocks noChangeShapeType="1"/>
            </p:cNvSpPr>
            <p:nvPr/>
          </p:nvSpPr>
          <p:spPr bwMode="auto">
            <a:xfrm>
              <a:off x="2346" y="3806"/>
              <a:ext cx="0" cy="230"/>
            </a:xfrm>
            <a:prstGeom prst="line">
              <a:avLst/>
            </a:prstGeom>
            <a:noFill/>
            <a:ln w="38100">
              <a:solidFill>
                <a:srgbClr val="008000"/>
              </a:solidFill>
              <a:round/>
              <a:headEnd/>
              <a:tailEnd/>
            </a:ln>
            <a:effectLst/>
          </p:spPr>
          <p:txBody>
            <a:bodyPr wrap="none" anchor="ctr"/>
            <a:lstStyle/>
            <a:p>
              <a:endParaRPr lang="en-US"/>
            </a:p>
          </p:txBody>
        </p:sp>
        <p:sp>
          <p:nvSpPr>
            <p:cNvPr id="190569" name="Line 105"/>
            <p:cNvSpPr>
              <a:spLocks noChangeShapeType="1"/>
            </p:cNvSpPr>
            <p:nvPr/>
          </p:nvSpPr>
          <p:spPr bwMode="auto">
            <a:xfrm rot="5400000">
              <a:off x="2214" y="3677"/>
              <a:ext cx="0" cy="264"/>
            </a:xfrm>
            <a:prstGeom prst="line">
              <a:avLst/>
            </a:prstGeom>
            <a:noFill/>
            <a:ln w="38100">
              <a:solidFill>
                <a:srgbClr val="008000"/>
              </a:solidFill>
              <a:round/>
              <a:headEnd/>
              <a:tailEnd/>
            </a:ln>
            <a:effectLst/>
          </p:spPr>
          <p:txBody>
            <a:bodyPr wrap="none" anchor="ctr"/>
            <a:lstStyle/>
            <a:p>
              <a:endParaRPr lang="en-US"/>
            </a:p>
          </p:txBody>
        </p:sp>
        <p:sp>
          <p:nvSpPr>
            <p:cNvPr id="190570" name="Line 106"/>
            <p:cNvSpPr>
              <a:spLocks noChangeShapeType="1"/>
            </p:cNvSpPr>
            <p:nvPr/>
          </p:nvSpPr>
          <p:spPr bwMode="auto">
            <a:xfrm>
              <a:off x="2346" y="4022"/>
              <a:ext cx="0" cy="230"/>
            </a:xfrm>
            <a:prstGeom prst="line">
              <a:avLst/>
            </a:prstGeom>
            <a:noFill/>
            <a:ln w="38100">
              <a:solidFill>
                <a:srgbClr val="008000"/>
              </a:solidFill>
              <a:round/>
              <a:headEnd/>
              <a:tailEnd/>
            </a:ln>
            <a:effectLst/>
          </p:spPr>
          <p:txBody>
            <a:bodyPr wrap="none" anchor="ctr"/>
            <a:lstStyle/>
            <a:p>
              <a:endParaRPr lang="en-US"/>
            </a:p>
          </p:txBody>
        </p:sp>
        <p:sp>
          <p:nvSpPr>
            <p:cNvPr id="190571" name="Line 107"/>
            <p:cNvSpPr>
              <a:spLocks noChangeShapeType="1"/>
            </p:cNvSpPr>
            <p:nvPr/>
          </p:nvSpPr>
          <p:spPr bwMode="auto">
            <a:xfrm rot="5400000">
              <a:off x="2478" y="3917"/>
              <a:ext cx="0" cy="263"/>
            </a:xfrm>
            <a:prstGeom prst="line">
              <a:avLst/>
            </a:prstGeom>
            <a:noFill/>
            <a:ln w="38100">
              <a:solidFill>
                <a:srgbClr val="008000"/>
              </a:solidFill>
              <a:round/>
              <a:headEnd/>
              <a:tailEnd/>
            </a:ln>
            <a:effectLst/>
          </p:spPr>
          <p:txBody>
            <a:bodyPr wrap="none" anchor="ctr"/>
            <a:lstStyle/>
            <a:p>
              <a:endParaRPr lang="en-US"/>
            </a:p>
          </p:txBody>
        </p:sp>
      </p:grpSp>
      <p:sp>
        <p:nvSpPr>
          <p:cNvPr id="190572" name="Text Box 108"/>
          <p:cNvSpPr txBox="1">
            <a:spLocks noChangeArrowheads="1"/>
          </p:cNvSpPr>
          <p:nvPr/>
        </p:nvSpPr>
        <p:spPr bwMode="auto">
          <a:xfrm>
            <a:off x="1821846" y="5036047"/>
            <a:ext cx="162257" cy="281151"/>
          </a:xfrm>
          <a:prstGeom prst="rect">
            <a:avLst/>
          </a:prstGeom>
          <a:noFill/>
          <a:ln w="9525">
            <a:noFill/>
            <a:miter lim="800000"/>
            <a:headEnd/>
            <a:tailEnd/>
          </a:ln>
          <a:effectLst>
            <a:outerShdw dist="35921" dir="2700000" algn="ctr" rotWithShape="0">
              <a:schemeClr val="bg2"/>
            </a:outerShdw>
          </a:effectLst>
        </p:spPr>
        <p:txBody>
          <a:bodyPr wrap="none" lIns="80312" tIns="40156" rIns="80312" bIns="40156">
            <a:spAutoFit/>
          </a:bodyPr>
          <a:lstStyle/>
          <a:p>
            <a:endParaRPr lang="en-US" sz="1300" dirty="0"/>
          </a:p>
        </p:txBody>
      </p:sp>
      <p:sp>
        <p:nvSpPr>
          <p:cNvPr id="190574" name="Text Box 110"/>
          <p:cNvSpPr txBox="1">
            <a:spLocks noChangeArrowheads="1"/>
          </p:cNvSpPr>
          <p:nvPr/>
        </p:nvSpPr>
        <p:spPr bwMode="auto">
          <a:xfrm>
            <a:off x="101326" y="4600725"/>
            <a:ext cx="829135" cy="450428"/>
          </a:xfrm>
          <a:prstGeom prst="rect">
            <a:avLst/>
          </a:prstGeom>
          <a:noFill/>
          <a:ln w="9525">
            <a:noFill/>
            <a:miter lim="800000"/>
            <a:headEnd/>
            <a:tailEnd/>
          </a:ln>
          <a:effectLst/>
        </p:spPr>
        <p:txBody>
          <a:bodyPr wrap="square" lIns="80312" tIns="40156" rIns="80312" bIns="40156">
            <a:spAutoFit/>
          </a:bodyPr>
          <a:lstStyle/>
          <a:p>
            <a:pPr algn="ctr"/>
            <a:r>
              <a:rPr lang="en-US" sz="1200" dirty="0" smtClean="0"/>
              <a:t>Oil</a:t>
            </a:r>
            <a:endParaRPr lang="en-US" sz="1200" dirty="0"/>
          </a:p>
          <a:p>
            <a:pPr algn="ctr"/>
            <a:r>
              <a:rPr lang="en-US" sz="1200" dirty="0"/>
              <a:t> Sand</a:t>
            </a:r>
          </a:p>
        </p:txBody>
      </p:sp>
      <p:grpSp>
        <p:nvGrpSpPr>
          <p:cNvPr id="7" name="Group 128"/>
          <p:cNvGrpSpPr>
            <a:grpSpLocks/>
          </p:cNvGrpSpPr>
          <p:nvPr/>
        </p:nvGrpSpPr>
        <p:grpSpPr bwMode="auto">
          <a:xfrm rot="10800000" flipH="1">
            <a:off x="4354286" y="4329112"/>
            <a:ext cx="435429" cy="897930"/>
            <a:chOff x="2735" y="3552"/>
            <a:chExt cx="563" cy="724"/>
          </a:xfrm>
        </p:grpSpPr>
        <p:sp>
          <p:nvSpPr>
            <p:cNvPr id="190573" name="Freeform 109"/>
            <p:cNvSpPr>
              <a:spLocks/>
            </p:cNvSpPr>
            <p:nvPr/>
          </p:nvSpPr>
          <p:spPr bwMode="auto">
            <a:xfrm>
              <a:off x="2902" y="3865"/>
              <a:ext cx="396"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rgbClr val="008000"/>
              </a:solidFill>
              <a:round/>
              <a:headEnd/>
              <a:tailEnd/>
            </a:ln>
            <a:effectLst/>
          </p:spPr>
          <p:txBody>
            <a:bodyPr wrap="none" anchor="ctr"/>
            <a:lstStyle/>
            <a:p>
              <a:endParaRPr lang="en-US"/>
            </a:p>
          </p:txBody>
        </p:sp>
        <p:sp>
          <p:nvSpPr>
            <p:cNvPr id="190575" name="Freeform 111"/>
            <p:cNvSpPr>
              <a:spLocks/>
            </p:cNvSpPr>
            <p:nvPr/>
          </p:nvSpPr>
          <p:spPr bwMode="auto">
            <a:xfrm>
              <a:off x="2735" y="3552"/>
              <a:ext cx="34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rgbClr val="008000"/>
              </a:solidFill>
              <a:round/>
              <a:headEnd/>
              <a:tailEnd/>
            </a:ln>
            <a:effectLst/>
          </p:spPr>
          <p:txBody>
            <a:bodyPr wrap="none" anchor="ctr"/>
            <a:lstStyle/>
            <a:p>
              <a:endParaRPr lang="en-US"/>
            </a:p>
          </p:txBody>
        </p:sp>
        <p:sp>
          <p:nvSpPr>
            <p:cNvPr id="190576" name="Freeform 112"/>
            <p:cNvSpPr>
              <a:spLocks/>
            </p:cNvSpPr>
            <p:nvPr/>
          </p:nvSpPr>
          <p:spPr bwMode="auto">
            <a:xfrm>
              <a:off x="2999" y="3632"/>
              <a:ext cx="69" cy="133"/>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solidFill>
              <a:srgbClr val="008000"/>
            </a:solidFill>
            <a:ln w="9525">
              <a:solidFill>
                <a:srgbClr val="008000"/>
              </a:solidFill>
              <a:round/>
              <a:headEnd/>
              <a:tailEnd/>
            </a:ln>
            <a:effectLst/>
          </p:spPr>
          <p:txBody>
            <a:bodyPr wrap="none" anchor="ctr"/>
            <a:lstStyle/>
            <a:p>
              <a:endParaRPr lang="en-US"/>
            </a:p>
          </p:txBody>
        </p:sp>
        <p:sp>
          <p:nvSpPr>
            <p:cNvPr id="190577" name="Freeform 113"/>
            <p:cNvSpPr>
              <a:spLocks/>
            </p:cNvSpPr>
            <p:nvPr/>
          </p:nvSpPr>
          <p:spPr bwMode="auto">
            <a:xfrm>
              <a:off x="3000" y="3811"/>
              <a:ext cx="78" cy="132"/>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solidFill>
              <a:srgbClr val="008000"/>
            </a:solidFill>
            <a:ln w="9525">
              <a:solidFill>
                <a:srgbClr val="008000"/>
              </a:solidFill>
              <a:round/>
              <a:headEnd/>
              <a:tailEnd/>
            </a:ln>
            <a:effectLst/>
          </p:spPr>
          <p:txBody>
            <a:bodyPr wrap="none" anchor="ctr"/>
            <a:lstStyle/>
            <a:p>
              <a:endParaRPr lang="en-US"/>
            </a:p>
          </p:txBody>
        </p:sp>
        <p:sp>
          <p:nvSpPr>
            <p:cNvPr id="190578" name="Freeform 114"/>
            <p:cNvSpPr>
              <a:spLocks/>
            </p:cNvSpPr>
            <p:nvPr/>
          </p:nvSpPr>
          <p:spPr bwMode="auto">
            <a:xfrm>
              <a:off x="3000" y="3996"/>
              <a:ext cx="293"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008000"/>
            </a:solidFill>
            <a:ln w="9525">
              <a:solidFill>
                <a:srgbClr val="008000"/>
              </a:solidFill>
              <a:round/>
              <a:headEnd/>
              <a:tailEnd/>
            </a:ln>
            <a:effectLst/>
          </p:spPr>
          <p:txBody>
            <a:bodyPr wrap="none" anchor="ctr"/>
            <a:lstStyle/>
            <a:p>
              <a:endParaRPr lang="en-US"/>
            </a:p>
          </p:txBody>
        </p:sp>
      </p:grpSp>
      <p:sp>
        <p:nvSpPr>
          <p:cNvPr id="190593" name="Line 129"/>
          <p:cNvSpPr>
            <a:spLocks noChangeShapeType="1"/>
          </p:cNvSpPr>
          <p:nvPr/>
        </p:nvSpPr>
        <p:spPr bwMode="auto">
          <a:xfrm>
            <a:off x="4717143" y="3317081"/>
            <a:ext cx="2322286" cy="119063"/>
          </a:xfrm>
          <a:prstGeom prst="line">
            <a:avLst/>
          </a:prstGeom>
          <a:noFill/>
          <a:ln w="1270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sp>
        <p:nvSpPr>
          <p:cNvPr id="190594" name="Line 130"/>
          <p:cNvSpPr>
            <a:spLocks noChangeShapeType="1"/>
          </p:cNvSpPr>
          <p:nvPr/>
        </p:nvSpPr>
        <p:spPr bwMode="auto">
          <a:xfrm flipV="1">
            <a:off x="4717143" y="3495675"/>
            <a:ext cx="2394857" cy="119063"/>
          </a:xfrm>
          <a:prstGeom prst="line">
            <a:avLst/>
          </a:prstGeom>
          <a:noFill/>
          <a:ln w="1270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sp>
        <p:nvSpPr>
          <p:cNvPr id="190595" name="Line 131"/>
          <p:cNvSpPr>
            <a:spLocks noChangeShapeType="1"/>
          </p:cNvSpPr>
          <p:nvPr/>
        </p:nvSpPr>
        <p:spPr bwMode="auto">
          <a:xfrm flipV="1">
            <a:off x="4789715" y="4567238"/>
            <a:ext cx="2104571" cy="59531"/>
          </a:xfrm>
          <a:prstGeom prst="line">
            <a:avLst/>
          </a:prstGeom>
          <a:noFill/>
          <a:ln w="1270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sp>
        <p:nvSpPr>
          <p:cNvPr id="190596" name="Line 132"/>
          <p:cNvSpPr>
            <a:spLocks noChangeShapeType="1"/>
          </p:cNvSpPr>
          <p:nvPr/>
        </p:nvSpPr>
        <p:spPr bwMode="auto">
          <a:xfrm flipV="1">
            <a:off x="4572001" y="4820652"/>
            <a:ext cx="2286000" cy="103772"/>
          </a:xfrm>
          <a:prstGeom prst="line">
            <a:avLst/>
          </a:prstGeom>
          <a:noFill/>
          <a:ln w="1270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sp>
        <p:nvSpPr>
          <p:cNvPr id="190597" name="Text Box 133"/>
          <p:cNvSpPr txBox="1">
            <a:spLocks noChangeArrowheads="1"/>
          </p:cNvSpPr>
          <p:nvPr/>
        </p:nvSpPr>
        <p:spPr bwMode="auto">
          <a:xfrm>
            <a:off x="725714" y="935831"/>
            <a:ext cx="2549577" cy="450428"/>
          </a:xfrm>
          <a:prstGeom prst="rect">
            <a:avLst/>
          </a:prstGeom>
          <a:noFill/>
          <a:ln w="9525">
            <a:noFill/>
            <a:miter lim="800000"/>
            <a:headEnd/>
            <a:tailEnd/>
          </a:ln>
          <a:effectLst/>
        </p:spPr>
        <p:txBody>
          <a:bodyPr wrap="none" lIns="80312" tIns="40156" rIns="80312" bIns="40156">
            <a:spAutoFit/>
          </a:bodyPr>
          <a:lstStyle/>
          <a:p>
            <a:r>
              <a:rPr lang="en-US" sz="2400" dirty="0"/>
              <a:t>Oil Sands vs. Depth</a:t>
            </a:r>
          </a:p>
        </p:txBody>
      </p:sp>
      <p:sp>
        <p:nvSpPr>
          <p:cNvPr id="152" name="Text Box 147"/>
          <p:cNvSpPr txBox="1">
            <a:spLocks noChangeArrowheads="1"/>
          </p:cNvSpPr>
          <p:nvPr/>
        </p:nvSpPr>
        <p:spPr bwMode="auto">
          <a:xfrm>
            <a:off x="1202732" y="5228004"/>
            <a:ext cx="1208954" cy="358095"/>
          </a:xfrm>
          <a:prstGeom prst="rect">
            <a:avLst/>
          </a:prstGeom>
          <a:noFill/>
          <a:ln w="9525">
            <a:noFill/>
            <a:miter lim="800000"/>
            <a:headEnd/>
            <a:tailEnd/>
          </a:ln>
          <a:effectLst/>
        </p:spPr>
        <p:txBody>
          <a:bodyPr wrap="none" lIns="80312" tIns="40156" rIns="80312" bIns="40156">
            <a:spAutoFit/>
          </a:bodyPr>
          <a:lstStyle/>
          <a:p>
            <a:r>
              <a:rPr lang="en-US" dirty="0"/>
              <a:t>Impedance</a:t>
            </a:r>
          </a:p>
        </p:txBody>
      </p:sp>
      <p:sp>
        <p:nvSpPr>
          <p:cNvPr id="153" name="Freeform 152"/>
          <p:cNvSpPr/>
          <p:nvPr/>
        </p:nvSpPr>
        <p:spPr>
          <a:xfrm>
            <a:off x="1881188" y="1678781"/>
            <a:ext cx="633412" cy="878682"/>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878682">
                <a:moveTo>
                  <a:pt x="290513" y="0"/>
                </a:moveTo>
                <a:lnTo>
                  <a:pt x="290513" y="300038"/>
                </a:lnTo>
                <a:lnTo>
                  <a:pt x="0" y="297657"/>
                </a:lnTo>
                <a:lnTo>
                  <a:pt x="0" y="595313"/>
                </a:lnTo>
                <a:lnTo>
                  <a:pt x="290513" y="595313"/>
                </a:lnTo>
                <a:cubicBezTo>
                  <a:pt x="291307" y="689769"/>
                  <a:pt x="292100" y="784226"/>
                  <a:pt x="292894" y="878682"/>
                </a:cubicBezTo>
              </a:path>
            </a:pathLst>
          </a:custGeom>
          <a:ln w="381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Freeform 155"/>
          <p:cNvSpPr/>
          <p:nvPr/>
        </p:nvSpPr>
        <p:spPr>
          <a:xfrm>
            <a:off x="2590800" y="3036094"/>
            <a:ext cx="164306" cy="907257"/>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 name="connsiteX0" fmla="*/ 290513 w 292894"/>
              <a:gd name="connsiteY0" fmla="*/ 0 h 907257"/>
              <a:gd name="connsiteX1" fmla="*/ 290513 w 292894"/>
              <a:gd name="connsiteY1" fmla="*/ 300038 h 907257"/>
              <a:gd name="connsiteX2" fmla="*/ 0 w 292894"/>
              <a:gd name="connsiteY2" fmla="*/ 297657 h 907257"/>
              <a:gd name="connsiteX3" fmla="*/ 0 w 292894"/>
              <a:gd name="connsiteY3" fmla="*/ 595313 h 907257"/>
              <a:gd name="connsiteX4" fmla="*/ 290513 w 292894"/>
              <a:gd name="connsiteY4" fmla="*/ 595313 h 907257"/>
              <a:gd name="connsiteX5" fmla="*/ 292894 w 292894"/>
              <a:gd name="connsiteY5" fmla="*/ 907257 h 9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907257">
                <a:moveTo>
                  <a:pt x="290513" y="0"/>
                </a:moveTo>
                <a:lnTo>
                  <a:pt x="290513" y="300038"/>
                </a:lnTo>
                <a:lnTo>
                  <a:pt x="0" y="297657"/>
                </a:lnTo>
                <a:lnTo>
                  <a:pt x="0" y="595313"/>
                </a:lnTo>
                <a:lnTo>
                  <a:pt x="290513" y="595313"/>
                </a:lnTo>
                <a:cubicBezTo>
                  <a:pt x="291307" y="689769"/>
                  <a:pt x="292100" y="812801"/>
                  <a:pt x="292894" y="907257"/>
                </a:cubicBezTo>
              </a:path>
            </a:pathLst>
          </a:custGeom>
          <a:ln w="381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sp>
        <p:nvSpPr>
          <p:cNvPr id="157" name="Freeform 156"/>
          <p:cNvSpPr/>
          <p:nvPr/>
        </p:nvSpPr>
        <p:spPr>
          <a:xfrm flipH="1">
            <a:off x="2786061" y="4338639"/>
            <a:ext cx="259557" cy="902495"/>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 name="connsiteX0" fmla="*/ 290513 w 292894"/>
              <a:gd name="connsiteY0" fmla="*/ 0 h 902495"/>
              <a:gd name="connsiteX1" fmla="*/ 290513 w 292894"/>
              <a:gd name="connsiteY1" fmla="*/ 300038 h 902495"/>
              <a:gd name="connsiteX2" fmla="*/ 0 w 292894"/>
              <a:gd name="connsiteY2" fmla="*/ 297657 h 902495"/>
              <a:gd name="connsiteX3" fmla="*/ 0 w 292894"/>
              <a:gd name="connsiteY3" fmla="*/ 595313 h 902495"/>
              <a:gd name="connsiteX4" fmla="*/ 290513 w 292894"/>
              <a:gd name="connsiteY4" fmla="*/ 595313 h 902495"/>
              <a:gd name="connsiteX5" fmla="*/ 292894 w 292894"/>
              <a:gd name="connsiteY5" fmla="*/ 902495 h 90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902495">
                <a:moveTo>
                  <a:pt x="290513" y="0"/>
                </a:moveTo>
                <a:lnTo>
                  <a:pt x="290513" y="300038"/>
                </a:lnTo>
                <a:lnTo>
                  <a:pt x="0" y="297657"/>
                </a:lnTo>
                <a:lnTo>
                  <a:pt x="0" y="595313"/>
                </a:lnTo>
                <a:lnTo>
                  <a:pt x="290513" y="595313"/>
                </a:lnTo>
                <a:cubicBezTo>
                  <a:pt x="291307" y="689769"/>
                  <a:pt x="292100" y="808039"/>
                  <a:pt x="292894" y="902495"/>
                </a:cubicBezTo>
              </a:path>
            </a:pathLst>
          </a:custGeom>
          <a:ln w="381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sp>
        <p:nvSpPr>
          <p:cNvPr id="77" name="Title 1"/>
          <p:cNvSpPr>
            <a:spLocks noGrp="1"/>
          </p:cNvSpPr>
          <p:nvPr>
            <p:ph type="title"/>
          </p:nvPr>
        </p:nvSpPr>
        <p:spPr/>
        <p:txBody>
          <a:bodyPr/>
          <a:lstStyle/>
          <a:p>
            <a:r>
              <a:rPr lang="en-US" dirty="0" smtClean="0"/>
              <a:t>Compaction – Hydrocarbon Signature</a:t>
            </a:r>
            <a:endParaRPr lang="en-US" dirty="0"/>
          </a:p>
        </p:txBody>
      </p:sp>
      <p:sp>
        <p:nvSpPr>
          <p:cNvPr id="79" name="Text Box 21"/>
          <p:cNvSpPr txBox="1">
            <a:spLocks noChangeArrowheads="1"/>
          </p:cNvSpPr>
          <p:nvPr/>
        </p:nvSpPr>
        <p:spPr bwMode="auto">
          <a:xfrm>
            <a:off x="7346774" y="3791820"/>
            <a:ext cx="1620762" cy="285782"/>
          </a:xfrm>
          <a:prstGeom prst="rect">
            <a:avLst/>
          </a:prstGeom>
          <a:noFill/>
          <a:ln w="9525">
            <a:noFill/>
            <a:miter lim="800000"/>
            <a:headEnd/>
            <a:tailEnd/>
          </a:ln>
          <a:effectLst/>
        </p:spPr>
        <p:txBody>
          <a:bodyPr lIns="84897" tIns="42449" rIns="84897" bIns="42449">
            <a:spAutoFit/>
          </a:bodyPr>
          <a:lstStyle/>
          <a:p>
            <a:pPr algn="r" defTabSz="849130"/>
            <a:r>
              <a:rPr lang="en-US" sz="1300" b="1" dirty="0">
                <a:solidFill>
                  <a:schemeClr val="bg1"/>
                </a:solidFill>
                <a:effectLst>
                  <a:outerShdw blurRad="38100" dist="38100" dir="2700000" algn="tl">
                    <a:srgbClr val="000000">
                      <a:alpha val="43137"/>
                    </a:srgbClr>
                  </a:outerShdw>
                </a:effectLst>
                <a:latin typeface="Verdana" pitchFamily="34" charset="0"/>
              </a:rPr>
              <a:t>Class </a:t>
            </a:r>
            <a:r>
              <a:rPr lang="en-US" sz="1300" b="1" dirty="0" smtClean="0">
                <a:solidFill>
                  <a:schemeClr val="bg1"/>
                </a:solidFill>
                <a:effectLst>
                  <a:outerShdw blurRad="38100" dist="38100" dir="2700000" algn="tl">
                    <a:srgbClr val="000000">
                      <a:alpha val="43137"/>
                    </a:srgbClr>
                  </a:outerShdw>
                </a:effectLst>
                <a:latin typeface="Verdana" pitchFamily="34" charset="0"/>
              </a:rPr>
              <a:t>II</a:t>
            </a:r>
            <a:endParaRPr lang="en-US" sz="1300" b="1" dirty="0">
              <a:solidFill>
                <a:schemeClr val="bg1"/>
              </a:solidFill>
              <a:effectLst>
                <a:outerShdw blurRad="38100" dist="38100" dir="2700000" algn="tl">
                  <a:srgbClr val="000000">
                    <a:alpha val="43137"/>
                  </a:srgbClr>
                </a:outerShdw>
              </a:effectLst>
              <a:latin typeface="Verdana" pitchFamily="34" charset="0"/>
            </a:endParaRPr>
          </a:p>
        </p:txBody>
      </p:sp>
      <p:sp>
        <p:nvSpPr>
          <p:cNvPr id="80" name="Text Box 21"/>
          <p:cNvSpPr txBox="1">
            <a:spLocks noChangeArrowheads="1"/>
          </p:cNvSpPr>
          <p:nvPr/>
        </p:nvSpPr>
        <p:spPr bwMode="auto">
          <a:xfrm>
            <a:off x="7343274" y="2494547"/>
            <a:ext cx="1620762" cy="285782"/>
          </a:xfrm>
          <a:prstGeom prst="rect">
            <a:avLst/>
          </a:prstGeom>
          <a:noFill/>
          <a:ln w="9525">
            <a:noFill/>
            <a:miter lim="800000"/>
            <a:headEnd/>
            <a:tailEnd/>
          </a:ln>
          <a:effectLst/>
        </p:spPr>
        <p:txBody>
          <a:bodyPr lIns="84897" tIns="42449" rIns="84897" bIns="42449">
            <a:spAutoFit/>
          </a:bodyPr>
          <a:lstStyle/>
          <a:p>
            <a:pPr algn="r" defTabSz="849130"/>
            <a:r>
              <a:rPr lang="en-US" sz="1300" b="1" dirty="0">
                <a:solidFill>
                  <a:schemeClr val="bg1"/>
                </a:solidFill>
                <a:effectLst>
                  <a:outerShdw blurRad="38100" dist="38100" dir="2700000" algn="tl">
                    <a:srgbClr val="000000">
                      <a:alpha val="43137"/>
                    </a:srgbClr>
                  </a:outerShdw>
                </a:effectLst>
                <a:latin typeface="Verdana" pitchFamily="34" charset="0"/>
              </a:rPr>
              <a:t>Class </a:t>
            </a:r>
            <a:r>
              <a:rPr lang="en-US" sz="1300" b="1" dirty="0" smtClean="0">
                <a:solidFill>
                  <a:schemeClr val="bg1"/>
                </a:solidFill>
                <a:effectLst>
                  <a:outerShdw blurRad="38100" dist="38100" dir="2700000" algn="tl">
                    <a:srgbClr val="000000">
                      <a:alpha val="43137"/>
                    </a:srgbClr>
                  </a:outerShdw>
                </a:effectLst>
                <a:latin typeface="Verdana" pitchFamily="34" charset="0"/>
              </a:rPr>
              <a:t>III</a:t>
            </a:r>
            <a:endParaRPr lang="en-US" sz="1300" b="1" dirty="0">
              <a:solidFill>
                <a:schemeClr val="bg1"/>
              </a:solidFill>
              <a:effectLst>
                <a:outerShdw blurRad="38100" dist="38100" dir="2700000" algn="tl">
                  <a:srgbClr val="000000">
                    <a:alpha val="43137"/>
                  </a:srgbClr>
                </a:outerShdw>
              </a:effectLst>
              <a:latin typeface="Verdana" pitchFamily="34" charset="0"/>
            </a:endParaRPr>
          </a:p>
        </p:txBody>
      </p:sp>
      <p:sp>
        <p:nvSpPr>
          <p:cNvPr id="82"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20</a:t>
            </a:fld>
            <a:endParaRPr lang="en-US" dirty="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51"/>
          <p:cNvGrpSpPr>
            <a:grpSpLocks/>
          </p:cNvGrpSpPr>
          <p:nvPr/>
        </p:nvGrpSpPr>
        <p:grpSpPr bwMode="auto">
          <a:xfrm rot="10800000" flipH="1">
            <a:off x="4718655" y="2950169"/>
            <a:ext cx="158145" cy="897930"/>
            <a:chOff x="2783" y="2400"/>
            <a:chExt cx="563" cy="724"/>
          </a:xfrm>
        </p:grpSpPr>
        <p:sp>
          <p:nvSpPr>
            <p:cNvPr id="89" name="Freeform 52"/>
            <p:cNvSpPr>
              <a:spLocks/>
            </p:cNvSpPr>
            <p:nvPr/>
          </p:nvSpPr>
          <p:spPr bwMode="auto">
            <a:xfrm>
              <a:off x="2950" y="2713"/>
              <a:ext cx="396"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rgbClr val="0000FF"/>
              </a:solidFill>
              <a:round/>
              <a:headEnd/>
              <a:tailEnd/>
            </a:ln>
            <a:effectLst/>
          </p:spPr>
          <p:txBody>
            <a:bodyPr wrap="none" anchor="ctr"/>
            <a:lstStyle/>
            <a:p>
              <a:endParaRPr lang="en-US"/>
            </a:p>
          </p:txBody>
        </p:sp>
        <p:sp>
          <p:nvSpPr>
            <p:cNvPr id="90" name="Freeform 53"/>
            <p:cNvSpPr>
              <a:spLocks/>
            </p:cNvSpPr>
            <p:nvPr/>
          </p:nvSpPr>
          <p:spPr bwMode="auto">
            <a:xfrm>
              <a:off x="2783" y="2400"/>
              <a:ext cx="34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rgbClr val="0000FF"/>
              </a:solidFill>
              <a:round/>
              <a:headEnd/>
              <a:tailEnd/>
            </a:ln>
            <a:effectLst/>
          </p:spPr>
          <p:txBody>
            <a:bodyPr wrap="none" anchor="ctr"/>
            <a:lstStyle/>
            <a:p>
              <a:endParaRPr lang="en-US"/>
            </a:p>
          </p:txBody>
        </p:sp>
        <p:sp>
          <p:nvSpPr>
            <p:cNvPr id="91" name="Freeform 56"/>
            <p:cNvSpPr>
              <a:spLocks/>
            </p:cNvSpPr>
            <p:nvPr/>
          </p:nvSpPr>
          <p:spPr bwMode="auto">
            <a:xfrm>
              <a:off x="3048" y="2844"/>
              <a:ext cx="293"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0000FF"/>
            </a:solidFill>
            <a:ln w="9525">
              <a:solidFill>
                <a:srgbClr val="0000FF"/>
              </a:solidFill>
              <a:round/>
              <a:headEnd/>
              <a:tailEnd/>
            </a:ln>
            <a:effectLst/>
          </p:spPr>
          <p:txBody>
            <a:bodyPr wrap="none" anchor="ctr"/>
            <a:lstStyle/>
            <a:p>
              <a:endParaRPr lang="en-US"/>
            </a:p>
          </p:txBody>
        </p:sp>
      </p:grpSp>
      <p:sp>
        <p:nvSpPr>
          <p:cNvPr id="202905" name="Rectangle 153"/>
          <p:cNvSpPr>
            <a:spLocks noChangeArrowheads="1"/>
          </p:cNvSpPr>
          <p:nvPr/>
        </p:nvSpPr>
        <p:spPr bwMode="auto">
          <a:xfrm>
            <a:off x="228600" y="1485900"/>
            <a:ext cx="5080000" cy="4107656"/>
          </a:xfrm>
          <a:prstGeom prst="rect">
            <a:avLst/>
          </a:prstGeom>
          <a:solidFill>
            <a:schemeClr val="bg1"/>
          </a:solidFill>
          <a:ln w="9525">
            <a:solidFill>
              <a:schemeClr val="bg2"/>
            </a:solidFill>
            <a:miter lim="800000"/>
            <a:headEnd/>
            <a:tailEnd/>
          </a:ln>
          <a:effectLst/>
        </p:spPr>
        <p:txBody>
          <a:bodyPr wrap="none" lIns="80312" tIns="40156" rIns="80312" bIns="40156" anchor="ctr"/>
          <a:lstStyle/>
          <a:p>
            <a:endParaRPr lang="en-US" dirty="0"/>
          </a:p>
        </p:txBody>
      </p:sp>
      <p:grpSp>
        <p:nvGrpSpPr>
          <p:cNvPr id="2" name="Group 178"/>
          <p:cNvGrpSpPr/>
          <p:nvPr/>
        </p:nvGrpSpPr>
        <p:grpSpPr>
          <a:xfrm>
            <a:off x="838199" y="4330601"/>
            <a:ext cx="2286000" cy="868164"/>
            <a:chOff x="1578428" y="4442520"/>
            <a:chExt cx="1523897" cy="868164"/>
          </a:xfrm>
        </p:grpSpPr>
        <p:sp>
          <p:nvSpPr>
            <p:cNvPr id="180" name="Rectangle 116" descr="Sand"/>
            <p:cNvSpPr>
              <a:spLocks noChangeArrowheads="1"/>
            </p:cNvSpPr>
            <p:nvPr/>
          </p:nvSpPr>
          <p:spPr bwMode="auto">
            <a:xfrm>
              <a:off x="1578428" y="4442520"/>
              <a:ext cx="1306286" cy="286495"/>
            </a:xfrm>
            <a:prstGeom prst="rect">
              <a:avLst/>
            </a:prstGeom>
            <a:blipFill dpi="0" rotWithShape="0">
              <a:blip r:embed="rId3" cstate="print"/>
              <a:srcRect/>
              <a:tile tx="0" ty="0" sx="100000" sy="100000" flip="none" algn="tl"/>
            </a:blipFill>
            <a:ln w="38100">
              <a:solidFill>
                <a:schemeClr val="bg2"/>
              </a:solidFill>
              <a:miter lim="800000"/>
              <a:headEnd/>
              <a:tailEnd/>
            </a:ln>
            <a:effectLst/>
          </p:spPr>
          <p:txBody>
            <a:bodyPr wrap="none" lIns="80312" tIns="40156" rIns="80312" bIns="40156" anchor="ctr"/>
            <a:lstStyle/>
            <a:p>
              <a:pPr algn="ctr"/>
              <a:endParaRPr lang="en-US" dirty="0"/>
            </a:p>
          </p:txBody>
        </p:sp>
        <p:sp>
          <p:nvSpPr>
            <p:cNvPr id="181" name="Rectangle 117" descr="Green marble"/>
            <p:cNvSpPr>
              <a:spLocks noChangeArrowheads="1"/>
            </p:cNvSpPr>
            <p:nvPr/>
          </p:nvSpPr>
          <p:spPr bwMode="auto">
            <a:xfrm>
              <a:off x="1578429" y="4720332"/>
              <a:ext cx="1523896" cy="285254"/>
            </a:xfrm>
            <a:prstGeom prst="rect">
              <a:avLst/>
            </a:prstGeom>
            <a:blipFill dpi="0" rotWithShape="0">
              <a:blip r:embed="rId4" cstate="print"/>
              <a:srcRect/>
              <a:tile tx="0" ty="0" sx="100000" sy="100000" flip="none" algn="tl"/>
            </a:blipFill>
            <a:ln w="38100">
              <a:solidFill>
                <a:schemeClr val="bg2"/>
              </a:solidFill>
              <a:miter lim="800000"/>
              <a:headEnd/>
              <a:tailEnd/>
            </a:ln>
            <a:effectLst/>
          </p:spPr>
          <p:txBody>
            <a:bodyPr wrap="none" lIns="80312" tIns="40156" rIns="80312" bIns="40156" anchor="ctr"/>
            <a:lstStyle/>
            <a:p>
              <a:endParaRPr lang="en-US"/>
            </a:p>
          </p:txBody>
        </p:sp>
        <p:sp>
          <p:nvSpPr>
            <p:cNvPr id="182" name="Rectangle 122" descr="Sand"/>
            <p:cNvSpPr>
              <a:spLocks noChangeArrowheads="1"/>
            </p:cNvSpPr>
            <p:nvPr/>
          </p:nvSpPr>
          <p:spPr bwMode="auto">
            <a:xfrm>
              <a:off x="1578428" y="5025430"/>
              <a:ext cx="1306286" cy="285254"/>
            </a:xfrm>
            <a:prstGeom prst="rect">
              <a:avLst/>
            </a:prstGeom>
            <a:blipFill dpi="0" rotWithShape="0">
              <a:blip r:embed="rId3" cstate="print"/>
              <a:srcRect/>
              <a:tile tx="0" ty="0" sx="100000" sy="100000" flip="none" algn="tl"/>
            </a:blipFill>
            <a:ln w="38100">
              <a:solidFill>
                <a:schemeClr val="bg2"/>
              </a:solidFill>
              <a:miter lim="800000"/>
              <a:headEnd/>
              <a:tailEnd/>
            </a:ln>
            <a:effectLst/>
          </p:spPr>
          <p:txBody>
            <a:bodyPr wrap="none" lIns="80312" tIns="40156" rIns="80312" bIns="40156" anchor="ctr"/>
            <a:lstStyle/>
            <a:p>
              <a:pPr algn="ctr"/>
              <a:endParaRPr lang="en-US" dirty="0"/>
            </a:p>
          </p:txBody>
        </p:sp>
      </p:grpSp>
      <p:grpSp>
        <p:nvGrpSpPr>
          <p:cNvPr id="3" name="Group 149"/>
          <p:cNvGrpSpPr/>
          <p:nvPr/>
        </p:nvGrpSpPr>
        <p:grpSpPr>
          <a:xfrm>
            <a:off x="3718225" y="1678781"/>
            <a:ext cx="196547" cy="839639"/>
            <a:chOff x="3738942" y="1814463"/>
            <a:chExt cx="196547" cy="839639"/>
          </a:xfrm>
        </p:grpSpPr>
        <p:sp>
          <p:nvSpPr>
            <p:cNvPr id="202754" name="Line 2"/>
            <p:cNvSpPr>
              <a:spLocks noChangeShapeType="1"/>
            </p:cNvSpPr>
            <p:nvPr/>
          </p:nvSpPr>
          <p:spPr bwMode="auto">
            <a:xfrm>
              <a:off x="3829655" y="1814463"/>
              <a:ext cx="0" cy="286494"/>
            </a:xfrm>
            <a:prstGeom prst="line">
              <a:avLst/>
            </a:prstGeom>
            <a:noFill/>
            <a:ln w="38100">
              <a:solidFill>
                <a:srgbClr val="0000FF"/>
              </a:solidFill>
              <a:round/>
              <a:headEnd/>
              <a:tailEnd/>
            </a:ln>
            <a:effectLst/>
          </p:spPr>
          <p:txBody>
            <a:bodyPr wrap="none" lIns="80312" tIns="40156" rIns="80312" bIns="40156" anchor="ctr"/>
            <a:lstStyle/>
            <a:p>
              <a:endParaRPr lang="en-US"/>
            </a:p>
          </p:txBody>
        </p:sp>
        <p:sp>
          <p:nvSpPr>
            <p:cNvPr id="202755" name="Line 3"/>
            <p:cNvSpPr>
              <a:spLocks noChangeShapeType="1"/>
            </p:cNvSpPr>
            <p:nvPr/>
          </p:nvSpPr>
          <p:spPr bwMode="auto">
            <a:xfrm>
              <a:off x="3829655" y="2100957"/>
              <a:ext cx="0" cy="285254"/>
            </a:xfrm>
            <a:prstGeom prst="line">
              <a:avLst/>
            </a:prstGeom>
            <a:noFill/>
            <a:ln w="38100">
              <a:solidFill>
                <a:srgbClr val="0000FF"/>
              </a:solidFill>
              <a:round/>
              <a:headEnd/>
              <a:tailEnd/>
            </a:ln>
            <a:effectLst/>
          </p:spPr>
          <p:txBody>
            <a:bodyPr wrap="none" lIns="80312" tIns="40156" rIns="80312" bIns="40156" anchor="ctr"/>
            <a:lstStyle/>
            <a:p>
              <a:endParaRPr lang="en-US"/>
            </a:p>
          </p:txBody>
        </p:sp>
        <p:sp>
          <p:nvSpPr>
            <p:cNvPr id="202756" name="Line 4"/>
            <p:cNvSpPr>
              <a:spLocks noChangeShapeType="1"/>
            </p:cNvSpPr>
            <p:nvPr/>
          </p:nvSpPr>
          <p:spPr bwMode="auto">
            <a:xfrm rot="5400000">
              <a:off x="3782787" y="2058353"/>
              <a:ext cx="0" cy="87690"/>
            </a:xfrm>
            <a:prstGeom prst="line">
              <a:avLst/>
            </a:prstGeom>
            <a:noFill/>
            <a:ln w="38100">
              <a:solidFill>
                <a:srgbClr val="0000FF"/>
              </a:solidFill>
              <a:round/>
              <a:headEnd/>
              <a:tailEnd/>
            </a:ln>
            <a:effectLst/>
          </p:spPr>
          <p:txBody>
            <a:bodyPr wrap="none" lIns="80312" tIns="40156" rIns="80312" bIns="40156" anchor="ctr"/>
            <a:lstStyle/>
            <a:p>
              <a:endParaRPr lang="en-US"/>
            </a:p>
          </p:txBody>
        </p:sp>
        <p:sp>
          <p:nvSpPr>
            <p:cNvPr id="202757" name="Line 5"/>
            <p:cNvSpPr>
              <a:spLocks noChangeShapeType="1"/>
            </p:cNvSpPr>
            <p:nvPr/>
          </p:nvSpPr>
          <p:spPr bwMode="auto">
            <a:xfrm>
              <a:off x="3829655" y="2368848"/>
              <a:ext cx="0" cy="285254"/>
            </a:xfrm>
            <a:prstGeom prst="line">
              <a:avLst/>
            </a:prstGeom>
            <a:noFill/>
            <a:ln w="38100">
              <a:solidFill>
                <a:srgbClr val="0000FF"/>
              </a:solidFill>
              <a:round/>
              <a:headEnd/>
              <a:tailEnd/>
            </a:ln>
            <a:effectLst/>
          </p:spPr>
          <p:txBody>
            <a:bodyPr wrap="none" lIns="80312" tIns="40156" rIns="80312" bIns="40156" anchor="ctr"/>
            <a:lstStyle/>
            <a:p>
              <a:endParaRPr lang="en-US"/>
            </a:p>
          </p:txBody>
        </p:sp>
        <p:sp>
          <p:nvSpPr>
            <p:cNvPr id="202758" name="Line 6"/>
            <p:cNvSpPr>
              <a:spLocks noChangeShapeType="1"/>
            </p:cNvSpPr>
            <p:nvPr/>
          </p:nvSpPr>
          <p:spPr bwMode="auto">
            <a:xfrm rot="5400000">
              <a:off x="3891644" y="2357249"/>
              <a:ext cx="0" cy="87690"/>
            </a:xfrm>
            <a:prstGeom prst="line">
              <a:avLst/>
            </a:prstGeom>
            <a:noFill/>
            <a:ln w="38100">
              <a:solidFill>
                <a:srgbClr val="0000FF"/>
              </a:solidFill>
              <a:round/>
              <a:headEnd/>
              <a:tailEnd/>
            </a:ln>
            <a:effectLst/>
          </p:spPr>
          <p:txBody>
            <a:bodyPr wrap="none" lIns="80312" tIns="40156" rIns="80312" bIns="40156" anchor="ctr"/>
            <a:lstStyle/>
            <a:p>
              <a:endParaRPr lang="en-US"/>
            </a:p>
          </p:txBody>
        </p:sp>
      </p:grpSp>
      <p:grpSp>
        <p:nvGrpSpPr>
          <p:cNvPr id="4" name="Group 7"/>
          <p:cNvGrpSpPr>
            <a:grpSpLocks/>
          </p:cNvGrpSpPr>
          <p:nvPr/>
        </p:nvGrpSpPr>
        <p:grpSpPr bwMode="auto">
          <a:xfrm>
            <a:off x="4709584" y="1674018"/>
            <a:ext cx="146654" cy="897930"/>
            <a:chOff x="3115" y="1440"/>
            <a:chExt cx="97" cy="724"/>
          </a:xfrm>
          <a:solidFill>
            <a:srgbClr val="0000FF"/>
          </a:solidFill>
        </p:grpSpPr>
        <p:sp>
          <p:nvSpPr>
            <p:cNvPr id="202760" name="Freeform 8"/>
            <p:cNvSpPr>
              <a:spLocks/>
            </p:cNvSpPr>
            <p:nvPr/>
          </p:nvSpPr>
          <p:spPr bwMode="auto">
            <a:xfrm>
              <a:off x="3144" y="1753"/>
              <a:ext cx="68"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grpFill/>
            <a:ln w="38100" cmpd="sng">
              <a:solidFill>
                <a:srgbClr val="0000FF"/>
              </a:solidFill>
              <a:round/>
              <a:headEnd/>
              <a:tailEnd/>
            </a:ln>
            <a:effectLst/>
          </p:spPr>
          <p:txBody>
            <a:bodyPr wrap="none" anchor="ctr"/>
            <a:lstStyle/>
            <a:p>
              <a:endParaRPr lang="en-US"/>
            </a:p>
          </p:txBody>
        </p:sp>
        <p:sp>
          <p:nvSpPr>
            <p:cNvPr id="202761" name="Freeform 9"/>
            <p:cNvSpPr>
              <a:spLocks/>
            </p:cNvSpPr>
            <p:nvPr/>
          </p:nvSpPr>
          <p:spPr bwMode="auto">
            <a:xfrm>
              <a:off x="3115" y="1440"/>
              <a:ext cx="59"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rgbClr val="0000FF"/>
              </a:solidFill>
              <a:round/>
              <a:headEnd/>
              <a:tailEnd/>
            </a:ln>
            <a:effectLst/>
          </p:spPr>
          <p:txBody>
            <a:bodyPr wrap="none" anchor="ctr"/>
            <a:lstStyle/>
            <a:p>
              <a:endParaRPr lang="en-US"/>
            </a:p>
          </p:txBody>
        </p:sp>
        <p:sp>
          <p:nvSpPr>
            <p:cNvPr id="202762" name="Freeform 10"/>
            <p:cNvSpPr>
              <a:spLocks/>
            </p:cNvSpPr>
            <p:nvPr/>
          </p:nvSpPr>
          <p:spPr bwMode="auto">
            <a:xfrm>
              <a:off x="3160" y="1520"/>
              <a:ext cx="12" cy="133"/>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grpFill/>
            <a:ln w="9525">
              <a:solidFill>
                <a:srgbClr val="0000FF"/>
              </a:solidFill>
              <a:round/>
              <a:headEnd/>
              <a:tailEnd/>
            </a:ln>
            <a:effectLst/>
          </p:spPr>
          <p:txBody>
            <a:bodyPr wrap="none" anchor="ctr"/>
            <a:lstStyle/>
            <a:p>
              <a:endParaRPr lang="en-US"/>
            </a:p>
          </p:txBody>
        </p:sp>
        <p:sp>
          <p:nvSpPr>
            <p:cNvPr id="202763" name="Freeform 11"/>
            <p:cNvSpPr>
              <a:spLocks/>
            </p:cNvSpPr>
            <p:nvPr/>
          </p:nvSpPr>
          <p:spPr bwMode="auto">
            <a:xfrm>
              <a:off x="3161" y="1699"/>
              <a:ext cx="13" cy="132"/>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grpFill/>
            <a:ln w="9525">
              <a:solidFill>
                <a:srgbClr val="0000FF"/>
              </a:solidFill>
              <a:round/>
              <a:headEnd/>
              <a:tailEnd/>
            </a:ln>
            <a:effectLst/>
          </p:spPr>
          <p:txBody>
            <a:bodyPr wrap="none" anchor="ctr"/>
            <a:lstStyle/>
            <a:p>
              <a:endParaRPr lang="en-US"/>
            </a:p>
          </p:txBody>
        </p:sp>
        <p:sp>
          <p:nvSpPr>
            <p:cNvPr id="202764" name="Freeform 12"/>
            <p:cNvSpPr>
              <a:spLocks/>
            </p:cNvSpPr>
            <p:nvPr/>
          </p:nvSpPr>
          <p:spPr bwMode="auto">
            <a:xfrm>
              <a:off x="3161" y="1884"/>
              <a:ext cx="50"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grpFill/>
            <a:ln w="9525">
              <a:solidFill>
                <a:srgbClr val="0000FF"/>
              </a:solidFill>
              <a:round/>
              <a:headEnd/>
              <a:tailEnd/>
            </a:ln>
            <a:effectLst/>
          </p:spPr>
          <p:txBody>
            <a:bodyPr wrap="none" anchor="ctr"/>
            <a:lstStyle/>
            <a:p>
              <a:endParaRPr lang="en-US"/>
            </a:p>
          </p:txBody>
        </p:sp>
      </p:grpSp>
      <p:grpSp>
        <p:nvGrpSpPr>
          <p:cNvPr id="5" name="Group 13"/>
          <p:cNvGrpSpPr>
            <a:grpSpLocks/>
          </p:cNvGrpSpPr>
          <p:nvPr/>
        </p:nvGrpSpPr>
        <p:grpSpPr bwMode="auto">
          <a:xfrm flipH="1">
            <a:off x="3689048" y="2983706"/>
            <a:ext cx="362857" cy="839639"/>
            <a:chOff x="2082" y="3575"/>
            <a:chExt cx="527" cy="677"/>
          </a:xfrm>
        </p:grpSpPr>
        <p:sp>
          <p:nvSpPr>
            <p:cNvPr id="202766" name="Line 14"/>
            <p:cNvSpPr>
              <a:spLocks noChangeShapeType="1"/>
            </p:cNvSpPr>
            <p:nvPr/>
          </p:nvSpPr>
          <p:spPr bwMode="auto">
            <a:xfrm>
              <a:off x="2346" y="3575"/>
              <a:ext cx="0" cy="231"/>
            </a:xfrm>
            <a:prstGeom prst="line">
              <a:avLst/>
            </a:prstGeom>
            <a:noFill/>
            <a:ln w="38100">
              <a:solidFill>
                <a:srgbClr val="0000FF"/>
              </a:solidFill>
              <a:round/>
              <a:headEnd/>
              <a:tailEnd/>
            </a:ln>
            <a:effectLst/>
          </p:spPr>
          <p:txBody>
            <a:bodyPr wrap="none" anchor="ctr"/>
            <a:lstStyle/>
            <a:p>
              <a:endParaRPr lang="en-US"/>
            </a:p>
          </p:txBody>
        </p:sp>
        <p:sp>
          <p:nvSpPr>
            <p:cNvPr id="202767" name="Line 15"/>
            <p:cNvSpPr>
              <a:spLocks noChangeShapeType="1"/>
            </p:cNvSpPr>
            <p:nvPr/>
          </p:nvSpPr>
          <p:spPr bwMode="auto">
            <a:xfrm>
              <a:off x="2346" y="3806"/>
              <a:ext cx="0" cy="230"/>
            </a:xfrm>
            <a:prstGeom prst="line">
              <a:avLst/>
            </a:prstGeom>
            <a:noFill/>
            <a:ln w="38100">
              <a:solidFill>
                <a:srgbClr val="0000FF"/>
              </a:solidFill>
              <a:round/>
              <a:headEnd/>
              <a:tailEnd/>
            </a:ln>
            <a:effectLst/>
          </p:spPr>
          <p:txBody>
            <a:bodyPr wrap="none" anchor="ctr"/>
            <a:lstStyle/>
            <a:p>
              <a:endParaRPr lang="en-US"/>
            </a:p>
          </p:txBody>
        </p:sp>
        <p:sp>
          <p:nvSpPr>
            <p:cNvPr id="202768" name="Line 16"/>
            <p:cNvSpPr>
              <a:spLocks noChangeShapeType="1"/>
            </p:cNvSpPr>
            <p:nvPr/>
          </p:nvSpPr>
          <p:spPr bwMode="auto">
            <a:xfrm rot="5400000">
              <a:off x="2214" y="3677"/>
              <a:ext cx="0" cy="264"/>
            </a:xfrm>
            <a:prstGeom prst="line">
              <a:avLst/>
            </a:prstGeom>
            <a:noFill/>
            <a:ln w="38100">
              <a:solidFill>
                <a:srgbClr val="0000FF"/>
              </a:solidFill>
              <a:round/>
              <a:headEnd/>
              <a:tailEnd/>
            </a:ln>
            <a:effectLst/>
          </p:spPr>
          <p:txBody>
            <a:bodyPr wrap="none" anchor="ctr"/>
            <a:lstStyle/>
            <a:p>
              <a:endParaRPr lang="en-US"/>
            </a:p>
          </p:txBody>
        </p:sp>
        <p:sp>
          <p:nvSpPr>
            <p:cNvPr id="202769" name="Line 17"/>
            <p:cNvSpPr>
              <a:spLocks noChangeShapeType="1"/>
            </p:cNvSpPr>
            <p:nvPr/>
          </p:nvSpPr>
          <p:spPr bwMode="auto">
            <a:xfrm>
              <a:off x="2346" y="4022"/>
              <a:ext cx="0" cy="230"/>
            </a:xfrm>
            <a:prstGeom prst="line">
              <a:avLst/>
            </a:prstGeom>
            <a:noFill/>
            <a:ln w="38100">
              <a:solidFill>
                <a:srgbClr val="0000FF"/>
              </a:solidFill>
              <a:round/>
              <a:headEnd/>
              <a:tailEnd/>
            </a:ln>
            <a:effectLst/>
          </p:spPr>
          <p:txBody>
            <a:bodyPr wrap="none" anchor="ctr"/>
            <a:lstStyle/>
            <a:p>
              <a:endParaRPr lang="en-US"/>
            </a:p>
          </p:txBody>
        </p:sp>
        <p:sp>
          <p:nvSpPr>
            <p:cNvPr id="202770" name="Line 18"/>
            <p:cNvSpPr>
              <a:spLocks noChangeShapeType="1"/>
            </p:cNvSpPr>
            <p:nvPr/>
          </p:nvSpPr>
          <p:spPr bwMode="auto">
            <a:xfrm rot="5400000">
              <a:off x="2478" y="3917"/>
              <a:ext cx="0" cy="263"/>
            </a:xfrm>
            <a:prstGeom prst="line">
              <a:avLst/>
            </a:prstGeom>
            <a:noFill/>
            <a:ln w="38100">
              <a:solidFill>
                <a:srgbClr val="0000FF"/>
              </a:solidFill>
              <a:round/>
              <a:headEnd/>
              <a:tailEnd/>
            </a:ln>
            <a:effectLst/>
          </p:spPr>
          <p:txBody>
            <a:bodyPr wrap="none" anchor="ctr"/>
            <a:lstStyle/>
            <a:p>
              <a:endParaRPr lang="en-US"/>
            </a:p>
          </p:txBody>
        </p:sp>
      </p:grpSp>
      <p:grpSp>
        <p:nvGrpSpPr>
          <p:cNvPr id="7" name="Group 25"/>
          <p:cNvGrpSpPr>
            <a:grpSpLocks/>
          </p:cNvGrpSpPr>
          <p:nvPr/>
        </p:nvGrpSpPr>
        <p:grpSpPr bwMode="auto">
          <a:xfrm flipH="1">
            <a:off x="3483429" y="4293394"/>
            <a:ext cx="653143" cy="839639"/>
            <a:chOff x="2082" y="3575"/>
            <a:chExt cx="527" cy="677"/>
          </a:xfrm>
        </p:grpSpPr>
        <p:sp>
          <p:nvSpPr>
            <p:cNvPr id="202778" name="Line 26"/>
            <p:cNvSpPr>
              <a:spLocks noChangeShapeType="1"/>
            </p:cNvSpPr>
            <p:nvPr/>
          </p:nvSpPr>
          <p:spPr bwMode="auto">
            <a:xfrm>
              <a:off x="2346" y="3575"/>
              <a:ext cx="0" cy="231"/>
            </a:xfrm>
            <a:prstGeom prst="line">
              <a:avLst/>
            </a:prstGeom>
            <a:noFill/>
            <a:ln w="38100">
              <a:solidFill>
                <a:srgbClr val="0000FF"/>
              </a:solidFill>
              <a:round/>
              <a:headEnd/>
              <a:tailEnd/>
            </a:ln>
            <a:effectLst/>
          </p:spPr>
          <p:txBody>
            <a:bodyPr wrap="none" anchor="ctr"/>
            <a:lstStyle/>
            <a:p>
              <a:endParaRPr lang="en-US"/>
            </a:p>
          </p:txBody>
        </p:sp>
        <p:sp>
          <p:nvSpPr>
            <p:cNvPr id="202779" name="Line 27"/>
            <p:cNvSpPr>
              <a:spLocks noChangeShapeType="1"/>
            </p:cNvSpPr>
            <p:nvPr/>
          </p:nvSpPr>
          <p:spPr bwMode="auto">
            <a:xfrm>
              <a:off x="2346" y="3806"/>
              <a:ext cx="0" cy="230"/>
            </a:xfrm>
            <a:prstGeom prst="line">
              <a:avLst/>
            </a:prstGeom>
            <a:noFill/>
            <a:ln w="38100">
              <a:solidFill>
                <a:srgbClr val="0000FF"/>
              </a:solidFill>
              <a:round/>
              <a:headEnd/>
              <a:tailEnd/>
            </a:ln>
            <a:effectLst/>
          </p:spPr>
          <p:txBody>
            <a:bodyPr wrap="none" anchor="ctr"/>
            <a:lstStyle/>
            <a:p>
              <a:endParaRPr lang="en-US"/>
            </a:p>
          </p:txBody>
        </p:sp>
        <p:sp>
          <p:nvSpPr>
            <p:cNvPr id="202780" name="Line 28"/>
            <p:cNvSpPr>
              <a:spLocks noChangeShapeType="1"/>
            </p:cNvSpPr>
            <p:nvPr/>
          </p:nvSpPr>
          <p:spPr bwMode="auto">
            <a:xfrm rot="5400000">
              <a:off x="2214" y="3677"/>
              <a:ext cx="0" cy="264"/>
            </a:xfrm>
            <a:prstGeom prst="line">
              <a:avLst/>
            </a:prstGeom>
            <a:noFill/>
            <a:ln w="38100">
              <a:solidFill>
                <a:srgbClr val="0000FF"/>
              </a:solidFill>
              <a:round/>
              <a:headEnd/>
              <a:tailEnd/>
            </a:ln>
            <a:effectLst/>
          </p:spPr>
          <p:txBody>
            <a:bodyPr wrap="none" anchor="ctr"/>
            <a:lstStyle/>
            <a:p>
              <a:endParaRPr lang="en-US"/>
            </a:p>
          </p:txBody>
        </p:sp>
        <p:sp>
          <p:nvSpPr>
            <p:cNvPr id="202781" name="Line 29"/>
            <p:cNvSpPr>
              <a:spLocks noChangeShapeType="1"/>
            </p:cNvSpPr>
            <p:nvPr/>
          </p:nvSpPr>
          <p:spPr bwMode="auto">
            <a:xfrm>
              <a:off x="2346" y="4022"/>
              <a:ext cx="0" cy="230"/>
            </a:xfrm>
            <a:prstGeom prst="line">
              <a:avLst/>
            </a:prstGeom>
            <a:noFill/>
            <a:ln w="38100">
              <a:solidFill>
                <a:srgbClr val="0000FF"/>
              </a:solidFill>
              <a:round/>
              <a:headEnd/>
              <a:tailEnd/>
            </a:ln>
            <a:effectLst/>
          </p:spPr>
          <p:txBody>
            <a:bodyPr wrap="none" anchor="ctr"/>
            <a:lstStyle/>
            <a:p>
              <a:endParaRPr lang="en-US"/>
            </a:p>
          </p:txBody>
        </p:sp>
        <p:sp>
          <p:nvSpPr>
            <p:cNvPr id="202782" name="Line 30"/>
            <p:cNvSpPr>
              <a:spLocks noChangeShapeType="1"/>
            </p:cNvSpPr>
            <p:nvPr/>
          </p:nvSpPr>
          <p:spPr bwMode="auto">
            <a:xfrm rot="5400000">
              <a:off x="2478" y="3917"/>
              <a:ext cx="0" cy="263"/>
            </a:xfrm>
            <a:prstGeom prst="line">
              <a:avLst/>
            </a:prstGeom>
            <a:noFill/>
            <a:ln w="38100">
              <a:solidFill>
                <a:srgbClr val="0000FF"/>
              </a:solidFill>
              <a:round/>
              <a:headEnd/>
              <a:tailEnd/>
            </a:ln>
            <a:effectLst/>
          </p:spPr>
          <p:txBody>
            <a:bodyPr wrap="none" anchor="ctr"/>
            <a:lstStyle/>
            <a:p>
              <a:endParaRPr lang="en-US"/>
            </a:p>
          </p:txBody>
        </p:sp>
      </p:grpSp>
      <p:grpSp>
        <p:nvGrpSpPr>
          <p:cNvPr id="8" name="Group 31"/>
          <p:cNvGrpSpPr>
            <a:grpSpLocks/>
          </p:cNvGrpSpPr>
          <p:nvPr/>
        </p:nvGrpSpPr>
        <p:grpSpPr bwMode="auto">
          <a:xfrm>
            <a:off x="4426857" y="4293394"/>
            <a:ext cx="727227" cy="899170"/>
            <a:chOff x="2879" y="3550"/>
            <a:chExt cx="588" cy="725"/>
          </a:xfrm>
          <a:solidFill>
            <a:srgbClr val="0000FF"/>
          </a:solidFill>
        </p:grpSpPr>
        <p:sp>
          <p:nvSpPr>
            <p:cNvPr id="202784" name="Freeform 32"/>
            <p:cNvSpPr>
              <a:spLocks/>
            </p:cNvSpPr>
            <p:nvPr/>
          </p:nvSpPr>
          <p:spPr bwMode="auto">
            <a:xfrm rot="10800000" flipH="1">
              <a:off x="3053" y="3550"/>
              <a:ext cx="414"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rgbClr val="0000FF"/>
              </a:solidFill>
              <a:round/>
              <a:headEnd/>
              <a:tailEnd/>
            </a:ln>
            <a:effectLst/>
          </p:spPr>
          <p:txBody>
            <a:bodyPr wrap="none" anchor="ctr"/>
            <a:lstStyle/>
            <a:p>
              <a:endParaRPr lang="en-US"/>
            </a:p>
          </p:txBody>
        </p:sp>
        <p:sp>
          <p:nvSpPr>
            <p:cNvPr id="202785" name="Freeform 33"/>
            <p:cNvSpPr>
              <a:spLocks/>
            </p:cNvSpPr>
            <p:nvPr/>
          </p:nvSpPr>
          <p:spPr bwMode="auto">
            <a:xfrm rot="10800000" flipH="1">
              <a:off x="2879" y="3873"/>
              <a:ext cx="39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28575" cmpd="sng">
              <a:solidFill>
                <a:srgbClr val="0000FF"/>
              </a:solidFill>
              <a:round/>
              <a:headEnd/>
              <a:tailEnd/>
            </a:ln>
            <a:effectLst/>
          </p:spPr>
          <p:txBody>
            <a:bodyPr wrap="none" anchor="ctr"/>
            <a:lstStyle/>
            <a:p>
              <a:endParaRPr lang="en-US"/>
            </a:p>
          </p:txBody>
        </p:sp>
        <p:sp>
          <p:nvSpPr>
            <p:cNvPr id="202786" name="Freeform 34"/>
            <p:cNvSpPr>
              <a:spLocks/>
            </p:cNvSpPr>
            <p:nvPr/>
          </p:nvSpPr>
          <p:spPr bwMode="auto">
            <a:xfrm rot="10800000" flipH="1">
              <a:off x="3159" y="4061"/>
              <a:ext cx="97" cy="157"/>
            </a:xfrm>
            <a:custGeom>
              <a:avLst/>
              <a:gdLst>
                <a:gd name="connsiteX0" fmla="*/ 700 w 9613"/>
                <a:gd name="connsiteY0" fmla="*/ 779 h 11083"/>
                <a:gd name="connsiteX1" fmla="*/ 5410 w 9613"/>
                <a:gd name="connsiteY1" fmla="*/ 5239 h 11083"/>
                <a:gd name="connsiteX2" fmla="*/ 9323 w 9613"/>
                <a:gd name="connsiteY2" fmla="*/ 7187 h 11083"/>
                <a:gd name="connsiteX3" fmla="*/ 7584 w 9613"/>
                <a:gd name="connsiteY3" fmla="*/ 8745 h 11083"/>
                <a:gd name="connsiteX4" fmla="*/ 193 w 9613"/>
                <a:gd name="connsiteY4" fmla="*/ 9914 h 11083"/>
                <a:gd name="connsiteX5" fmla="*/ 700 w 9613"/>
                <a:gd name="connsiteY5" fmla="*/ 779 h 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3" h="11083">
                  <a:moveTo>
                    <a:pt x="700" y="779"/>
                  </a:moveTo>
                  <a:cubicBezTo>
                    <a:pt x="1714" y="0"/>
                    <a:pt x="3973" y="4171"/>
                    <a:pt x="5410" y="5239"/>
                  </a:cubicBezTo>
                  <a:cubicBezTo>
                    <a:pt x="6847" y="6307"/>
                    <a:pt x="9033" y="6602"/>
                    <a:pt x="9323" y="7187"/>
                  </a:cubicBezTo>
                  <a:cubicBezTo>
                    <a:pt x="9613" y="7771"/>
                    <a:pt x="9033" y="8291"/>
                    <a:pt x="7584" y="8745"/>
                  </a:cubicBezTo>
                  <a:cubicBezTo>
                    <a:pt x="6135" y="9200"/>
                    <a:pt x="1497" y="11083"/>
                    <a:pt x="193" y="9914"/>
                  </a:cubicBezTo>
                  <a:cubicBezTo>
                    <a:pt x="0" y="7230"/>
                    <a:pt x="893" y="3463"/>
                    <a:pt x="700" y="779"/>
                  </a:cubicBezTo>
                  <a:close/>
                </a:path>
              </a:pathLst>
            </a:custGeom>
            <a:grpFill/>
            <a:ln w="9525">
              <a:solidFill>
                <a:srgbClr val="0000FF"/>
              </a:solidFill>
              <a:round/>
              <a:headEnd/>
              <a:tailEnd/>
            </a:ln>
            <a:effectLst/>
          </p:spPr>
          <p:txBody>
            <a:bodyPr wrap="none" anchor="ctr"/>
            <a:lstStyle/>
            <a:p>
              <a:endParaRPr lang="en-US"/>
            </a:p>
          </p:txBody>
        </p:sp>
        <p:sp>
          <p:nvSpPr>
            <p:cNvPr id="202787" name="Freeform 35"/>
            <p:cNvSpPr>
              <a:spLocks/>
            </p:cNvSpPr>
            <p:nvPr/>
          </p:nvSpPr>
          <p:spPr bwMode="auto">
            <a:xfrm rot="10800000" flipH="1">
              <a:off x="3181" y="3899"/>
              <a:ext cx="90" cy="117"/>
            </a:xfrm>
            <a:custGeom>
              <a:avLst/>
              <a:gdLst>
                <a:gd name="connsiteX0" fmla="*/ 0 w 10000"/>
                <a:gd name="connsiteY0" fmla="*/ 9216 h 10000"/>
                <a:gd name="connsiteX1" fmla="*/ 5207 w 10000"/>
                <a:gd name="connsiteY1" fmla="*/ 6772 h 10000"/>
                <a:gd name="connsiteX2" fmla="*/ 8462 w 10000"/>
                <a:gd name="connsiteY2" fmla="*/ 3987 h 10000"/>
                <a:gd name="connsiteX3" fmla="*/ 9103 w 10000"/>
                <a:gd name="connsiteY3" fmla="*/ 2876 h 10000"/>
                <a:gd name="connsiteX4" fmla="*/ 9744 w 10000"/>
                <a:gd name="connsiteY4" fmla="*/ 2222 h 10000"/>
                <a:gd name="connsiteX5" fmla="*/ 7949 w 10000"/>
                <a:gd name="connsiteY5" fmla="*/ 1830 h 10000"/>
                <a:gd name="connsiteX6" fmla="*/ 256 w 10000"/>
                <a:gd name="connsiteY6" fmla="*/ 1242 h 10000"/>
                <a:gd name="connsiteX7" fmla="*/ 0 w 10000"/>
                <a:gd name="connsiteY7" fmla="*/ 921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0" y="9216"/>
                  </a:moveTo>
                  <a:cubicBezTo>
                    <a:pt x="513" y="10000"/>
                    <a:pt x="3797" y="7621"/>
                    <a:pt x="5207" y="6772"/>
                  </a:cubicBezTo>
                  <a:cubicBezTo>
                    <a:pt x="6617" y="5922"/>
                    <a:pt x="7813" y="4636"/>
                    <a:pt x="8462" y="3987"/>
                  </a:cubicBezTo>
                  <a:cubicBezTo>
                    <a:pt x="9111" y="3338"/>
                    <a:pt x="8846" y="3137"/>
                    <a:pt x="9103" y="2876"/>
                  </a:cubicBezTo>
                  <a:cubicBezTo>
                    <a:pt x="9359" y="2614"/>
                    <a:pt x="10000" y="2418"/>
                    <a:pt x="9744" y="2222"/>
                  </a:cubicBezTo>
                  <a:cubicBezTo>
                    <a:pt x="9487" y="2026"/>
                    <a:pt x="9487" y="1961"/>
                    <a:pt x="7949" y="1830"/>
                  </a:cubicBezTo>
                  <a:cubicBezTo>
                    <a:pt x="6410" y="1699"/>
                    <a:pt x="1538" y="0"/>
                    <a:pt x="256" y="1242"/>
                  </a:cubicBezTo>
                  <a:cubicBezTo>
                    <a:pt x="171" y="3900"/>
                    <a:pt x="85" y="6558"/>
                    <a:pt x="0" y="9216"/>
                  </a:cubicBezTo>
                  <a:close/>
                </a:path>
              </a:pathLst>
            </a:custGeom>
            <a:grpFill/>
            <a:ln w="9525">
              <a:noFill/>
              <a:round/>
              <a:headEnd/>
              <a:tailEnd/>
            </a:ln>
            <a:effectLst/>
          </p:spPr>
          <p:txBody>
            <a:bodyPr wrap="none" anchor="ctr"/>
            <a:lstStyle/>
            <a:p>
              <a:endParaRPr lang="en-US"/>
            </a:p>
          </p:txBody>
        </p:sp>
        <p:sp>
          <p:nvSpPr>
            <p:cNvPr id="202788" name="Freeform 36"/>
            <p:cNvSpPr>
              <a:spLocks/>
            </p:cNvSpPr>
            <p:nvPr/>
          </p:nvSpPr>
          <p:spPr bwMode="auto">
            <a:xfrm rot="10800000" flipH="1">
              <a:off x="3156" y="3733"/>
              <a:ext cx="306"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grpFill/>
            <a:ln w="9525">
              <a:solidFill>
                <a:srgbClr val="0000FF"/>
              </a:solidFill>
              <a:round/>
              <a:headEnd/>
              <a:tailEnd/>
            </a:ln>
            <a:effectLst/>
          </p:spPr>
          <p:txBody>
            <a:bodyPr wrap="none" anchor="ctr"/>
            <a:lstStyle/>
            <a:p>
              <a:endParaRPr lang="en-US"/>
            </a:p>
          </p:txBody>
        </p:sp>
      </p:grpSp>
      <p:pic>
        <p:nvPicPr>
          <p:cNvPr id="202795" name="Picture 43" descr="T:\nigeria\wafahmy\cgm\class2_response_fullfar.tif"/>
          <p:cNvPicPr>
            <a:picLocks noChangeAspect="1" noChangeArrowheads="1"/>
          </p:cNvPicPr>
          <p:nvPr/>
        </p:nvPicPr>
        <p:blipFill>
          <a:blip r:embed="rId5" cstate="print"/>
          <a:srcRect b="52820"/>
          <a:stretch>
            <a:fillRect/>
          </a:stretch>
        </p:blipFill>
        <p:spPr bwMode="auto">
          <a:xfrm>
            <a:off x="5420179" y="2867124"/>
            <a:ext cx="3551464" cy="1191866"/>
          </a:xfrm>
          <a:prstGeom prst="rect">
            <a:avLst/>
          </a:prstGeom>
          <a:solidFill>
            <a:schemeClr val="tx1"/>
          </a:solidFill>
          <a:ln w="57150">
            <a:solidFill>
              <a:schemeClr val="bg2"/>
            </a:solidFill>
            <a:miter lim="800000"/>
            <a:headEnd/>
            <a:tailEnd/>
          </a:ln>
        </p:spPr>
      </p:pic>
      <p:sp>
        <p:nvSpPr>
          <p:cNvPr id="202802" name="Line 50"/>
          <p:cNvSpPr>
            <a:spLocks noChangeShapeType="1"/>
          </p:cNvSpPr>
          <p:nvPr/>
        </p:nvSpPr>
        <p:spPr bwMode="auto">
          <a:xfrm flipV="1">
            <a:off x="5359400" y="3543300"/>
            <a:ext cx="1193800" cy="33334"/>
          </a:xfrm>
          <a:prstGeom prst="line">
            <a:avLst/>
          </a:prstGeom>
          <a:noFill/>
          <a:ln w="1905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pic>
        <p:nvPicPr>
          <p:cNvPr id="202827" name="Picture 75" descr="T:\nigeria\wafahmy\cgm\class3_response.tif"/>
          <p:cNvPicPr>
            <a:picLocks noChangeAspect="1" noChangeArrowheads="1"/>
          </p:cNvPicPr>
          <p:nvPr/>
        </p:nvPicPr>
        <p:blipFill>
          <a:blip r:embed="rId6" cstate="print"/>
          <a:srcRect b="72043"/>
          <a:stretch>
            <a:fillRect/>
          </a:stretch>
        </p:blipFill>
        <p:spPr bwMode="auto">
          <a:xfrm>
            <a:off x="5420179" y="1569839"/>
            <a:ext cx="3551464" cy="1168301"/>
          </a:xfrm>
          <a:prstGeom prst="rect">
            <a:avLst/>
          </a:prstGeom>
          <a:noFill/>
          <a:ln w="57150">
            <a:solidFill>
              <a:schemeClr val="bg2"/>
            </a:solidFill>
            <a:miter lim="800000"/>
            <a:headEnd/>
            <a:tailEnd/>
          </a:ln>
        </p:spPr>
      </p:pic>
      <p:pic>
        <p:nvPicPr>
          <p:cNvPr id="202829" name="Picture 77" descr="E:\nigeria\wafahmy\cgm\avo_school_nsea_class1.tif"/>
          <p:cNvPicPr>
            <a:picLocks noChangeAspect="1" noChangeArrowheads="1"/>
          </p:cNvPicPr>
          <p:nvPr/>
        </p:nvPicPr>
        <p:blipFill>
          <a:blip r:embed="rId7" cstate="print">
            <a:lum bright="6000"/>
          </a:blip>
          <a:srcRect l="4128" t="7826" r="1651" b="56178"/>
          <a:stretch>
            <a:fillRect/>
          </a:stretch>
        </p:blipFill>
        <p:spPr bwMode="auto">
          <a:xfrm>
            <a:off x="5420179" y="4168131"/>
            <a:ext cx="3560535" cy="1242715"/>
          </a:xfrm>
          <a:prstGeom prst="rect">
            <a:avLst/>
          </a:prstGeom>
          <a:solidFill>
            <a:schemeClr val="tx1"/>
          </a:solidFill>
          <a:ln w="57150">
            <a:solidFill>
              <a:schemeClr val="bg2"/>
            </a:solidFill>
            <a:miter lim="800000"/>
            <a:headEnd/>
            <a:tailEnd/>
          </a:ln>
          <a:effectLst/>
        </p:spPr>
      </p:pic>
      <p:sp>
        <p:nvSpPr>
          <p:cNvPr id="202832" name="Line 80"/>
          <p:cNvSpPr>
            <a:spLocks noChangeShapeType="1"/>
          </p:cNvSpPr>
          <p:nvPr/>
        </p:nvSpPr>
        <p:spPr bwMode="auto">
          <a:xfrm>
            <a:off x="4800600" y="1907382"/>
            <a:ext cx="914400" cy="76200"/>
          </a:xfrm>
          <a:prstGeom prst="line">
            <a:avLst/>
          </a:prstGeom>
          <a:noFill/>
          <a:ln w="1905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sp>
        <p:nvSpPr>
          <p:cNvPr id="202833" name="Line 81"/>
          <p:cNvSpPr>
            <a:spLocks noChangeShapeType="1"/>
          </p:cNvSpPr>
          <p:nvPr/>
        </p:nvSpPr>
        <p:spPr bwMode="auto">
          <a:xfrm flipV="1">
            <a:off x="4876800" y="2212181"/>
            <a:ext cx="838200" cy="76200"/>
          </a:xfrm>
          <a:prstGeom prst="line">
            <a:avLst/>
          </a:prstGeom>
          <a:noFill/>
          <a:ln w="1905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sp>
        <p:nvSpPr>
          <p:cNvPr id="202837" name="Line 85"/>
          <p:cNvSpPr>
            <a:spLocks noChangeShapeType="1"/>
          </p:cNvSpPr>
          <p:nvPr/>
        </p:nvSpPr>
        <p:spPr bwMode="auto">
          <a:xfrm>
            <a:off x="4953000" y="3238500"/>
            <a:ext cx="1600201" cy="228600"/>
          </a:xfrm>
          <a:prstGeom prst="line">
            <a:avLst/>
          </a:prstGeom>
          <a:noFill/>
          <a:ln w="1905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sp>
        <p:nvSpPr>
          <p:cNvPr id="202838" name="Line 86"/>
          <p:cNvSpPr>
            <a:spLocks noChangeShapeType="1"/>
          </p:cNvSpPr>
          <p:nvPr/>
        </p:nvSpPr>
        <p:spPr bwMode="auto">
          <a:xfrm>
            <a:off x="5181600" y="4574381"/>
            <a:ext cx="838201" cy="152399"/>
          </a:xfrm>
          <a:prstGeom prst="line">
            <a:avLst/>
          </a:prstGeom>
          <a:noFill/>
          <a:ln w="1905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sp>
        <p:nvSpPr>
          <p:cNvPr id="202839" name="Line 87"/>
          <p:cNvSpPr>
            <a:spLocks noChangeShapeType="1"/>
          </p:cNvSpPr>
          <p:nvPr/>
        </p:nvSpPr>
        <p:spPr bwMode="auto">
          <a:xfrm>
            <a:off x="4724399" y="4879181"/>
            <a:ext cx="1447801" cy="152399"/>
          </a:xfrm>
          <a:prstGeom prst="line">
            <a:avLst/>
          </a:prstGeom>
          <a:noFill/>
          <a:ln w="19050">
            <a:solidFill>
              <a:schemeClr val="bg1"/>
            </a:solidFill>
            <a:round/>
            <a:headEnd/>
            <a:tailEnd type="triangle" w="med" len="med"/>
          </a:ln>
          <a:effectLst>
            <a:outerShdw blurRad="50800" dist="38100" dir="2700000" algn="tl" rotWithShape="0">
              <a:prstClr val="black">
                <a:alpha val="40000"/>
              </a:prstClr>
            </a:outerShdw>
          </a:effectLst>
        </p:spPr>
        <p:txBody>
          <a:bodyPr wrap="none" lIns="80312" tIns="40156" rIns="80312" bIns="40156" anchor="ctr"/>
          <a:lstStyle/>
          <a:p>
            <a:endParaRPr lang="en-US"/>
          </a:p>
        </p:txBody>
      </p:sp>
      <p:sp>
        <p:nvSpPr>
          <p:cNvPr id="155" name="Text Box 54"/>
          <p:cNvSpPr txBox="1">
            <a:spLocks noChangeArrowheads="1"/>
          </p:cNvSpPr>
          <p:nvPr/>
        </p:nvSpPr>
        <p:spPr bwMode="auto">
          <a:xfrm>
            <a:off x="76200" y="1886098"/>
            <a:ext cx="866254" cy="461665"/>
          </a:xfrm>
          <a:prstGeom prst="rect">
            <a:avLst/>
          </a:prstGeom>
          <a:noFill/>
          <a:ln w="9525">
            <a:noFill/>
            <a:miter lim="800000"/>
            <a:headEnd/>
            <a:tailEnd/>
          </a:ln>
          <a:effectLst/>
        </p:spPr>
        <p:txBody>
          <a:bodyPr wrap="square">
            <a:spAutoFit/>
          </a:bodyPr>
          <a:lstStyle/>
          <a:p>
            <a:pPr algn="ctr"/>
            <a:r>
              <a:rPr lang="en-US" sz="1200" dirty="0" smtClean="0"/>
              <a:t>Water</a:t>
            </a:r>
            <a:endParaRPr lang="en-US" sz="1200" dirty="0"/>
          </a:p>
          <a:p>
            <a:pPr algn="ctr"/>
            <a:r>
              <a:rPr lang="en-US" sz="1200" dirty="0"/>
              <a:t> Sand</a:t>
            </a:r>
          </a:p>
        </p:txBody>
      </p:sp>
      <p:sp>
        <p:nvSpPr>
          <p:cNvPr id="156" name="Text Box 89"/>
          <p:cNvSpPr txBox="1">
            <a:spLocks noChangeArrowheads="1"/>
          </p:cNvSpPr>
          <p:nvPr/>
        </p:nvSpPr>
        <p:spPr bwMode="auto">
          <a:xfrm>
            <a:off x="96791" y="3255318"/>
            <a:ext cx="829135" cy="450428"/>
          </a:xfrm>
          <a:prstGeom prst="rect">
            <a:avLst/>
          </a:prstGeom>
          <a:noFill/>
          <a:ln w="9525">
            <a:noFill/>
            <a:miter lim="800000"/>
            <a:headEnd/>
            <a:tailEnd/>
          </a:ln>
          <a:effectLst/>
        </p:spPr>
        <p:txBody>
          <a:bodyPr wrap="square" lIns="80312" tIns="40156" rIns="80312" bIns="40156">
            <a:spAutoFit/>
          </a:bodyPr>
          <a:lstStyle/>
          <a:p>
            <a:pPr algn="ctr"/>
            <a:r>
              <a:rPr lang="en-US" sz="1200" dirty="0" smtClean="0"/>
              <a:t>Water</a:t>
            </a:r>
            <a:endParaRPr lang="en-US" sz="1200" dirty="0"/>
          </a:p>
          <a:p>
            <a:pPr algn="ctr"/>
            <a:r>
              <a:rPr lang="en-US" sz="1200" dirty="0"/>
              <a:t> Sand</a:t>
            </a:r>
          </a:p>
        </p:txBody>
      </p:sp>
      <p:sp>
        <p:nvSpPr>
          <p:cNvPr id="157" name="Text Box 110"/>
          <p:cNvSpPr txBox="1">
            <a:spLocks noChangeArrowheads="1"/>
          </p:cNvSpPr>
          <p:nvPr/>
        </p:nvSpPr>
        <p:spPr bwMode="auto">
          <a:xfrm>
            <a:off x="101326" y="4565006"/>
            <a:ext cx="829135" cy="450428"/>
          </a:xfrm>
          <a:prstGeom prst="rect">
            <a:avLst/>
          </a:prstGeom>
          <a:noFill/>
          <a:ln w="9525">
            <a:noFill/>
            <a:miter lim="800000"/>
            <a:headEnd/>
            <a:tailEnd/>
          </a:ln>
          <a:effectLst/>
        </p:spPr>
        <p:txBody>
          <a:bodyPr wrap="square" lIns="80312" tIns="40156" rIns="80312" bIns="40156">
            <a:spAutoFit/>
          </a:bodyPr>
          <a:lstStyle/>
          <a:p>
            <a:pPr algn="ctr"/>
            <a:r>
              <a:rPr lang="en-US" sz="1200" dirty="0" smtClean="0"/>
              <a:t>Water</a:t>
            </a:r>
            <a:endParaRPr lang="en-US" sz="1200" dirty="0"/>
          </a:p>
          <a:p>
            <a:pPr algn="ctr"/>
            <a:r>
              <a:rPr lang="en-US" sz="1200" dirty="0"/>
              <a:t> Sand</a:t>
            </a:r>
          </a:p>
        </p:txBody>
      </p:sp>
      <p:grpSp>
        <p:nvGrpSpPr>
          <p:cNvPr id="9" name="Group 96"/>
          <p:cNvGrpSpPr>
            <a:grpSpLocks/>
          </p:cNvGrpSpPr>
          <p:nvPr/>
        </p:nvGrpSpPr>
        <p:grpSpPr bwMode="auto">
          <a:xfrm>
            <a:off x="523631" y="1651695"/>
            <a:ext cx="1975740" cy="868164"/>
            <a:chOff x="1161" y="1422"/>
            <a:chExt cx="830" cy="700"/>
          </a:xfrm>
        </p:grpSpPr>
        <p:sp>
          <p:nvSpPr>
            <p:cNvPr id="160" name="Rectangle 32" descr="Green marble"/>
            <p:cNvSpPr>
              <a:spLocks noChangeArrowheads="1"/>
            </p:cNvSpPr>
            <p:nvPr/>
          </p:nvSpPr>
          <p:spPr bwMode="auto">
            <a:xfrm>
              <a:off x="1289" y="1646"/>
              <a:ext cx="649" cy="230"/>
            </a:xfrm>
            <a:prstGeom prst="rect">
              <a:avLst/>
            </a:prstGeom>
            <a:blipFill dpi="0" rotWithShape="0">
              <a:blip r:embed="rId4" cstate="print"/>
              <a:srcRect/>
              <a:tile tx="0" ty="0" sx="100000" sy="100000" flip="none" algn="tl"/>
            </a:blipFill>
            <a:ln w="38100">
              <a:solidFill>
                <a:schemeClr val="bg2"/>
              </a:solidFill>
              <a:miter lim="800000"/>
              <a:headEnd/>
              <a:tailEnd/>
            </a:ln>
            <a:effectLst/>
          </p:spPr>
          <p:txBody>
            <a:bodyPr wrap="none" anchor="ctr"/>
            <a:lstStyle/>
            <a:p>
              <a:endParaRPr lang="en-US"/>
            </a:p>
          </p:txBody>
        </p:sp>
        <p:sp>
          <p:nvSpPr>
            <p:cNvPr id="163" name="Text Box 39"/>
            <p:cNvSpPr txBox="1">
              <a:spLocks noChangeArrowheads="1"/>
            </p:cNvSpPr>
            <p:nvPr/>
          </p:nvSpPr>
          <p:spPr bwMode="auto">
            <a:xfrm>
              <a:off x="1205" y="1495"/>
              <a:ext cx="140"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64" name="Text Box 40"/>
            <p:cNvSpPr txBox="1">
              <a:spLocks noChangeArrowheads="1"/>
            </p:cNvSpPr>
            <p:nvPr/>
          </p:nvSpPr>
          <p:spPr bwMode="auto">
            <a:xfrm>
              <a:off x="1161" y="1724"/>
              <a:ext cx="140"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65" name="Rectangle 45" descr="Sand"/>
            <p:cNvSpPr>
              <a:spLocks noChangeArrowheads="1"/>
            </p:cNvSpPr>
            <p:nvPr/>
          </p:nvSpPr>
          <p:spPr bwMode="auto">
            <a:xfrm>
              <a:off x="1289" y="1892"/>
              <a:ext cx="702" cy="230"/>
            </a:xfrm>
            <a:prstGeom prst="rect">
              <a:avLst/>
            </a:prstGeom>
            <a:blipFill dpi="0" rotWithShape="0">
              <a:blip r:embed="rId3"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sp>
          <p:nvSpPr>
            <p:cNvPr id="159" name="Rectangle 31" descr="Sand"/>
            <p:cNvSpPr>
              <a:spLocks noChangeArrowheads="1"/>
            </p:cNvSpPr>
            <p:nvPr/>
          </p:nvSpPr>
          <p:spPr bwMode="auto">
            <a:xfrm>
              <a:off x="1289" y="1422"/>
              <a:ext cx="702" cy="231"/>
            </a:xfrm>
            <a:prstGeom prst="rect">
              <a:avLst/>
            </a:prstGeom>
            <a:blipFill dpi="0" rotWithShape="0">
              <a:blip r:embed="rId3"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grpSp>
      <p:grpSp>
        <p:nvGrpSpPr>
          <p:cNvPr id="10" name="Group 99"/>
          <p:cNvGrpSpPr>
            <a:grpSpLocks/>
          </p:cNvGrpSpPr>
          <p:nvPr/>
        </p:nvGrpSpPr>
        <p:grpSpPr bwMode="auto">
          <a:xfrm>
            <a:off x="828430" y="3020914"/>
            <a:ext cx="1890860" cy="962422"/>
            <a:chOff x="1165" y="2526"/>
            <a:chExt cx="904" cy="776"/>
          </a:xfrm>
        </p:grpSpPr>
        <p:sp>
          <p:nvSpPr>
            <p:cNvPr id="170" name="Rectangle 73" descr="Sand"/>
            <p:cNvSpPr>
              <a:spLocks noChangeArrowheads="1"/>
            </p:cNvSpPr>
            <p:nvPr/>
          </p:nvSpPr>
          <p:spPr bwMode="auto">
            <a:xfrm>
              <a:off x="1165" y="2526"/>
              <a:ext cx="878" cy="231"/>
            </a:xfrm>
            <a:prstGeom prst="rect">
              <a:avLst/>
            </a:prstGeom>
            <a:blipFill dpi="0" rotWithShape="0">
              <a:blip r:embed="rId3"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sp>
          <p:nvSpPr>
            <p:cNvPr id="171" name="Rectangle 74" descr="Green marble"/>
            <p:cNvSpPr>
              <a:spLocks noChangeArrowheads="1"/>
            </p:cNvSpPr>
            <p:nvPr/>
          </p:nvSpPr>
          <p:spPr bwMode="auto">
            <a:xfrm>
              <a:off x="1165" y="2750"/>
              <a:ext cx="904" cy="230"/>
            </a:xfrm>
            <a:prstGeom prst="rect">
              <a:avLst/>
            </a:prstGeom>
            <a:blipFill dpi="0" rotWithShape="0">
              <a:blip r:embed="rId4" cstate="print"/>
              <a:srcRect/>
              <a:tile tx="0" ty="0" sx="100000" sy="100000" flip="none" algn="tl"/>
            </a:blipFill>
            <a:ln w="38100">
              <a:solidFill>
                <a:schemeClr val="bg2"/>
              </a:solidFill>
              <a:miter lim="800000"/>
              <a:headEnd/>
              <a:tailEnd/>
            </a:ln>
            <a:effectLst/>
          </p:spPr>
          <p:txBody>
            <a:bodyPr wrap="none" anchor="ctr"/>
            <a:lstStyle/>
            <a:p>
              <a:endParaRPr lang="en-US"/>
            </a:p>
          </p:txBody>
        </p:sp>
        <p:sp>
          <p:nvSpPr>
            <p:cNvPr id="173" name="Text Box 80"/>
            <p:cNvSpPr txBox="1">
              <a:spLocks noChangeArrowheads="1"/>
            </p:cNvSpPr>
            <p:nvPr/>
          </p:nvSpPr>
          <p:spPr bwMode="auto">
            <a:xfrm>
              <a:off x="1253" y="2599"/>
              <a:ext cx="136"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75" name="Rectangle 82" descr="Sand"/>
            <p:cNvSpPr>
              <a:spLocks noChangeArrowheads="1"/>
            </p:cNvSpPr>
            <p:nvPr/>
          </p:nvSpPr>
          <p:spPr bwMode="auto">
            <a:xfrm>
              <a:off x="1166" y="2996"/>
              <a:ext cx="877" cy="230"/>
            </a:xfrm>
            <a:prstGeom prst="rect">
              <a:avLst/>
            </a:prstGeom>
            <a:blipFill dpi="0" rotWithShape="0">
              <a:blip r:embed="rId3"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sp>
          <p:nvSpPr>
            <p:cNvPr id="177" name="Text Box 87"/>
            <p:cNvSpPr txBox="1">
              <a:spLocks noChangeArrowheads="1"/>
            </p:cNvSpPr>
            <p:nvPr/>
          </p:nvSpPr>
          <p:spPr bwMode="auto">
            <a:xfrm>
              <a:off x="1253" y="3066"/>
              <a:ext cx="136"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grpSp>
      <p:sp>
        <p:nvSpPr>
          <p:cNvPr id="189" name="Freeform 188"/>
          <p:cNvSpPr/>
          <p:nvPr/>
        </p:nvSpPr>
        <p:spPr>
          <a:xfrm>
            <a:off x="2362200" y="1643062"/>
            <a:ext cx="140494" cy="878682"/>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878682">
                <a:moveTo>
                  <a:pt x="290513" y="0"/>
                </a:moveTo>
                <a:lnTo>
                  <a:pt x="290513" y="300038"/>
                </a:lnTo>
                <a:lnTo>
                  <a:pt x="0" y="297657"/>
                </a:lnTo>
                <a:lnTo>
                  <a:pt x="0" y="595313"/>
                </a:lnTo>
                <a:lnTo>
                  <a:pt x="290513" y="595313"/>
                </a:lnTo>
                <a:cubicBezTo>
                  <a:pt x="291307" y="689769"/>
                  <a:pt x="292100" y="784226"/>
                  <a:pt x="292894" y="878682"/>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 name="Freeform 189"/>
          <p:cNvSpPr/>
          <p:nvPr/>
        </p:nvSpPr>
        <p:spPr>
          <a:xfrm flipH="1">
            <a:off x="2664618" y="3007518"/>
            <a:ext cx="45719" cy="878682"/>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878682">
                <a:moveTo>
                  <a:pt x="290513" y="0"/>
                </a:moveTo>
                <a:lnTo>
                  <a:pt x="290513" y="300038"/>
                </a:lnTo>
                <a:lnTo>
                  <a:pt x="0" y="297657"/>
                </a:lnTo>
                <a:lnTo>
                  <a:pt x="0" y="595313"/>
                </a:lnTo>
                <a:lnTo>
                  <a:pt x="290513" y="595313"/>
                </a:lnTo>
                <a:cubicBezTo>
                  <a:pt x="291307" y="689769"/>
                  <a:pt x="292100" y="784226"/>
                  <a:pt x="292894" y="878682"/>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sp>
        <p:nvSpPr>
          <p:cNvPr id="191" name="Freeform 190"/>
          <p:cNvSpPr/>
          <p:nvPr/>
        </p:nvSpPr>
        <p:spPr>
          <a:xfrm flipH="1">
            <a:off x="2793205" y="4310062"/>
            <a:ext cx="338138" cy="878682"/>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878682">
                <a:moveTo>
                  <a:pt x="290513" y="0"/>
                </a:moveTo>
                <a:lnTo>
                  <a:pt x="290513" y="300038"/>
                </a:lnTo>
                <a:lnTo>
                  <a:pt x="0" y="297657"/>
                </a:lnTo>
                <a:lnTo>
                  <a:pt x="0" y="595313"/>
                </a:lnTo>
                <a:lnTo>
                  <a:pt x="290513" y="595313"/>
                </a:lnTo>
                <a:cubicBezTo>
                  <a:pt x="291307" y="689769"/>
                  <a:pt x="292100" y="784226"/>
                  <a:pt x="292894" y="878682"/>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sp>
        <p:nvSpPr>
          <p:cNvPr id="192" name="Text Box 147"/>
          <p:cNvSpPr txBox="1">
            <a:spLocks noChangeArrowheads="1"/>
          </p:cNvSpPr>
          <p:nvPr/>
        </p:nvSpPr>
        <p:spPr bwMode="auto">
          <a:xfrm>
            <a:off x="1202732" y="5192285"/>
            <a:ext cx="1208954" cy="358095"/>
          </a:xfrm>
          <a:prstGeom prst="rect">
            <a:avLst/>
          </a:prstGeom>
          <a:noFill/>
          <a:ln w="9525">
            <a:noFill/>
            <a:miter lim="800000"/>
            <a:headEnd/>
            <a:tailEnd/>
          </a:ln>
          <a:effectLst/>
        </p:spPr>
        <p:txBody>
          <a:bodyPr wrap="none" lIns="80312" tIns="40156" rIns="80312" bIns="40156">
            <a:spAutoFit/>
          </a:bodyPr>
          <a:lstStyle/>
          <a:p>
            <a:r>
              <a:rPr lang="en-US" dirty="0"/>
              <a:t>Impedance</a:t>
            </a:r>
          </a:p>
        </p:txBody>
      </p:sp>
      <p:sp>
        <p:nvSpPr>
          <p:cNvPr id="193" name="Text Box 133"/>
          <p:cNvSpPr txBox="1">
            <a:spLocks noChangeArrowheads="1"/>
          </p:cNvSpPr>
          <p:nvPr/>
        </p:nvSpPr>
        <p:spPr bwMode="auto">
          <a:xfrm>
            <a:off x="533400" y="1028700"/>
            <a:ext cx="2973540" cy="450428"/>
          </a:xfrm>
          <a:prstGeom prst="rect">
            <a:avLst/>
          </a:prstGeom>
          <a:noFill/>
          <a:ln w="9525">
            <a:noFill/>
            <a:miter lim="800000"/>
            <a:headEnd/>
            <a:tailEnd/>
          </a:ln>
          <a:effectLst/>
        </p:spPr>
        <p:txBody>
          <a:bodyPr wrap="none" lIns="80312" tIns="40156" rIns="80312" bIns="40156">
            <a:spAutoFit/>
          </a:bodyPr>
          <a:lstStyle/>
          <a:p>
            <a:r>
              <a:rPr lang="en-US" sz="2400" dirty="0" smtClean="0"/>
              <a:t>Water </a:t>
            </a:r>
            <a:r>
              <a:rPr lang="en-US" sz="2400" dirty="0"/>
              <a:t>Sands vs. Depth</a:t>
            </a:r>
          </a:p>
        </p:txBody>
      </p:sp>
      <p:sp>
        <p:nvSpPr>
          <p:cNvPr id="78" name="Title 1"/>
          <p:cNvSpPr>
            <a:spLocks noGrp="1"/>
          </p:cNvSpPr>
          <p:nvPr>
            <p:ph type="title"/>
          </p:nvPr>
        </p:nvSpPr>
        <p:spPr/>
        <p:txBody>
          <a:bodyPr/>
          <a:lstStyle/>
          <a:p>
            <a:r>
              <a:rPr lang="en-US" dirty="0" smtClean="0"/>
              <a:t>Compaction – Hydrocarbon Signature</a:t>
            </a:r>
            <a:endParaRPr lang="en-US" dirty="0"/>
          </a:p>
        </p:txBody>
      </p:sp>
      <p:sp>
        <p:nvSpPr>
          <p:cNvPr id="79"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21</a:t>
            </a:fld>
            <a:endParaRPr lang="en-US" dirty="0"/>
          </a:p>
        </p:txBody>
      </p:sp>
      <p:sp>
        <p:nvSpPr>
          <p:cNvPr id="85" name="Text Box 21"/>
          <p:cNvSpPr txBox="1">
            <a:spLocks noChangeArrowheads="1"/>
          </p:cNvSpPr>
          <p:nvPr/>
        </p:nvSpPr>
        <p:spPr bwMode="auto">
          <a:xfrm>
            <a:off x="7358806" y="5157404"/>
            <a:ext cx="1620762" cy="285782"/>
          </a:xfrm>
          <a:prstGeom prst="rect">
            <a:avLst/>
          </a:prstGeom>
          <a:noFill/>
          <a:ln w="9525">
            <a:noFill/>
            <a:miter lim="800000"/>
            <a:headEnd/>
            <a:tailEnd/>
          </a:ln>
          <a:effectLst/>
        </p:spPr>
        <p:txBody>
          <a:bodyPr lIns="84897" tIns="42449" rIns="84897" bIns="42449">
            <a:spAutoFit/>
          </a:bodyPr>
          <a:lstStyle/>
          <a:p>
            <a:pPr algn="r" defTabSz="849130"/>
            <a:r>
              <a:rPr lang="en-US" sz="1300" b="1" dirty="0">
                <a:solidFill>
                  <a:schemeClr val="bg1"/>
                </a:solidFill>
                <a:effectLst>
                  <a:outerShdw blurRad="38100" dist="38100" dir="2700000" algn="tl">
                    <a:srgbClr val="000000">
                      <a:alpha val="43137"/>
                    </a:srgbClr>
                  </a:outerShdw>
                </a:effectLst>
                <a:latin typeface="Verdana" pitchFamily="34" charset="0"/>
              </a:rPr>
              <a:t>Class </a:t>
            </a:r>
            <a:r>
              <a:rPr lang="en-US" sz="1300" b="1" dirty="0" smtClean="0">
                <a:solidFill>
                  <a:schemeClr val="bg1"/>
                </a:solidFill>
                <a:effectLst>
                  <a:outerShdw blurRad="38100" dist="38100" dir="2700000" algn="tl">
                    <a:srgbClr val="000000">
                      <a:alpha val="43137"/>
                    </a:srgbClr>
                  </a:outerShdw>
                </a:effectLst>
                <a:latin typeface="Verdana" pitchFamily="34" charset="0"/>
              </a:rPr>
              <a:t>I</a:t>
            </a:r>
            <a:endParaRPr lang="en-US" sz="1300" b="1" dirty="0">
              <a:solidFill>
                <a:schemeClr val="bg1"/>
              </a:solidFill>
              <a:effectLst>
                <a:outerShdw blurRad="38100" dist="38100" dir="2700000" algn="tl">
                  <a:srgbClr val="000000">
                    <a:alpha val="43137"/>
                  </a:srgbClr>
                </a:outerShdw>
              </a:effectLst>
              <a:latin typeface="Verdana" pitchFamily="34" charset="0"/>
            </a:endParaRPr>
          </a:p>
        </p:txBody>
      </p:sp>
      <p:sp>
        <p:nvSpPr>
          <p:cNvPr id="86" name="Text Box 21"/>
          <p:cNvSpPr txBox="1">
            <a:spLocks noChangeArrowheads="1"/>
          </p:cNvSpPr>
          <p:nvPr/>
        </p:nvSpPr>
        <p:spPr bwMode="auto">
          <a:xfrm>
            <a:off x="7346774" y="3791820"/>
            <a:ext cx="1620762" cy="285782"/>
          </a:xfrm>
          <a:prstGeom prst="rect">
            <a:avLst/>
          </a:prstGeom>
          <a:noFill/>
          <a:ln w="9525">
            <a:noFill/>
            <a:miter lim="800000"/>
            <a:headEnd/>
            <a:tailEnd/>
          </a:ln>
          <a:effectLst/>
        </p:spPr>
        <p:txBody>
          <a:bodyPr lIns="84897" tIns="42449" rIns="84897" bIns="42449">
            <a:spAutoFit/>
          </a:bodyPr>
          <a:lstStyle/>
          <a:p>
            <a:pPr algn="r" defTabSz="849130"/>
            <a:r>
              <a:rPr lang="en-US" sz="1300" b="1" dirty="0">
                <a:solidFill>
                  <a:schemeClr val="bg1"/>
                </a:solidFill>
                <a:effectLst>
                  <a:outerShdw blurRad="38100" dist="38100" dir="2700000" algn="tl">
                    <a:srgbClr val="000000">
                      <a:alpha val="43137"/>
                    </a:srgbClr>
                  </a:outerShdw>
                </a:effectLst>
                <a:latin typeface="Verdana" pitchFamily="34" charset="0"/>
              </a:rPr>
              <a:t>Class </a:t>
            </a:r>
            <a:r>
              <a:rPr lang="en-US" sz="1300" b="1" dirty="0" smtClean="0">
                <a:solidFill>
                  <a:schemeClr val="bg1"/>
                </a:solidFill>
                <a:effectLst>
                  <a:outerShdw blurRad="38100" dist="38100" dir="2700000" algn="tl">
                    <a:srgbClr val="000000">
                      <a:alpha val="43137"/>
                    </a:srgbClr>
                  </a:outerShdw>
                </a:effectLst>
                <a:latin typeface="Verdana" pitchFamily="34" charset="0"/>
              </a:rPr>
              <a:t>II</a:t>
            </a:r>
            <a:endParaRPr lang="en-US" sz="1300" b="1" dirty="0">
              <a:solidFill>
                <a:schemeClr val="bg1"/>
              </a:solidFill>
              <a:effectLst>
                <a:outerShdw blurRad="38100" dist="38100" dir="2700000" algn="tl">
                  <a:srgbClr val="000000">
                    <a:alpha val="43137"/>
                  </a:srgbClr>
                </a:outerShdw>
              </a:effectLst>
              <a:latin typeface="Verdana" pitchFamily="34" charset="0"/>
            </a:endParaRPr>
          </a:p>
        </p:txBody>
      </p:sp>
      <p:sp>
        <p:nvSpPr>
          <p:cNvPr id="87" name="Text Box 21"/>
          <p:cNvSpPr txBox="1">
            <a:spLocks noChangeArrowheads="1"/>
          </p:cNvSpPr>
          <p:nvPr/>
        </p:nvSpPr>
        <p:spPr bwMode="auto">
          <a:xfrm>
            <a:off x="7343274" y="2494547"/>
            <a:ext cx="1620762" cy="285782"/>
          </a:xfrm>
          <a:prstGeom prst="rect">
            <a:avLst/>
          </a:prstGeom>
          <a:noFill/>
          <a:ln w="9525">
            <a:noFill/>
            <a:miter lim="800000"/>
            <a:headEnd/>
            <a:tailEnd/>
          </a:ln>
          <a:effectLst/>
        </p:spPr>
        <p:txBody>
          <a:bodyPr lIns="84897" tIns="42449" rIns="84897" bIns="42449">
            <a:spAutoFit/>
          </a:bodyPr>
          <a:lstStyle/>
          <a:p>
            <a:pPr algn="r" defTabSz="849130"/>
            <a:r>
              <a:rPr lang="en-US" sz="1300" b="1" dirty="0">
                <a:solidFill>
                  <a:schemeClr val="bg1"/>
                </a:solidFill>
                <a:effectLst>
                  <a:outerShdw blurRad="38100" dist="38100" dir="2700000" algn="tl">
                    <a:srgbClr val="000000">
                      <a:alpha val="43137"/>
                    </a:srgbClr>
                  </a:outerShdw>
                </a:effectLst>
                <a:latin typeface="Verdana" pitchFamily="34" charset="0"/>
              </a:rPr>
              <a:t>Class </a:t>
            </a:r>
            <a:r>
              <a:rPr lang="en-US" sz="1300" b="1" dirty="0" smtClean="0">
                <a:solidFill>
                  <a:schemeClr val="bg1"/>
                </a:solidFill>
                <a:effectLst>
                  <a:outerShdw blurRad="38100" dist="38100" dir="2700000" algn="tl">
                    <a:srgbClr val="000000">
                      <a:alpha val="43137"/>
                    </a:srgbClr>
                  </a:outerShdw>
                </a:effectLst>
                <a:latin typeface="Verdana" pitchFamily="34" charset="0"/>
              </a:rPr>
              <a:t>III</a:t>
            </a:r>
            <a:endParaRPr lang="en-US" sz="1300" b="1" dirty="0">
              <a:solidFill>
                <a:schemeClr val="bg1"/>
              </a:solidFill>
              <a:effectLst>
                <a:outerShdw blurRad="38100" dist="38100" dir="2700000" algn="tl">
                  <a:srgbClr val="000000">
                    <a:alpha val="43137"/>
                  </a:srgbClr>
                </a:outerShdw>
              </a:effectLst>
              <a:latin typeface="Verdana" pitchFamily="34" charset="0"/>
            </a:endParaRPr>
          </a:p>
        </p:txBody>
      </p:sp>
      <p:grpSp>
        <p:nvGrpSpPr>
          <p:cNvPr id="92" name="Group 51"/>
          <p:cNvGrpSpPr>
            <a:grpSpLocks/>
          </p:cNvGrpSpPr>
          <p:nvPr/>
        </p:nvGrpSpPr>
        <p:grpSpPr bwMode="auto">
          <a:xfrm rot="10800000" flipH="1">
            <a:off x="4724401" y="3009900"/>
            <a:ext cx="158145" cy="897930"/>
            <a:chOff x="2783" y="2400"/>
            <a:chExt cx="563" cy="724"/>
          </a:xfrm>
        </p:grpSpPr>
        <p:sp>
          <p:nvSpPr>
            <p:cNvPr id="93" name="Freeform 52"/>
            <p:cNvSpPr>
              <a:spLocks/>
            </p:cNvSpPr>
            <p:nvPr/>
          </p:nvSpPr>
          <p:spPr bwMode="auto">
            <a:xfrm>
              <a:off x="2950" y="2713"/>
              <a:ext cx="396"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rgbClr val="0000FF"/>
              </a:solidFill>
              <a:round/>
              <a:headEnd/>
              <a:tailEnd/>
            </a:ln>
            <a:effectLst/>
          </p:spPr>
          <p:txBody>
            <a:bodyPr wrap="none" anchor="ctr"/>
            <a:lstStyle/>
            <a:p>
              <a:endParaRPr lang="en-US"/>
            </a:p>
          </p:txBody>
        </p:sp>
        <p:sp>
          <p:nvSpPr>
            <p:cNvPr id="94" name="Freeform 53"/>
            <p:cNvSpPr>
              <a:spLocks/>
            </p:cNvSpPr>
            <p:nvPr/>
          </p:nvSpPr>
          <p:spPr bwMode="auto">
            <a:xfrm>
              <a:off x="2783" y="2400"/>
              <a:ext cx="34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rgbClr val="0000FF"/>
              </a:solidFill>
              <a:round/>
              <a:headEnd/>
              <a:tailEnd/>
            </a:ln>
            <a:effectLst/>
          </p:spPr>
          <p:txBody>
            <a:bodyPr wrap="none" anchor="ctr"/>
            <a:lstStyle/>
            <a:p>
              <a:endParaRPr lang="en-US"/>
            </a:p>
          </p:txBody>
        </p:sp>
        <p:sp>
          <p:nvSpPr>
            <p:cNvPr id="95" name="Freeform 56"/>
            <p:cNvSpPr>
              <a:spLocks/>
            </p:cNvSpPr>
            <p:nvPr/>
          </p:nvSpPr>
          <p:spPr bwMode="auto">
            <a:xfrm>
              <a:off x="3048" y="2844"/>
              <a:ext cx="293"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0000FF"/>
            </a:solidFill>
            <a:ln w="9525">
              <a:solidFill>
                <a:srgbClr val="0000FF"/>
              </a:solidFill>
              <a:round/>
              <a:headEnd/>
              <a:tailEnd/>
            </a:ln>
            <a:effectLst/>
          </p:spPr>
          <p:txBody>
            <a:bodyPr wrap="none" anchor="ctr"/>
            <a:lstStyle/>
            <a:p>
              <a:endParaRPr lang="en-US"/>
            </a:p>
          </p:txBody>
        </p:sp>
      </p:grpSp>
      <p:sp>
        <p:nvSpPr>
          <p:cNvPr id="96" name="Text Box 19"/>
          <p:cNvSpPr txBox="1">
            <a:spLocks noChangeArrowheads="1"/>
          </p:cNvSpPr>
          <p:nvPr/>
        </p:nvSpPr>
        <p:spPr bwMode="auto">
          <a:xfrm>
            <a:off x="5410200" y="876300"/>
            <a:ext cx="2681472" cy="635094"/>
          </a:xfrm>
          <a:prstGeom prst="rect">
            <a:avLst/>
          </a:prstGeom>
          <a:noFill/>
          <a:ln w="9525">
            <a:noFill/>
            <a:miter lim="800000"/>
            <a:headEnd/>
            <a:tailEnd/>
          </a:ln>
          <a:effectLst/>
        </p:spPr>
        <p:txBody>
          <a:bodyPr wrap="none" lIns="80312" tIns="40156" rIns="80312" bIns="40156">
            <a:spAutoFit/>
          </a:bodyPr>
          <a:lstStyle/>
          <a:p>
            <a:r>
              <a:rPr lang="en-US" dirty="0">
                <a:latin typeface="Verdana" pitchFamily="34" charset="0"/>
              </a:rPr>
              <a:t>DHI </a:t>
            </a:r>
            <a:r>
              <a:rPr lang="en-US" dirty="0" smtClean="0">
                <a:latin typeface="Verdana" pitchFamily="34" charset="0"/>
              </a:rPr>
              <a:t>Classes</a:t>
            </a:r>
          </a:p>
          <a:p>
            <a:r>
              <a:rPr lang="en-US" dirty="0" smtClean="0">
                <a:latin typeface="Verdana" pitchFamily="34" charset="0"/>
              </a:rPr>
              <a:t>Stacked </a:t>
            </a:r>
            <a:r>
              <a:rPr lang="en-US" dirty="0">
                <a:latin typeface="Verdana" pitchFamily="34" charset="0"/>
              </a:rPr>
              <a:t>Seismic Data</a:t>
            </a: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905" name="Rectangle 153"/>
          <p:cNvSpPr>
            <a:spLocks noChangeArrowheads="1"/>
          </p:cNvSpPr>
          <p:nvPr/>
        </p:nvSpPr>
        <p:spPr bwMode="auto">
          <a:xfrm>
            <a:off x="228600" y="1373981"/>
            <a:ext cx="5080000" cy="4107656"/>
          </a:xfrm>
          <a:prstGeom prst="rect">
            <a:avLst/>
          </a:prstGeom>
          <a:solidFill>
            <a:schemeClr val="bg1"/>
          </a:solidFill>
          <a:ln w="9525">
            <a:noFill/>
            <a:miter lim="800000"/>
            <a:headEnd/>
            <a:tailEnd/>
          </a:ln>
          <a:effectLst/>
        </p:spPr>
        <p:txBody>
          <a:bodyPr wrap="none" lIns="80312" tIns="40156" rIns="80312" bIns="40156" anchor="ctr"/>
          <a:lstStyle/>
          <a:p>
            <a:endParaRPr lang="en-US" dirty="0"/>
          </a:p>
        </p:txBody>
      </p:sp>
      <p:grpSp>
        <p:nvGrpSpPr>
          <p:cNvPr id="2" name="Group 178"/>
          <p:cNvGrpSpPr/>
          <p:nvPr/>
        </p:nvGrpSpPr>
        <p:grpSpPr>
          <a:xfrm>
            <a:off x="838199" y="4330601"/>
            <a:ext cx="2286000" cy="868164"/>
            <a:chOff x="1578428" y="4442520"/>
            <a:chExt cx="1523897" cy="868164"/>
          </a:xfrm>
        </p:grpSpPr>
        <p:sp>
          <p:nvSpPr>
            <p:cNvPr id="180" name="Rectangle 116" descr="Sand"/>
            <p:cNvSpPr>
              <a:spLocks noChangeArrowheads="1"/>
            </p:cNvSpPr>
            <p:nvPr/>
          </p:nvSpPr>
          <p:spPr bwMode="auto">
            <a:xfrm>
              <a:off x="1578428" y="4442520"/>
              <a:ext cx="1306286" cy="286495"/>
            </a:xfrm>
            <a:prstGeom prst="rect">
              <a:avLst/>
            </a:prstGeom>
            <a:solidFill>
              <a:schemeClr val="bg2">
                <a:lumMod val="90000"/>
              </a:schemeClr>
            </a:solidFill>
            <a:ln w="12700">
              <a:solidFill>
                <a:schemeClr val="bg2"/>
              </a:solidFill>
              <a:miter lim="800000"/>
              <a:headEnd/>
              <a:tailEnd/>
            </a:ln>
            <a:effectLst/>
          </p:spPr>
          <p:txBody>
            <a:bodyPr wrap="none" lIns="80312" tIns="40156" rIns="80312" bIns="40156" anchor="ctr"/>
            <a:lstStyle/>
            <a:p>
              <a:pPr algn="ctr"/>
              <a:endParaRPr lang="en-US" dirty="0"/>
            </a:p>
          </p:txBody>
        </p:sp>
        <p:sp>
          <p:nvSpPr>
            <p:cNvPr id="181" name="Rectangle 117" descr="Green marble"/>
            <p:cNvSpPr>
              <a:spLocks noChangeArrowheads="1"/>
            </p:cNvSpPr>
            <p:nvPr/>
          </p:nvSpPr>
          <p:spPr bwMode="auto">
            <a:xfrm>
              <a:off x="1578429" y="4720332"/>
              <a:ext cx="1523896" cy="285254"/>
            </a:xfrm>
            <a:prstGeom prst="rect">
              <a:avLst/>
            </a:prstGeom>
            <a:noFill/>
            <a:ln w="12700">
              <a:solidFill>
                <a:schemeClr val="bg2"/>
              </a:solidFill>
              <a:miter lim="800000"/>
              <a:headEnd/>
              <a:tailEnd/>
            </a:ln>
            <a:effectLst/>
          </p:spPr>
          <p:txBody>
            <a:bodyPr wrap="none" lIns="80312" tIns="40156" rIns="80312" bIns="40156" anchor="ctr"/>
            <a:lstStyle/>
            <a:p>
              <a:endParaRPr lang="en-US"/>
            </a:p>
          </p:txBody>
        </p:sp>
        <p:sp>
          <p:nvSpPr>
            <p:cNvPr id="182" name="Rectangle 122" descr="Sand"/>
            <p:cNvSpPr>
              <a:spLocks noChangeArrowheads="1"/>
            </p:cNvSpPr>
            <p:nvPr/>
          </p:nvSpPr>
          <p:spPr bwMode="auto">
            <a:xfrm>
              <a:off x="1578428" y="5025430"/>
              <a:ext cx="1306286" cy="285254"/>
            </a:xfrm>
            <a:prstGeom prst="rect">
              <a:avLst/>
            </a:prstGeom>
            <a:solidFill>
              <a:schemeClr val="bg2">
                <a:lumMod val="90000"/>
              </a:schemeClr>
            </a:solidFill>
            <a:ln w="12700">
              <a:solidFill>
                <a:schemeClr val="bg2"/>
              </a:solidFill>
              <a:miter lim="800000"/>
              <a:headEnd/>
              <a:tailEnd/>
            </a:ln>
            <a:effectLst/>
          </p:spPr>
          <p:txBody>
            <a:bodyPr wrap="none" lIns="80312" tIns="40156" rIns="80312" bIns="40156" anchor="ctr"/>
            <a:lstStyle/>
            <a:p>
              <a:pPr algn="ctr"/>
              <a:endParaRPr lang="en-US" dirty="0"/>
            </a:p>
          </p:txBody>
        </p:sp>
      </p:grpSp>
      <p:grpSp>
        <p:nvGrpSpPr>
          <p:cNvPr id="3" name="Group 63"/>
          <p:cNvGrpSpPr>
            <a:grpSpLocks/>
          </p:cNvGrpSpPr>
          <p:nvPr/>
        </p:nvGrpSpPr>
        <p:grpSpPr bwMode="auto">
          <a:xfrm>
            <a:off x="3394226" y="1674019"/>
            <a:ext cx="796774" cy="839639"/>
            <a:chOff x="2082" y="840"/>
            <a:chExt cx="527" cy="677"/>
          </a:xfrm>
        </p:grpSpPr>
        <p:grpSp>
          <p:nvGrpSpPr>
            <p:cNvPr id="4" name="Group 64"/>
            <p:cNvGrpSpPr>
              <a:grpSpLocks/>
            </p:cNvGrpSpPr>
            <p:nvPr/>
          </p:nvGrpSpPr>
          <p:grpSpPr bwMode="auto">
            <a:xfrm>
              <a:off x="2082" y="840"/>
              <a:ext cx="264" cy="677"/>
              <a:chOff x="2082" y="1415"/>
              <a:chExt cx="264" cy="677"/>
            </a:xfrm>
          </p:grpSpPr>
          <p:sp>
            <p:nvSpPr>
              <p:cNvPr id="202817" name="Line 65"/>
              <p:cNvSpPr>
                <a:spLocks noChangeShapeType="1"/>
              </p:cNvSpPr>
              <p:nvPr/>
            </p:nvSpPr>
            <p:spPr bwMode="auto">
              <a:xfrm>
                <a:off x="2346" y="1415"/>
                <a:ext cx="0" cy="231"/>
              </a:xfrm>
              <a:prstGeom prst="line">
                <a:avLst/>
              </a:prstGeom>
              <a:noFill/>
              <a:ln w="38100">
                <a:solidFill>
                  <a:srgbClr val="0000FF"/>
                </a:solidFill>
                <a:round/>
                <a:headEnd/>
                <a:tailEnd/>
              </a:ln>
              <a:effectLst/>
            </p:spPr>
            <p:txBody>
              <a:bodyPr wrap="none" anchor="ctr"/>
              <a:lstStyle/>
              <a:p>
                <a:endParaRPr lang="en-US"/>
              </a:p>
            </p:txBody>
          </p:sp>
          <p:sp>
            <p:nvSpPr>
              <p:cNvPr id="202818" name="Line 66"/>
              <p:cNvSpPr>
                <a:spLocks noChangeShapeType="1"/>
              </p:cNvSpPr>
              <p:nvPr/>
            </p:nvSpPr>
            <p:spPr bwMode="auto">
              <a:xfrm>
                <a:off x="2346" y="1646"/>
                <a:ext cx="0" cy="230"/>
              </a:xfrm>
              <a:prstGeom prst="line">
                <a:avLst/>
              </a:prstGeom>
              <a:noFill/>
              <a:ln w="38100">
                <a:solidFill>
                  <a:srgbClr val="0000FF"/>
                </a:solidFill>
                <a:round/>
                <a:headEnd/>
                <a:tailEnd/>
              </a:ln>
              <a:effectLst/>
            </p:spPr>
            <p:txBody>
              <a:bodyPr wrap="none" anchor="ctr"/>
              <a:lstStyle/>
              <a:p>
                <a:endParaRPr lang="en-US"/>
              </a:p>
            </p:txBody>
          </p:sp>
          <p:sp>
            <p:nvSpPr>
              <p:cNvPr id="202819" name="Line 67"/>
              <p:cNvSpPr>
                <a:spLocks noChangeShapeType="1"/>
              </p:cNvSpPr>
              <p:nvPr/>
            </p:nvSpPr>
            <p:spPr bwMode="auto">
              <a:xfrm rot="5400000">
                <a:off x="2214" y="1517"/>
                <a:ext cx="0" cy="264"/>
              </a:xfrm>
              <a:prstGeom prst="line">
                <a:avLst/>
              </a:prstGeom>
              <a:noFill/>
              <a:ln w="38100">
                <a:solidFill>
                  <a:srgbClr val="0000FF"/>
                </a:solidFill>
                <a:round/>
                <a:headEnd/>
                <a:tailEnd/>
              </a:ln>
              <a:effectLst/>
            </p:spPr>
            <p:txBody>
              <a:bodyPr wrap="none" anchor="ctr"/>
              <a:lstStyle/>
              <a:p>
                <a:endParaRPr lang="en-US"/>
              </a:p>
            </p:txBody>
          </p:sp>
          <p:sp>
            <p:nvSpPr>
              <p:cNvPr id="202820" name="Line 68"/>
              <p:cNvSpPr>
                <a:spLocks noChangeShapeType="1"/>
              </p:cNvSpPr>
              <p:nvPr/>
            </p:nvSpPr>
            <p:spPr bwMode="auto">
              <a:xfrm>
                <a:off x="2346" y="1862"/>
                <a:ext cx="0" cy="230"/>
              </a:xfrm>
              <a:prstGeom prst="line">
                <a:avLst/>
              </a:prstGeom>
              <a:noFill/>
              <a:ln w="38100">
                <a:solidFill>
                  <a:srgbClr val="0000FF"/>
                </a:solidFill>
                <a:round/>
                <a:headEnd/>
                <a:tailEnd/>
              </a:ln>
              <a:effectLst/>
            </p:spPr>
            <p:txBody>
              <a:bodyPr wrap="none" anchor="ctr"/>
              <a:lstStyle/>
              <a:p>
                <a:endParaRPr lang="en-US"/>
              </a:p>
            </p:txBody>
          </p:sp>
        </p:grpSp>
        <p:sp>
          <p:nvSpPr>
            <p:cNvPr id="202821" name="Line 69"/>
            <p:cNvSpPr>
              <a:spLocks noChangeShapeType="1"/>
            </p:cNvSpPr>
            <p:nvPr/>
          </p:nvSpPr>
          <p:spPr bwMode="auto">
            <a:xfrm rot="5400000">
              <a:off x="2478" y="1180"/>
              <a:ext cx="0" cy="263"/>
            </a:xfrm>
            <a:prstGeom prst="line">
              <a:avLst/>
            </a:prstGeom>
            <a:noFill/>
            <a:ln w="38100">
              <a:solidFill>
                <a:srgbClr val="0000FF"/>
              </a:solidFill>
              <a:round/>
              <a:headEnd/>
              <a:tailEnd/>
            </a:ln>
            <a:effectLst/>
          </p:spPr>
          <p:txBody>
            <a:bodyPr wrap="none" anchor="ctr"/>
            <a:lstStyle/>
            <a:p>
              <a:endParaRPr lang="en-US"/>
            </a:p>
          </p:txBody>
        </p:sp>
      </p:grpSp>
      <p:grpSp>
        <p:nvGrpSpPr>
          <p:cNvPr id="5" name="Group 149"/>
          <p:cNvGrpSpPr/>
          <p:nvPr/>
        </p:nvGrpSpPr>
        <p:grpSpPr>
          <a:xfrm>
            <a:off x="3718225" y="1678781"/>
            <a:ext cx="196547" cy="839639"/>
            <a:chOff x="3738942" y="1814463"/>
            <a:chExt cx="196547" cy="839639"/>
          </a:xfrm>
        </p:grpSpPr>
        <p:sp>
          <p:nvSpPr>
            <p:cNvPr id="202754" name="Line 2"/>
            <p:cNvSpPr>
              <a:spLocks noChangeShapeType="1"/>
            </p:cNvSpPr>
            <p:nvPr/>
          </p:nvSpPr>
          <p:spPr bwMode="auto">
            <a:xfrm>
              <a:off x="3829655" y="1814463"/>
              <a:ext cx="0" cy="286494"/>
            </a:xfrm>
            <a:prstGeom prst="line">
              <a:avLst/>
            </a:prstGeom>
            <a:noFill/>
            <a:ln w="38100">
              <a:solidFill>
                <a:srgbClr val="008000"/>
              </a:solidFill>
              <a:round/>
              <a:headEnd/>
              <a:tailEnd/>
            </a:ln>
            <a:effectLst/>
          </p:spPr>
          <p:txBody>
            <a:bodyPr wrap="none" lIns="80312" tIns="40156" rIns="80312" bIns="40156" anchor="ctr"/>
            <a:lstStyle/>
            <a:p>
              <a:endParaRPr lang="en-US"/>
            </a:p>
          </p:txBody>
        </p:sp>
        <p:sp>
          <p:nvSpPr>
            <p:cNvPr id="202755" name="Line 3"/>
            <p:cNvSpPr>
              <a:spLocks noChangeShapeType="1"/>
            </p:cNvSpPr>
            <p:nvPr/>
          </p:nvSpPr>
          <p:spPr bwMode="auto">
            <a:xfrm>
              <a:off x="3829655" y="2100957"/>
              <a:ext cx="0" cy="285254"/>
            </a:xfrm>
            <a:prstGeom prst="line">
              <a:avLst/>
            </a:prstGeom>
            <a:noFill/>
            <a:ln w="38100">
              <a:solidFill>
                <a:srgbClr val="008000"/>
              </a:solidFill>
              <a:round/>
              <a:headEnd/>
              <a:tailEnd/>
            </a:ln>
            <a:effectLst/>
          </p:spPr>
          <p:txBody>
            <a:bodyPr wrap="none" lIns="80312" tIns="40156" rIns="80312" bIns="40156" anchor="ctr"/>
            <a:lstStyle/>
            <a:p>
              <a:endParaRPr lang="en-US"/>
            </a:p>
          </p:txBody>
        </p:sp>
        <p:sp>
          <p:nvSpPr>
            <p:cNvPr id="202756" name="Line 4"/>
            <p:cNvSpPr>
              <a:spLocks noChangeShapeType="1"/>
            </p:cNvSpPr>
            <p:nvPr/>
          </p:nvSpPr>
          <p:spPr bwMode="auto">
            <a:xfrm rot="5400000">
              <a:off x="3782787" y="2058353"/>
              <a:ext cx="0" cy="87690"/>
            </a:xfrm>
            <a:prstGeom prst="line">
              <a:avLst/>
            </a:prstGeom>
            <a:noFill/>
            <a:ln w="38100">
              <a:solidFill>
                <a:srgbClr val="008000"/>
              </a:solidFill>
              <a:round/>
              <a:headEnd/>
              <a:tailEnd/>
            </a:ln>
            <a:effectLst/>
          </p:spPr>
          <p:txBody>
            <a:bodyPr wrap="none" lIns="80312" tIns="40156" rIns="80312" bIns="40156" anchor="ctr"/>
            <a:lstStyle/>
            <a:p>
              <a:endParaRPr lang="en-US"/>
            </a:p>
          </p:txBody>
        </p:sp>
        <p:sp>
          <p:nvSpPr>
            <p:cNvPr id="202757" name="Line 5"/>
            <p:cNvSpPr>
              <a:spLocks noChangeShapeType="1"/>
            </p:cNvSpPr>
            <p:nvPr/>
          </p:nvSpPr>
          <p:spPr bwMode="auto">
            <a:xfrm>
              <a:off x="3829655" y="2368848"/>
              <a:ext cx="0" cy="285254"/>
            </a:xfrm>
            <a:prstGeom prst="line">
              <a:avLst/>
            </a:prstGeom>
            <a:noFill/>
            <a:ln w="38100">
              <a:solidFill>
                <a:srgbClr val="008000"/>
              </a:solidFill>
              <a:round/>
              <a:headEnd/>
              <a:tailEnd/>
            </a:ln>
            <a:effectLst/>
          </p:spPr>
          <p:txBody>
            <a:bodyPr wrap="none" lIns="80312" tIns="40156" rIns="80312" bIns="40156" anchor="ctr"/>
            <a:lstStyle/>
            <a:p>
              <a:endParaRPr lang="en-US"/>
            </a:p>
          </p:txBody>
        </p:sp>
        <p:sp>
          <p:nvSpPr>
            <p:cNvPr id="202758" name="Line 6"/>
            <p:cNvSpPr>
              <a:spLocks noChangeShapeType="1"/>
            </p:cNvSpPr>
            <p:nvPr/>
          </p:nvSpPr>
          <p:spPr bwMode="auto">
            <a:xfrm rot="5400000">
              <a:off x="3891644" y="2357249"/>
              <a:ext cx="0" cy="87690"/>
            </a:xfrm>
            <a:prstGeom prst="line">
              <a:avLst/>
            </a:prstGeom>
            <a:noFill/>
            <a:ln w="38100">
              <a:solidFill>
                <a:srgbClr val="008000"/>
              </a:solidFill>
              <a:round/>
              <a:headEnd/>
              <a:tailEnd/>
            </a:ln>
            <a:effectLst/>
          </p:spPr>
          <p:txBody>
            <a:bodyPr wrap="none" lIns="80312" tIns="40156" rIns="80312" bIns="40156" anchor="ctr"/>
            <a:lstStyle/>
            <a:p>
              <a:endParaRPr lang="en-US"/>
            </a:p>
          </p:txBody>
        </p:sp>
      </p:grpSp>
      <p:grpSp>
        <p:nvGrpSpPr>
          <p:cNvPr id="6" name="Group 13"/>
          <p:cNvGrpSpPr>
            <a:grpSpLocks/>
          </p:cNvGrpSpPr>
          <p:nvPr/>
        </p:nvGrpSpPr>
        <p:grpSpPr bwMode="auto">
          <a:xfrm flipH="1">
            <a:off x="3672416" y="2983706"/>
            <a:ext cx="362857" cy="839639"/>
            <a:chOff x="2082" y="3575"/>
            <a:chExt cx="527" cy="677"/>
          </a:xfrm>
        </p:grpSpPr>
        <p:sp>
          <p:nvSpPr>
            <p:cNvPr id="202766" name="Line 14"/>
            <p:cNvSpPr>
              <a:spLocks noChangeShapeType="1"/>
            </p:cNvSpPr>
            <p:nvPr/>
          </p:nvSpPr>
          <p:spPr bwMode="auto">
            <a:xfrm>
              <a:off x="2346" y="3575"/>
              <a:ext cx="0" cy="231"/>
            </a:xfrm>
            <a:prstGeom prst="line">
              <a:avLst/>
            </a:prstGeom>
            <a:noFill/>
            <a:ln w="38100">
              <a:solidFill>
                <a:srgbClr val="0000FF"/>
              </a:solidFill>
              <a:round/>
              <a:headEnd/>
              <a:tailEnd/>
            </a:ln>
            <a:effectLst/>
          </p:spPr>
          <p:txBody>
            <a:bodyPr wrap="none" anchor="ctr"/>
            <a:lstStyle/>
            <a:p>
              <a:endParaRPr lang="en-US"/>
            </a:p>
          </p:txBody>
        </p:sp>
        <p:sp>
          <p:nvSpPr>
            <p:cNvPr id="202767" name="Line 15"/>
            <p:cNvSpPr>
              <a:spLocks noChangeShapeType="1"/>
            </p:cNvSpPr>
            <p:nvPr/>
          </p:nvSpPr>
          <p:spPr bwMode="auto">
            <a:xfrm>
              <a:off x="2346" y="3806"/>
              <a:ext cx="0" cy="230"/>
            </a:xfrm>
            <a:prstGeom prst="line">
              <a:avLst/>
            </a:prstGeom>
            <a:noFill/>
            <a:ln w="38100">
              <a:solidFill>
                <a:srgbClr val="0000FF"/>
              </a:solidFill>
              <a:round/>
              <a:headEnd/>
              <a:tailEnd/>
            </a:ln>
            <a:effectLst/>
          </p:spPr>
          <p:txBody>
            <a:bodyPr wrap="none" anchor="ctr"/>
            <a:lstStyle/>
            <a:p>
              <a:endParaRPr lang="en-US"/>
            </a:p>
          </p:txBody>
        </p:sp>
        <p:sp>
          <p:nvSpPr>
            <p:cNvPr id="202768" name="Line 16"/>
            <p:cNvSpPr>
              <a:spLocks noChangeShapeType="1"/>
            </p:cNvSpPr>
            <p:nvPr/>
          </p:nvSpPr>
          <p:spPr bwMode="auto">
            <a:xfrm rot="5400000">
              <a:off x="2214" y="3677"/>
              <a:ext cx="0" cy="264"/>
            </a:xfrm>
            <a:prstGeom prst="line">
              <a:avLst/>
            </a:prstGeom>
            <a:noFill/>
            <a:ln w="38100">
              <a:solidFill>
                <a:srgbClr val="0000FF"/>
              </a:solidFill>
              <a:round/>
              <a:headEnd/>
              <a:tailEnd/>
            </a:ln>
            <a:effectLst/>
          </p:spPr>
          <p:txBody>
            <a:bodyPr wrap="none" anchor="ctr"/>
            <a:lstStyle/>
            <a:p>
              <a:endParaRPr lang="en-US"/>
            </a:p>
          </p:txBody>
        </p:sp>
        <p:sp>
          <p:nvSpPr>
            <p:cNvPr id="202769" name="Line 17"/>
            <p:cNvSpPr>
              <a:spLocks noChangeShapeType="1"/>
            </p:cNvSpPr>
            <p:nvPr/>
          </p:nvSpPr>
          <p:spPr bwMode="auto">
            <a:xfrm>
              <a:off x="2346" y="4022"/>
              <a:ext cx="0" cy="230"/>
            </a:xfrm>
            <a:prstGeom prst="line">
              <a:avLst/>
            </a:prstGeom>
            <a:noFill/>
            <a:ln w="38100">
              <a:solidFill>
                <a:srgbClr val="0000FF"/>
              </a:solidFill>
              <a:round/>
              <a:headEnd/>
              <a:tailEnd/>
            </a:ln>
            <a:effectLst/>
          </p:spPr>
          <p:txBody>
            <a:bodyPr wrap="none" anchor="ctr"/>
            <a:lstStyle/>
            <a:p>
              <a:endParaRPr lang="en-US"/>
            </a:p>
          </p:txBody>
        </p:sp>
        <p:sp>
          <p:nvSpPr>
            <p:cNvPr id="202770" name="Line 18"/>
            <p:cNvSpPr>
              <a:spLocks noChangeShapeType="1"/>
            </p:cNvSpPr>
            <p:nvPr/>
          </p:nvSpPr>
          <p:spPr bwMode="auto">
            <a:xfrm rot="5400000">
              <a:off x="2478" y="3917"/>
              <a:ext cx="0" cy="263"/>
            </a:xfrm>
            <a:prstGeom prst="line">
              <a:avLst/>
            </a:prstGeom>
            <a:noFill/>
            <a:ln w="38100">
              <a:solidFill>
                <a:srgbClr val="0000FF"/>
              </a:solidFill>
              <a:round/>
              <a:headEnd/>
              <a:tailEnd/>
            </a:ln>
            <a:effectLst/>
          </p:spPr>
          <p:txBody>
            <a:bodyPr wrap="none" anchor="ctr"/>
            <a:lstStyle/>
            <a:p>
              <a:endParaRPr lang="en-US"/>
            </a:p>
          </p:txBody>
        </p:sp>
      </p:grpSp>
      <p:grpSp>
        <p:nvGrpSpPr>
          <p:cNvPr id="7" name="Group 25"/>
          <p:cNvGrpSpPr>
            <a:grpSpLocks/>
          </p:cNvGrpSpPr>
          <p:nvPr/>
        </p:nvGrpSpPr>
        <p:grpSpPr bwMode="auto">
          <a:xfrm flipH="1">
            <a:off x="3466797" y="4293394"/>
            <a:ext cx="653143" cy="839639"/>
            <a:chOff x="2082" y="3575"/>
            <a:chExt cx="527" cy="677"/>
          </a:xfrm>
        </p:grpSpPr>
        <p:sp>
          <p:nvSpPr>
            <p:cNvPr id="202778" name="Line 26"/>
            <p:cNvSpPr>
              <a:spLocks noChangeShapeType="1"/>
            </p:cNvSpPr>
            <p:nvPr/>
          </p:nvSpPr>
          <p:spPr bwMode="auto">
            <a:xfrm>
              <a:off x="2346" y="3575"/>
              <a:ext cx="0" cy="231"/>
            </a:xfrm>
            <a:prstGeom prst="line">
              <a:avLst/>
            </a:prstGeom>
            <a:noFill/>
            <a:ln w="38100">
              <a:solidFill>
                <a:srgbClr val="0000FF"/>
              </a:solidFill>
              <a:round/>
              <a:headEnd/>
              <a:tailEnd/>
            </a:ln>
            <a:effectLst/>
          </p:spPr>
          <p:txBody>
            <a:bodyPr wrap="none" anchor="ctr"/>
            <a:lstStyle/>
            <a:p>
              <a:endParaRPr lang="en-US"/>
            </a:p>
          </p:txBody>
        </p:sp>
        <p:sp>
          <p:nvSpPr>
            <p:cNvPr id="202779" name="Line 27"/>
            <p:cNvSpPr>
              <a:spLocks noChangeShapeType="1"/>
            </p:cNvSpPr>
            <p:nvPr/>
          </p:nvSpPr>
          <p:spPr bwMode="auto">
            <a:xfrm>
              <a:off x="2346" y="3806"/>
              <a:ext cx="0" cy="230"/>
            </a:xfrm>
            <a:prstGeom prst="line">
              <a:avLst/>
            </a:prstGeom>
            <a:noFill/>
            <a:ln w="38100">
              <a:solidFill>
                <a:srgbClr val="0000FF"/>
              </a:solidFill>
              <a:round/>
              <a:headEnd/>
              <a:tailEnd/>
            </a:ln>
            <a:effectLst/>
          </p:spPr>
          <p:txBody>
            <a:bodyPr wrap="none" anchor="ctr"/>
            <a:lstStyle/>
            <a:p>
              <a:endParaRPr lang="en-US"/>
            </a:p>
          </p:txBody>
        </p:sp>
        <p:sp>
          <p:nvSpPr>
            <p:cNvPr id="202780" name="Line 28"/>
            <p:cNvSpPr>
              <a:spLocks noChangeShapeType="1"/>
            </p:cNvSpPr>
            <p:nvPr/>
          </p:nvSpPr>
          <p:spPr bwMode="auto">
            <a:xfrm rot="5400000">
              <a:off x="2214" y="3677"/>
              <a:ext cx="0" cy="264"/>
            </a:xfrm>
            <a:prstGeom prst="line">
              <a:avLst/>
            </a:prstGeom>
            <a:noFill/>
            <a:ln w="38100">
              <a:solidFill>
                <a:srgbClr val="0000FF"/>
              </a:solidFill>
              <a:round/>
              <a:headEnd/>
              <a:tailEnd/>
            </a:ln>
            <a:effectLst/>
          </p:spPr>
          <p:txBody>
            <a:bodyPr wrap="none" anchor="ctr"/>
            <a:lstStyle/>
            <a:p>
              <a:endParaRPr lang="en-US"/>
            </a:p>
          </p:txBody>
        </p:sp>
        <p:sp>
          <p:nvSpPr>
            <p:cNvPr id="202781" name="Line 29"/>
            <p:cNvSpPr>
              <a:spLocks noChangeShapeType="1"/>
            </p:cNvSpPr>
            <p:nvPr/>
          </p:nvSpPr>
          <p:spPr bwMode="auto">
            <a:xfrm>
              <a:off x="2346" y="4022"/>
              <a:ext cx="0" cy="230"/>
            </a:xfrm>
            <a:prstGeom prst="line">
              <a:avLst/>
            </a:prstGeom>
            <a:noFill/>
            <a:ln w="38100">
              <a:solidFill>
                <a:srgbClr val="0000FF"/>
              </a:solidFill>
              <a:round/>
              <a:headEnd/>
              <a:tailEnd/>
            </a:ln>
            <a:effectLst/>
          </p:spPr>
          <p:txBody>
            <a:bodyPr wrap="none" anchor="ctr"/>
            <a:lstStyle/>
            <a:p>
              <a:endParaRPr lang="en-US"/>
            </a:p>
          </p:txBody>
        </p:sp>
        <p:sp>
          <p:nvSpPr>
            <p:cNvPr id="202782" name="Line 30"/>
            <p:cNvSpPr>
              <a:spLocks noChangeShapeType="1"/>
            </p:cNvSpPr>
            <p:nvPr/>
          </p:nvSpPr>
          <p:spPr bwMode="auto">
            <a:xfrm rot="5400000">
              <a:off x="2478" y="3917"/>
              <a:ext cx="0" cy="263"/>
            </a:xfrm>
            <a:prstGeom prst="line">
              <a:avLst/>
            </a:prstGeom>
            <a:noFill/>
            <a:ln w="38100">
              <a:solidFill>
                <a:srgbClr val="0000FF"/>
              </a:solidFill>
              <a:round/>
              <a:headEnd/>
              <a:tailEnd/>
            </a:ln>
            <a:effectLst/>
          </p:spPr>
          <p:txBody>
            <a:bodyPr wrap="none" anchor="ctr"/>
            <a:lstStyle/>
            <a:p>
              <a:endParaRPr lang="en-US"/>
            </a:p>
          </p:txBody>
        </p:sp>
      </p:grpSp>
      <p:grpSp>
        <p:nvGrpSpPr>
          <p:cNvPr id="8" name="Group 37"/>
          <p:cNvGrpSpPr>
            <a:grpSpLocks/>
          </p:cNvGrpSpPr>
          <p:nvPr/>
        </p:nvGrpSpPr>
        <p:grpSpPr bwMode="auto">
          <a:xfrm flipH="1">
            <a:off x="3628572" y="4293394"/>
            <a:ext cx="362857" cy="839639"/>
            <a:chOff x="2082" y="3575"/>
            <a:chExt cx="527" cy="677"/>
          </a:xfrm>
        </p:grpSpPr>
        <p:sp>
          <p:nvSpPr>
            <p:cNvPr id="202790" name="Line 38"/>
            <p:cNvSpPr>
              <a:spLocks noChangeShapeType="1"/>
            </p:cNvSpPr>
            <p:nvPr/>
          </p:nvSpPr>
          <p:spPr bwMode="auto">
            <a:xfrm>
              <a:off x="2346" y="3575"/>
              <a:ext cx="0" cy="231"/>
            </a:xfrm>
            <a:prstGeom prst="line">
              <a:avLst/>
            </a:prstGeom>
            <a:noFill/>
            <a:ln w="38100">
              <a:solidFill>
                <a:srgbClr val="008000"/>
              </a:solidFill>
              <a:round/>
              <a:headEnd/>
              <a:tailEnd/>
            </a:ln>
            <a:effectLst/>
          </p:spPr>
          <p:txBody>
            <a:bodyPr wrap="none" anchor="ctr"/>
            <a:lstStyle/>
            <a:p>
              <a:endParaRPr lang="en-US"/>
            </a:p>
          </p:txBody>
        </p:sp>
        <p:sp>
          <p:nvSpPr>
            <p:cNvPr id="202791" name="Line 39"/>
            <p:cNvSpPr>
              <a:spLocks noChangeShapeType="1"/>
            </p:cNvSpPr>
            <p:nvPr/>
          </p:nvSpPr>
          <p:spPr bwMode="auto">
            <a:xfrm>
              <a:off x="2346" y="3806"/>
              <a:ext cx="0" cy="230"/>
            </a:xfrm>
            <a:prstGeom prst="line">
              <a:avLst/>
            </a:prstGeom>
            <a:noFill/>
            <a:ln w="38100">
              <a:solidFill>
                <a:srgbClr val="008000"/>
              </a:solidFill>
              <a:round/>
              <a:headEnd/>
              <a:tailEnd/>
            </a:ln>
            <a:effectLst/>
          </p:spPr>
          <p:txBody>
            <a:bodyPr wrap="none" anchor="ctr"/>
            <a:lstStyle/>
            <a:p>
              <a:endParaRPr lang="en-US"/>
            </a:p>
          </p:txBody>
        </p:sp>
        <p:sp>
          <p:nvSpPr>
            <p:cNvPr id="202792" name="Line 40"/>
            <p:cNvSpPr>
              <a:spLocks noChangeShapeType="1"/>
            </p:cNvSpPr>
            <p:nvPr/>
          </p:nvSpPr>
          <p:spPr bwMode="auto">
            <a:xfrm rot="5400000">
              <a:off x="2214" y="3677"/>
              <a:ext cx="0" cy="264"/>
            </a:xfrm>
            <a:prstGeom prst="line">
              <a:avLst/>
            </a:prstGeom>
            <a:noFill/>
            <a:ln w="38100">
              <a:solidFill>
                <a:srgbClr val="008000"/>
              </a:solidFill>
              <a:round/>
              <a:headEnd/>
              <a:tailEnd/>
            </a:ln>
            <a:effectLst/>
          </p:spPr>
          <p:txBody>
            <a:bodyPr wrap="none" anchor="ctr"/>
            <a:lstStyle/>
            <a:p>
              <a:endParaRPr lang="en-US"/>
            </a:p>
          </p:txBody>
        </p:sp>
        <p:sp>
          <p:nvSpPr>
            <p:cNvPr id="202793" name="Line 41"/>
            <p:cNvSpPr>
              <a:spLocks noChangeShapeType="1"/>
            </p:cNvSpPr>
            <p:nvPr/>
          </p:nvSpPr>
          <p:spPr bwMode="auto">
            <a:xfrm>
              <a:off x="2346" y="4022"/>
              <a:ext cx="0" cy="230"/>
            </a:xfrm>
            <a:prstGeom prst="line">
              <a:avLst/>
            </a:prstGeom>
            <a:noFill/>
            <a:ln w="38100">
              <a:solidFill>
                <a:srgbClr val="008000"/>
              </a:solidFill>
              <a:round/>
              <a:headEnd/>
              <a:tailEnd/>
            </a:ln>
            <a:effectLst/>
          </p:spPr>
          <p:txBody>
            <a:bodyPr wrap="none" anchor="ctr"/>
            <a:lstStyle/>
            <a:p>
              <a:endParaRPr lang="en-US"/>
            </a:p>
          </p:txBody>
        </p:sp>
        <p:sp>
          <p:nvSpPr>
            <p:cNvPr id="202794" name="Line 42"/>
            <p:cNvSpPr>
              <a:spLocks noChangeShapeType="1"/>
            </p:cNvSpPr>
            <p:nvPr/>
          </p:nvSpPr>
          <p:spPr bwMode="auto">
            <a:xfrm rot="5400000">
              <a:off x="2478" y="3917"/>
              <a:ext cx="0" cy="263"/>
            </a:xfrm>
            <a:prstGeom prst="line">
              <a:avLst/>
            </a:prstGeom>
            <a:noFill/>
            <a:ln w="38100">
              <a:solidFill>
                <a:srgbClr val="008000"/>
              </a:solidFill>
              <a:round/>
              <a:headEnd/>
              <a:tailEnd/>
            </a:ln>
            <a:effectLst/>
          </p:spPr>
          <p:txBody>
            <a:bodyPr wrap="none" anchor="ctr"/>
            <a:lstStyle/>
            <a:p>
              <a:endParaRPr lang="en-US"/>
            </a:p>
          </p:txBody>
        </p:sp>
      </p:grpSp>
      <p:pic>
        <p:nvPicPr>
          <p:cNvPr id="202795" name="Picture 43" descr="T:\nigeria\wafahmy\cgm\class2_response_fullfar.tif"/>
          <p:cNvPicPr>
            <a:picLocks noChangeAspect="1" noChangeArrowheads="1"/>
          </p:cNvPicPr>
          <p:nvPr/>
        </p:nvPicPr>
        <p:blipFill>
          <a:blip r:embed="rId3" cstate="print"/>
          <a:srcRect b="52820"/>
          <a:stretch>
            <a:fillRect/>
          </a:stretch>
        </p:blipFill>
        <p:spPr bwMode="auto">
          <a:xfrm>
            <a:off x="5420179" y="2867124"/>
            <a:ext cx="3551464" cy="1191866"/>
          </a:xfrm>
          <a:prstGeom prst="rect">
            <a:avLst/>
          </a:prstGeom>
          <a:solidFill>
            <a:schemeClr val="tx1"/>
          </a:solidFill>
          <a:ln w="57150">
            <a:solidFill>
              <a:schemeClr val="bg2"/>
            </a:solidFill>
            <a:miter lim="800000"/>
            <a:headEnd/>
            <a:tailEnd/>
          </a:ln>
        </p:spPr>
      </p:pic>
      <p:grpSp>
        <p:nvGrpSpPr>
          <p:cNvPr id="9" name="Group 44"/>
          <p:cNvGrpSpPr>
            <a:grpSpLocks/>
          </p:cNvGrpSpPr>
          <p:nvPr/>
        </p:nvGrpSpPr>
        <p:grpSpPr bwMode="auto">
          <a:xfrm rot="10800000" flipH="1">
            <a:off x="4256314" y="4293393"/>
            <a:ext cx="435429" cy="897930"/>
            <a:chOff x="2735" y="3552"/>
            <a:chExt cx="563" cy="724"/>
          </a:xfrm>
        </p:grpSpPr>
        <p:sp>
          <p:nvSpPr>
            <p:cNvPr id="202797" name="Freeform 45"/>
            <p:cNvSpPr>
              <a:spLocks/>
            </p:cNvSpPr>
            <p:nvPr/>
          </p:nvSpPr>
          <p:spPr bwMode="auto">
            <a:xfrm>
              <a:off x="2902" y="3865"/>
              <a:ext cx="396"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rgbClr val="008000"/>
              </a:solidFill>
              <a:round/>
              <a:headEnd/>
              <a:tailEnd/>
            </a:ln>
            <a:effectLst/>
          </p:spPr>
          <p:txBody>
            <a:bodyPr wrap="none" anchor="ctr"/>
            <a:lstStyle/>
            <a:p>
              <a:endParaRPr lang="en-US"/>
            </a:p>
          </p:txBody>
        </p:sp>
        <p:sp>
          <p:nvSpPr>
            <p:cNvPr id="202798" name="Freeform 46"/>
            <p:cNvSpPr>
              <a:spLocks/>
            </p:cNvSpPr>
            <p:nvPr/>
          </p:nvSpPr>
          <p:spPr bwMode="auto">
            <a:xfrm>
              <a:off x="2735" y="3552"/>
              <a:ext cx="34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rgbClr val="008000"/>
              </a:solidFill>
              <a:round/>
              <a:headEnd/>
              <a:tailEnd/>
            </a:ln>
            <a:effectLst/>
          </p:spPr>
          <p:txBody>
            <a:bodyPr wrap="none" anchor="ctr"/>
            <a:lstStyle/>
            <a:p>
              <a:endParaRPr lang="en-US"/>
            </a:p>
          </p:txBody>
        </p:sp>
        <p:sp>
          <p:nvSpPr>
            <p:cNvPr id="202799" name="Freeform 47"/>
            <p:cNvSpPr>
              <a:spLocks/>
            </p:cNvSpPr>
            <p:nvPr/>
          </p:nvSpPr>
          <p:spPr bwMode="auto">
            <a:xfrm>
              <a:off x="2999" y="3632"/>
              <a:ext cx="69" cy="133"/>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solidFill>
              <a:srgbClr val="008000"/>
            </a:solidFill>
            <a:ln w="9525">
              <a:solidFill>
                <a:srgbClr val="008000"/>
              </a:solidFill>
              <a:round/>
              <a:headEnd/>
              <a:tailEnd/>
            </a:ln>
            <a:effectLst/>
          </p:spPr>
          <p:txBody>
            <a:bodyPr wrap="none" anchor="ctr"/>
            <a:lstStyle/>
            <a:p>
              <a:endParaRPr lang="en-US"/>
            </a:p>
          </p:txBody>
        </p:sp>
        <p:sp>
          <p:nvSpPr>
            <p:cNvPr id="202800" name="Freeform 48"/>
            <p:cNvSpPr>
              <a:spLocks/>
            </p:cNvSpPr>
            <p:nvPr/>
          </p:nvSpPr>
          <p:spPr bwMode="auto">
            <a:xfrm>
              <a:off x="3000" y="3811"/>
              <a:ext cx="78" cy="132"/>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solidFill>
              <a:srgbClr val="008000"/>
            </a:solidFill>
            <a:ln w="9525">
              <a:solidFill>
                <a:srgbClr val="008000"/>
              </a:solidFill>
              <a:round/>
              <a:headEnd/>
              <a:tailEnd/>
            </a:ln>
            <a:effectLst/>
          </p:spPr>
          <p:txBody>
            <a:bodyPr wrap="none" anchor="ctr"/>
            <a:lstStyle/>
            <a:p>
              <a:endParaRPr lang="en-US"/>
            </a:p>
          </p:txBody>
        </p:sp>
        <p:sp>
          <p:nvSpPr>
            <p:cNvPr id="202801" name="Freeform 49"/>
            <p:cNvSpPr>
              <a:spLocks/>
            </p:cNvSpPr>
            <p:nvPr/>
          </p:nvSpPr>
          <p:spPr bwMode="auto">
            <a:xfrm>
              <a:off x="3000" y="3996"/>
              <a:ext cx="293"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008000"/>
            </a:solidFill>
            <a:ln w="9525">
              <a:solidFill>
                <a:srgbClr val="008000"/>
              </a:solidFill>
              <a:round/>
              <a:headEnd/>
              <a:tailEnd/>
            </a:ln>
            <a:effectLst/>
          </p:spPr>
          <p:txBody>
            <a:bodyPr wrap="none" anchor="ctr"/>
            <a:lstStyle/>
            <a:p>
              <a:endParaRPr lang="en-US"/>
            </a:p>
          </p:txBody>
        </p:sp>
      </p:grpSp>
      <p:grpSp>
        <p:nvGrpSpPr>
          <p:cNvPr id="10" name="Group 51"/>
          <p:cNvGrpSpPr>
            <a:grpSpLocks/>
          </p:cNvGrpSpPr>
          <p:nvPr/>
        </p:nvGrpSpPr>
        <p:grpSpPr bwMode="auto">
          <a:xfrm>
            <a:off x="4343400" y="2983706"/>
            <a:ext cx="304799" cy="897930"/>
            <a:chOff x="2783" y="2400"/>
            <a:chExt cx="563" cy="724"/>
          </a:xfrm>
        </p:grpSpPr>
        <p:sp>
          <p:nvSpPr>
            <p:cNvPr id="202804" name="Freeform 52"/>
            <p:cNvSpPr>
              <a:spLocks/>
            </p:cNvSpPr>
            <p:nvPr/>
          </p:nvSpPr>
          <p:spPr bwMode="auto">
            <a:xfrm>
              <a:off x="2950" y="2713"/>
              <a:ext cx="396"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rgbClr val="008000"/>
              </a:solidFill>
              <a:round/>
              <a:headEnd/>
              <a:tailEnd/>
            </a:ln>
            <a:effectLst/>
          </p:spPr>
          <p:txBody>
            <a:bodyPr wrap="none" anchor="ctr"/>
            <a:lstStyle/>
            <a:p>
              <a:endParaRPr lang="en-US"/>
            </a:p>
          </p:txBody>
        </p:sp>
        <p:sp>
          <p:nvSpPr>
            <p:cNvPr id="202805" name="Freeform 53"/>
            <p:cNvSpPr>
              <a:spLocks/>
            </p:cNvSpPr>
            <p:nvPr/>
          </p:nvSpPr>
          <p:spPr bwMode="auto">
            <a:xfrm>
              <a:off x="2783" y="2400"/>
              <a:ext cx="34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rgbClr val="008000"/>
              </a:solidFill>
              <a:round/>
              <a:headEnd/>
              <a:tailEnd/>
            </a:ln>
            <a:effectLst/>
          </p:spPr>
          <p:txBody>
            <a:bodyPr wrap="none" anchor="ctr"/>
            <a:lstStyle/>
            <a:p>
              <a:endParaRPr lang="en-US"/>
            </a:p>
          </p:txBody>
        </p:sp>
        <p:sp>
          <p:nvSpPr>
            <p:cNvPr id="202806" name="Freeform 54"/>
            <p:cNvSpPr>
              <a:spLocks/>
            </p:cNvSpPr>
            <p:nvPr/>
          </p:nvSpPr>
          <p:spPr bwMode="auto">
            <a:xfrm>
              <a:off x="3047" y="2480"/>
              <a:ext cx="69" cy="133"/>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solidFill>
              <a:srgbClr val="008000"/>
            </a:solidFill>
            <a:ln w="9525">
              <a:solidFill>
                <a:srgbClr val="008000"/>
              </a:solidFill>
              <a:round/>
              <a:headEnd/>
              <a:tailEnd/>
            </a:ln>
            <a:effectLst/>
          </p:spPr>
          <p:txBody>
            <a:bodyPr wrap="none" anchor="ctr"/>
            <a:lstStyle/>
            <a:p>
              <a:endParaRPr lang="en-US"/>
            </a:p>
          </p:txBody>
        </p:sp>
        <p:sp>
          <p:nvSpPr>
            <p:cNvPr id="202807" name="Freeform 55"/>
            <p:cNvSpPr>
              <a:spLocks/>
            </p:cNvSpPr>
            <p:nvPr/>
          </p:nvSpPr>
          <p:spPr bwMode="auto">
            <a:xfrm>
              <a:off x="3048" y="2659"/>
              <a:ext cx="78" cy="132"/>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solidFill>
              <a:srgbClr val="008000"/>
            </a:solidFill>
            <a:ln w="9525">
              <a:solidFill>
                <a:srgbClr val="008000"/>
              </a:solidFill>
              <a:round/>
              <a:headEnd/>
              <a:tailEnd/>
            </a:ln>
            <a:effectLst/>
          </p:spPr>
          <p:txBody>
            <a:bodyPr wrap="none" anchor="ctr"/>
            <a:lstStyle/>
            <a:p>
              <a:endParaRPr lang="en-US"/>
            </a:p>
          </p:txBody>
        </p:sp>
        <p:sp>
          <p:nvSpPr>
            <p:cNvPr id="202808" name="Freeform 56"/>
            <p:cNvSpPr>
              <a:spLocks/>
            </p:cNvSpPr>
            <p:nvPr/>
          </p:nvSpPr>
          <p:spPr bwMode="auto">
            <a:xfrm>
              <a:off x="3048" y="2844"/>
              <a:ext cx="293"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008000"/>
            </a:solidFill>
            <a:ln w="9525">
              <a:solidFill>
                <a:srgbClr val="008000"/>
              </a:solidFill>
              <a:round/>
              <a:headEnd/>
              <a:tailEnd/>
            </a:ln>
            <a:effectLst/>
          </p:spPr>
          <p:txBody>
            <a:bodyPr wrap="none" anchor="ctr"/>
            <a:lstStyle/>
            <a:p>
              <a:endParaRPr lang="en-US"/>
            </a:p>
          </p:txBody>
        </p:sp>
      </p:grpSp>
      <p:grpSp>
        <p:nvGrpSpPr>
          <p:cNvPr id="11" name="Group 57"/>
          <p:cNvGrpSpPr>
            <a:grpSpLocks/>
          </p:cNvGrpSpPr>
          <p:nvPr/>
        </p:nvGrpSpPr>
        <p:grpSpPr bwMode="auto">
          <a:xfrm>
            <a:off x="3773715" y="2983706"/>
            <a:ext cx="196548" cy="839639"/>
            <a:chOff x="2334" y="2519"/>
            <a:chExt cx="130" cy="677"/>
          </a:xfrm>
        </p:grpSpPr>
        <p:sp>
          <p:nvSpPr>
            <p:cNvPr id="202810" name="Line 58"/>
            <p:cNvSpPr>
              <a:spLocks noChangeShapeType="1"/>
            </p:cNvSpPr>
            <p:nvPr/>
          </p:nvSpPr>
          <p:spPr bwMode="auto">
            <a:xfrm rot="5400000">
              <a:off x="2435" y="2963"/>
              <a:ext cx="0" cy="58"/>
            </a:xfrm>
            <a:prstGeom prst="line">
              <a:avLst/>
            </a:prstGeom>
            <a:noFill/>
            <a:ln w="38100">
              <a:solidFill>
                <a:srgbClr val="008000"/>
              </a:solidFill>
              <a:round/>
              <a:headEnd/>
              <a:tailEnd/>
            </a:ln>
            <a:effectLst/>
          </p:spPr>
          <p:txBody>
            <a:bodyPr wrap="none" anchor="ctr"/>
            <a:lstStyle/>
            <a:p>
              <a:endParaRPr lang="en-US"/>
            </a:p>
          </p:txBody>
        </p:sp>
        <p:sp>
          <p:nvSpPr>
            <p:cNvPr id="202811" name="Line 59"/>
            <p:cNvSpPr>
              <a:spLocks noChangeShapeType="1"/>
            </p:cNvSpPr>
            <p:nvPr/>
          </p:nvSpPr>
          <p:spPr bwMode="auto">
            <a:xfrm>
              <a:off x="2394" y="2966"/>
              <a:ext cx="0" cy="230"/>
            </a:xfrm>
            <a:prstGeom prst="line">
              <a:avLst/>
            </a:prstGeom>
            <a:noFill/>
            <a:ln w="38100">
              <a:solidFill>
                <a:srgbClr val="008000"/>
              </a:solidFill>
              <a:round/>
              <a:headEnd/>
              <a:tailEnd/>
            </a:ln>
            <a:effectLst/>
          </p:spPr>
          <p:txBody>
            <a:bodyPr wrap="none" anchor="ctr"/>
            <a:lstStyle/>
            <a:p>
              <a:endParaRPr lang="en-US"/>
            </a:p>
          </p:txBody>
        </p:sp>
        <p:sp>
          <p:nvSpPr>
            <p:cNvPr id="202812" name="Line 60"/>
            <p:cNvSpPr>
              <a:spLocks noChangeShapeType="1"/>
            </p:cNvSpPr>
            <p:nvPr/>
          </p:nvSpPr>
          <p:spPr bwMode="auto">
            <a:xfrm rot="5400000">
              <a:off x="2363" y="2722"/>
              <a:ext cx="0" cy="58"/>
            </a:xfrm>
            <a:prstGeom prst="line">
              <a:avLst/>
            </a:prstGeom>
            <a:noFill/>
            <a:ln w="38100">
              <a:solidFill>
                <a:srgbClr val="008000"/>
              </a:solidFill>
              <a:round/>
              <a:headEnd/>
              <a:tailEnd/>
            </a:ln>
            <a:effectLst/>
          </p:spPr>
          <p:txBody>
            <a:bodyPr wrap="none" anchor="ctr"/>
            <a:lstStyle/>
            <a:p>
              <a:endParaRPr lang="en-US"/>
            </a:p>
          </p:txBody>
        </p:sp>
        <p:sp>
          <p:nvSpPr>
            <p:cNvPr id="202813" name="Line 61"/>
            <p:cNvSpPr>
              <a:spLocks noChangeShapeType="1"/>
            </p:cNvSpPr>
            <p:nvPr/>
          </p:nvSpPr>
          <p:spPr bwMode="auto">
            <a:xfrm>
              <a:off x="2394" y="2519"/>
              <a:ext cx="0" cy="231"/>
            </a:xfrm>
            <a:prstGeom prst="line">
              <a:avLst/>
            </a:prstGeom>
            <a:noFill/>
            <a:ln w="38100">
              <a:solidFill>
                <a:srgbClr val="008000"/>
              </a:solidFill>
              <a:round/>
              <a:headEnd/>
              <a:tailEnd/>
            </a:ln>
            <a:effectLst/>
          </p:spPr>
          <p:txBody>
            <a:bodyPr wrap="none" anchor="ctr"/>
            <a:lstStyle/>
            <a:p>
              <a:endParaRPr lang="en-US"/>
            </a:p>
          </p:txBody>
        </p:sp>
        <p:sp>
          <p:nvSpPr>
            <p:cNvPr id="202814" name="Line 62"/>
            <p:cNvSpPr>
              <a:spLocks noChangeShapeType="1"/>
            </p:cNvSpPr>
            <p:nvPr/>
          </p:nvSpPr>
          <p:spPr bwMode="auto">
            <a:xfrm>
              <a:off x="2394" y="2750"/>
              <a:ext cx="0" cy="230"/>
            </a:xfrm>
            <a:prstGeom prst="line">
              <a:avLst/>
            </a:prstGeom>
            <a:noFill/>
            <a:ln w="38100">
              <a:solidFill>
                <a:srgbClr val="008000"/>
              </a:solidFill>
              <a:round/>
              <a:headEnd/>
              <a:tailEnd/>
            </a:ln>
            <a:effectLst/>
          </p:spPr>
          <p:txBody>
            <a:bodyPr wrap="none" anchor="ctr"/>
            <a:lstStyle/>
            <a:p>
              <a:endParaRPr lang="en-US"/>
            </a:p>
          </p:txBody>
        </p:sp>
      </p:grpSp>
      <p:grpSp>
        <p:nvGrpSpPr>
          <p:cNvPr id="12" name="Group 161"/>
          <p:cNvGrpSpPr/>
          <p:nvPr/>
        </p:nvGrpSpPr>
        <p:grpSpPr>
          <a:xfrm>
            <a:off x="4038600" y="1614488"/>
            <a:ext cx="851202" cy="897929"/>
            <a:chOff x="4135060" y="1726407"/>
            <a:chExt cx="851202" cy="897929"/>
          </a:xfrm>
        </p:grpSpPr>
        <p:sp>
          <p:nvSpPr>
            <p:cNvPr id="202822" name="Freeform 70"/>
            <p:cNvSpPr>
              <a:spLocks/>
            </p:cNvSpPr>
            <p:nvPr/>
          </p:nvSpPr>
          <p:spPr bwMode="auto">
            <a:xfrm>
              <a:off x="4387548" y="2114600"/>
              <a:ext cx="598714" cy="509736"/>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rgbClr val="008000"/>
              </a:solidFill>
              <a:round/>
              <a:headEnd/>
              <a:tailEnd/>
            </a:ln>
            <a:effectLst/>
          </p:spPr>
          <p:txBody>
            <a:bodyPr wrap="none" lIns="80312" tIns="40156" rIns="80312" bIns="40156" anchor="ctr"/>
            <a:lstStyle/>
            <a:p>
              <a:endParaRPr lang="en-US"/>
            </a:p>
          </p:txBody>
        </p:sp>
        <p:sp>
          <p:nvSpPr>
            <p:cNvPr id="202823" name="Freeform 71"/>
            <p:cNvSpPr>
              <a:spLocks/>
            </p:cNvSpPr>
            <p:nvPr/>
          </p:nvSpPr>
          <p:spPr bwMode="auto">
            <a:xfrm>
              <a:off x="4135060" y="1726407"/>
              <a:ext cx="518583" cy="498574"/>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rgbClr val="008000"/>
              </a:solidFill>
              <a:round/>
              <a:headEnd/>
              <a:tailEnd/>
            </a:ln>
            <a:effectLst/>
          </p:spPr>
          <p:txBody>
            <a:bodyPr wrap="none" lIns="80312" tIns="40156" rIns="80312" bIns="40156" anchor="ctr"/>
            <a:lstStyle/>
            <a:p>
              <a:endParaRPr lang="en-US"/>
            </a:p>
          </p:txBody>
        </p:sp>
        <p:sp>
          <p:nvSpPr>
            <p:cNvPr id="202824" name="Freeform 72"/>
            <p:cNvSpPr>
              <a:spLocks/>
            </p:cNvSpPr>
            <p:nvPr/>
          </p:nvSpPr>
          <p:spPr bwMode="auto">
            <a:xfrm>
              <a:off x="4534203" y="1825625"/>
              <a:ext cx="104321" cy="164952"/>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solidFill>
              <a:srgbClr val="008000"/>
            </a:solidFill>
            <a:ln w="9525">
              <a:solidFill>
                <a:srgbClr val="008000"/>
              </a:solidFill>
              <a:round/>
              <a:headEnd/>
              <a:tailEnd/>
            </a:ln>
            <a:effectLst/>
          </p:spPr>
          <p:txBody>
            <a:bodyPr wrap="none" lIns="80312" tIns="40156" rIns="80312" bIns="40156" anchor="ctr"/>
            <a:lstStyle/>
            <a:p>
              <a:endParaRPr lang="en-US"/>
            </a:p>
          </p:txBody>
        </p:sp>
        <p:sp>
          <p:nvSpPr>
            <p:cNvPr id="202825" name="Freeform 73"/>
            <p:cNvSpPr>
              <a:spLocks/>
            </p:cNvSpPr>
            <p:nvPr/>
          </p:nvSpPr>
          <p:spPr bwMode="auto">
            <a:xfrm>
              <a:off x="4535715" y="2047627"/>
              <a:ext cx="117929" cy="163711"/>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solidFill>
              <a:srgbClr val="008000"/>
            </a:solidFill>
            <a:ln w="9525">
              <a:solidFill>
                <a:srgbClr val="008000"/>
              </a:solidFill>
              <a:round/>
              <a:headEnd/>
              <a:tailEnd/>
            </a:ln>
            <a:effectLst/>
          </p:spPr>
          <p:txBody>
            <a:bodyPr wrap="none" lIns="80312" tIns="40156" rIns="80312" bIns="40156" anchor="ctr"/>
            <a:lstStyle/>
            <a:p>
              <a:endParaRPr lang="en-US"/>
            </a:p>
          </p:txBody>
        </p:sp>
        <p:sp>
          <p:nvSpPr>
            <p:cNvPr id="202826" name="Freeform 74"/>
            <p:cNvSpPr>
              <a:spLocks/>
            </p:cNvSpPr>
            <p:nvPr/>
          </p:nvSpPr>
          <p:spPr bwMode="auto">
            <a:xfrm>
              <a:off x="4535714" y="2277071"/>
              <a:ext cx="442989" cy="121543"/>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008000"/>
            </a:solidFill>
            <a:ln w="9525">
              <a:solidFill>
                <a:srgbClr val="008000"/>
              </a:solidFill>
              <a:round/>
              <a:headEnd/>
              <a:tailEnd/>
            </a:ln>
            <a:effectLst/>
          </p:spPr>
          <p:txBody>
            <a:bodyPr wrap="none" lIns="80312" tIns="40156" rIns="80312" bIns="40156" anchor="ctr"/>
            <a:lstStyle/>
            <a:p>
              <a:endParaRPr lang="en-US"/>
            </a:p>
          </p:txBody>
        </p:sp>
      </p:grpSp>
      <p:pic>
        <p:nvPicPr>
          <p:cNvPr id="202827" name="Picture 75" descr="T:\nigeria\wafahmy\cgm\class3_response.tif"/>
          <p:cNvPicPr>
            <a:picLocks noChangeAspect="1" noChangeArrowheads="1"/>
          </p:cNvPicPr>
          <p:nvPr/>
        </p:nvPicPr>
        <p:blipFill>
          <a:blip r:embed="rId4" cstate="print"/>
          <a:srcRect b="72043"/>
          <a:stretch>
            <a:fillRect/>
          </a:stretch>
        </p:blipFill>
        <p:spPr bwMode="auto">
          <a:xfrm>
            <a:off x="5420179" y="1569839"/>
            <a:ext cx="3551464" cy="1168301"/>
          </a:xfrm>
          <a:prstGeom prst="rect">
            <a:avLst/>
          </a:prstGeom>
          <a:noFill/>
          <a:ln w="57150">
            <a:solidFill>
              <a:schemeClr val="bg2"/>
            </a:solidFill>
            <a:miter lim="800000"/>
            <a:headEnd/>
            <a:tailEnd/>
          </a:ln>
        </p:spPr>
      </p:pic>
      <p:pic>
        <p:nvPicPr>
          <p:cNvPr id="202829" name="Picture 77" descr="E:\nigeria\wafahmy\cgm\avo_school_nsea_class1.tif"/>
          <p:cNvPicPr>
            <a:picLocks noChangeAspect="1" noChangeArrowheads="1"/>
          </p:cNvPicPr>
          <p:nvPr/>
        </p:nvPicPr>
        <p:blipFill>
          <a:blip r:embed="rId5" cstate="print">
            <a:lum bright="6000"/>
          </a:blip>
          <a:srcRect l="4128" t="7826" r="1651" b="56178"/>
          <a:stretch>
            <a:fillRect/>
          </a:stretch>
        </p:blipFill>
        <p:spPr bwMode="auto">
          <a:xfrm>
            <a:off x="5420179" y="4168131"/>
            <a:ext cx="3560535" cy="1242715"/>
          </a:xfrm>
          <a:prstGeom prst="rect">
            <a:avLst/>
          </a:prstGeom>
          <a:solidFill>
            <a:schemeClr val="tx1"/>
          </a:solidFill>
          <a:ln w="57150">
            <a:solidFill>
              <a:schemeClr val="bg2"/>
            </a:solidFill>
            <a:miter lim="800000"/>
            <a:headEnd/>
            <a:tailEnd/>
          </a:ln>
          <a:effectLst/>
        </p:spPr>
      </p:pic>
      <p:sp>
        <p:nvSpPr>
          <p:cNvPr id="155" name="Text Box 54"/>
          <p:cNvSpPr txBox="1">
            <a:spLocks noChangeArrowheads="1"/>
          </p:cNvSpPr>
          <p:nvPr/>
        </p:nvSpPr>
        <p:spPr bwMode="auto">
          <a:xfrm>
            <a:off x="76200" y="1886098"/>
            <a:ext cx="866254" cy="276999"/>
          </a:xfrm>
          <a:prstGeom prst="rect">
            <a:avLst/>
          </a:prstGeom>
          <a:noFill/>
          <a:ln w="9525">
            <a:noFill/>
            <a:miter lim="800000"/>
            <a:headEnd/>
            <a:tailEnd/>
          </a:ln>
          <a:effectLst/>
        </p:spPr>
        <p:txBody>
          <a:bodyPr wrap="square">
            <a:spAutoFit/>
          </a:bodyPr>
          <a:lstStyle/>
          <a:p>
            <a:pPr algn="ctr"/>
            <a:r>
              <a:rPr lang="en-US" sz="1200" dirty="0" smtClean="0"/>
              <a:t> </a:t>
            </a:r>
            <a:r>
              <a:rPr lang="en-US" sz="1200" dirty="0"/>
              <a:t>Sand</a:t>
            </a:r>
          </a:p>
        </p:txBody>
      </p:sp>
      <p:sp>
        <p:nvSpPr>
          <p:cNvPr id="156" name="Text Box 89"/>
          <p:cNvSpPr txBox="1">
            <a:spLocks noChangeArrowheads="1"/>
          </p:cNvSpPr>
          <p:nvPr/>
        </p:nvSpPr>
        <p:spPr bwMode="auto">
          <a:xfrm>
            <a:off x="96791" y="3255318"/>
            <a:ext cx="829135" cy="265762"/>
          </a:xfrm>
          <a:prstGeom prst="rect">
            <a:avLst/>
          </a:prstGeom>
          <a:noFill/>
          <a:ln w="9525">
            <a:noFill/>
            <a:miter lim="800000"/>
            <a:headEnd/>
            <a:tailEnd/>
          </a:ln>
          <a:effectLst/>
        </p:spPr>
        <p:txBody>
          <a:bodyPr wrap="square" lIns="80312" tIns="40156" rIns="80312" bIns="40156">
            <a:spAutoFit/>
          </a:bodyPr>
          <a:lstStyle/>
          <a:p>
            <a:pPr algn="ctr"/>
            <a:r>
              <a:rPr lang="en-US" sz="1200" dirty="0" smtClean="0"/>
              <a:t> </a:t>
            </a:r>
            <a:r>
              <a:rPr lang="en-US" sz="1200" dirty="0"/>
              <a:t>Sand</a:t>
            </a:r>
          </a:p>
        </p:txBody>
      </p:sp>
      <p:sp>
        <p:nvSpPr>
          <p:cNvPr id="157" name="Text Box 110"/>
          <p:cNvSpPr txBox="1">
            <a:spLocks noChangeArrowheads="1"/>
          </p:cNvSpPr>
          <p:nvPr/>
        </p:nvSpPr>
        <p:spPr bwMode="auto">
          <a:xfrm>
            <a:off x="101326" y="4565006"/>
            <a:ext cx="829135" cy="265762"/>
          </a:xfrm>
          <a:prstGeom prst="rect">
            <a:avLst/>
          </a:prstGeom>
          <a:noFill/>
          <a:ln w="9525">
            <a:noFill/>
            <a:miter lim="800000"/>
            <a:headEnd/>
            <a:tailEnd/>
          </a:ln>
          <a:effectLst/>
        </p:spPr>
        <p:txBody>
          <a:bodyPr wrap="square" lIns="80312" tIns="40156" rIns="80312" bIns="40156">
            <a:spAutoFit/>
          </a:bodyPr>
          <a:lstStyle/>
          <a:p>
            <a:pPr algn="ctr"/>
            <a:r>
              <a:rPr lang="en-US" sz="1200" dirty="0" smtClean="0"/>
              <a:t> </a:t>
            </a:r>
            <a:r>
              <a:rPr lang="en-US" sz="1200" b="1" dirty="0"/>
              <a:t>Sand</a:t>
            </a:r>
          </a:p>
        </p:txBody>
      </p:sp>
      <p:grpSp>
        <p:nvGrpSpPr>
          <p:cNvPr id="13" name="Group 96"/>
          <p:cNvGrpSpPr>
            <a:grpSpLocks/>
          </p:cNvGrpSpPr>
          <p:nvPr/>
        </p:nvGrpSpPr>
        <p:grpSpPr bwMode="auto">
          <a:xfrm>
            <a:off x="523631" y="1651695"/>
            <a:ext cx="1975740" cy="868164"/>
            <a:chOff x="1161" y="1422"/>
            <a:chExt cx="830" cy="700"/>
          </a:xfrm>
        </p:grpSpPr>
        <p:sp>
          <p:nvSpPr>
            <p:cNvPr id="160" name="Rectangle 32" descr="Green marble"/>
            <p:cNvSpPr>
              <a:spLocks noChangeArrowheads="1"/>
            </p:cNvSpPr>
            <p:nvPr/>
          </p:nvSpPr>
          <p:spPr bwMode="auto">
            <a:xfrm>
              <a:off x="1289" y="1646"/>
              <a:ext cx="580" cy="230"/>
            </a:xfrm>
            <a:prstGeom prst="rect">
              <a:avLst/>
            </a:prstGeom>
            <a:noFill/>
            <a:ln w="12700">
              <a:solidFill>
                <a:schemeClr val="bg2"/>
              </a:solidFill>
              <a:miter lim="800000"/>
              <a:headEnd/>
              <a:tailEnd/>
            </a:ln>
            <a:effectLst/>
          </p:spPr>
          <p:txBody>
            <a:bodyPr wrap="none" anchor="ctr"/>
            <a:lstStyle/>
            <a:p>
              <a:endParaRPr lang="en-US"/>
            </a:p>
          </p:txBody>
        </p:sp>
        <p:sp>
          <p:nvSpPr>
            <p:cNvPr id="163" name="Text Box 39"/>
            <p:cNvSpPr txBox="1">
              <a:spLocks noChangeArrowheads="1"/>
            </p:cNvSpPr>
            <p:nvPr/>
          </p:nvSpPr>
          <p:spPr bwMode="auto">
            <a:xfrm>
              <a:off x="1205" y="1495"/>
              <a:ext cx="140"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64" name="Text Box 40"/>
            <p:cNvSpPr txBox="1">
              <a:spLocks noChangeArrowheads="1"/>
            </p:cNvSpPr>
            <p:nvPr/>
          </p:nvSpPr>
          <p:spPr bwMode="auto">
            <a:xfrm>
              <a:off x="1161" y="1724"/>
              <a:ext cx="140"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65" name="Rectangle 45" descr="Sand"/>
            <p:cNvSpPr>
              <a:spLocks noChangeArrowheads="1"/>
            </p:cNvSpPr>
            <p:nvPr/>
          </p:nvSpPr>
          <p:spPr bwMode="auto">
            <a:xfrm>
              <a:off x="1289" y="1892"/>
              <a:ext cx="702" cy="230"/>
            </a:xfrm>
            <a:prstGeom prst="rect">
              <a:avLst/>
            </a:prstGeom>
            <a:solidFill>
              <a:schemeClr val="bg2">
                <a:lumMod val="90000"/>
              </a:schemeClr>
            </a:solidFill>
            <a:ln w="12700">
              <a:solidFill>
                <a:schemeClr val="bg2"/>
              </a:solidFill>
              <a:miter lim="800000"/>
              <a:headEnd/>
              <a:tailEnd/>
            </a:ln>
            <a:effectLst/>
          </p:spPr>
          <p:txBody>
            <a:bodyPr wrap="none" anchor="ctr"/>
            <a:lstStyle/>
            <a:p>
              <a:pPr algn="ctr"/>
              <a:endParaRPr lang="en-US" dirty="0"/>
            </a:p>
          </p:txBody>
        </p:sp>
        <p:sp>
          <p:nvSpPr>
            <p:cNvPr id="159" name="Rectangle 31" descr="Sand"/>
            <p:cNvSpPr>
              <a:spLocks noChangeArrowheads="1"/>
            </p:cNvSpPr>
            <p:nvPr/>
          </p:nvSpPr>
          <p:spPr bwMode="auto">
            <a:xfrm>
              <a:off x="1289" y="1422"/>
              <a:ext cx="702" cy="231"/>
            </a:xfrm>
            <a:prstGeom prst="rect">
              <a:avLst/>
            </a:prstGeom>
            <a:solidFill>
              <a:schemeClr val="bg2">
                <a:lumMod val="90000"/>
              </a:schemeClr>
            </a:solidFill>
            <a:ln w="12700">
              <a:solidFill>
                <a:schemeClr val="bg2"/>
              </a:solidFill>
              <a:miter lim="800000"/>
              <a:headEnd/>
              <a:tailEnd/>
            </a:ln>
            <a:effectLst/>
          </p:spPr>
          <p:txBody>
            <a:bodyPr wrap="none" anchor="ctr"/>
            <a:lstStyle/>
            <a:p>
              <a:pPr algn="ctr"/>
              <a:endParaRPr lang="en-US" dirty="0"/>
            </a:p>
          </p:txBody>
        </p:sp>
      </p:grpSp>
      <p:grpSp>
        <p:nvGrpSpPr>
          <p:cNvPr id="14" name="Group 99"/>
          <p:cNvGrpSpPr>
            <a:grpSpLocks/>
          </p:cNvGrpSpPr>
          <p:nvPr/>
        </p:nvGrpSpPr>
        <p:grpSpPr bwMode="auto">
          <a:xfrm>
            <a:off x="828430" y="3020914"/>
            <a:ext cx="1890860" cy="962422"/>
            <a:chOff x="1165" y="2526"/>
            <a:chExt cx="904" cy="776"/>
          </a:xfrm>
        </p:grpSpPr>
        <p:sp>
          <p:nvSpPr>
            <p:cNvPr id="170" name="Rectangle 73" descr="Sand"/>
            <p:cNvSpPr>
              <a:spLocks noChangeArrowheads="1"/>
            </p:cNvSpPr>
            <p:nvPr/>
          </p:nvSpPr>
          <p:spPr bwMode="auto">
            <a:xfrm>
              <a:off x="1165" y="2526"/>
              <a:ext cx="878" cy="231"/>
            </a:xfrm>
            <a:prstGeom prst="rect">
              <a:avLst/>
            </a:prstGeom>
            <a:solidFill>
              <a:schemeClr val="bg2">
                <a:lumMod val="90000"/>
              </a:schemeClr>
            </a:solidFill>
            <a:ln w="12700">
              <a:solidFill>
                <a:schemeClr val="bg2"/>
              </a:solidFill>
              <a:miter lim="800000"/>
              <a:headEnd/>
              <a:tailEnd/>
            </a:ln>
            <a:effectLst/>
          </p:spPr>
          <p:txBody>
            <a:bodyPr wrap="none" anchor="ctr"/>
            <a:lstStyle/>
            <a:p>
              <a:pPr algn="ctr"/>
              <a:endParaRPr lang="en-US" dirty="0"/>
            </a:p>
          </p:txBody>
        </p:sp>
        <p:sp>
          <p:nvSpPr>
            <p:cNvPr id="171" name="Rectangle 74" descr="Green marble"/>
            <p:cNvSpPr>
              <a:spLocks noChangeArrowheads="1"/>
            </p:cNvSpPr>
            <p:nvPr/>
          </p:nvSpPr>
          <p:spPr bwMode="auto">
            <a:xfrm>
              <a:off x="1165" y="2750"/>
              <a:ext cx="904" cy="230"/>
            </a:xfrm>
            <a:prstGeom prst="rect">
              <a:avLst/>
            </a:prstGeom>
            <a:noFill/>
            <a:ln w="12700">
              <a:solidFill>
                <a:schemeClr val="bg2"/>
              </a:solidFill>
              <a:miter lim="800000"/>
              <a:headEnd/>
              <a:tailEnd/>
            </a:ln>
            <a:effectLst/>
          </p:spPr>
          <p:txBody>
            <a:bodyPr wrap="none" anchor="ctr"/>
            <a:lstStyle/>
            <a:p>
              <a:endParaRPr lang="en-US"/>
            </a:p>
          </p:txBody>
        </p:sp>
        <p:sp>
          <p:nvSpPr>
            <p:cNvPr id="175" name="Rectangle 82" descr="Sand"/>
            <p:cNvSpPr>
              <a:spLocks noChangeArrowheads="1"/>
            </p:cNvSpPr>
            <p:nvPr/>
          </p:nvSpPr>
          <p:spPr bwMode="auto">
            <a:xfrm>
              <a:off x="1166" y="2996"/>
              <a:ext cx="877" cy="230"/>
            </a:xfrm>
            <a:prstGeom prst="rect">
              <a:avLst/>
            </a:prstGeom>
            <a:solidFill>
              <a:schemeClr val="bg2">
                <a:lumMod val="90000"/>
              </a:schemeClr>
            </a:solidFill>
            <a:ln w="12700">
              <a:solidFill>
                <a:schemeClr val="bg2"/>
              </a:solidFill>
              <a:miter lim="800000"/>
              <a:headEnd/>
              <a:tailEnd/>
            </a:ln>
            <a:effectLst/>
          </p:spPr>
          <p:txBody>
            <a:bodyPr wrap="none" anchor="ctr"/>
            <a:lstStyle/>
            <a:p>
              <a:pPr algn="ctr"/>
              <a:endParaRPr lang="en-US" dirty="0"/>
            </a:p>
          </p:txBody>
        </p:sp>
        <p:sp>
          <p:nvSpPr>
            <p:cNvPr id="177" name="Text Box 87"/>
            <p:cNvSpPr txBox="1">
              <a:spLocks noChangeArrowheads="1"/>
            </p:cNvSpPr>
            <p:nvPr/>
          </p:nvSpPr>
          <p:spPr bwMode="auto">
            <a:xfrm>
              <a:off x="1253" y="3066"/>
              <a:ext cx="136"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grpSp>
      <p:sp>
        <p:nvSpPr>
          <p:cNvPr id="190" name="Freeform 189"/>
          <p:cNvSpPr/>
          <p:nvPr/>
        </p:nvSpPr>
        <p:spPr>
          <a:xfrm flipH="1">
            <a:off x="2664618" y="3007518"/>
            <a:ext cx="45719" cy="878682"/>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878682">
                <a:moveTo>
                  <a:pt x="290513" y="0"/>
                </a:moveTo>
                <a:lnTo>
                  <a:pt x="290513" y="300038"/>
                </a:lnTo>
                <a:lnTo>
                  <a:pt x="0" y="297657"/>
                </a:lnTo>
                <a:lnTo>
                  <a:pt x="0" y="595313"/>
                </a:lnTo>
                <a:lnTo>
                  <a:pt x="290513" y="595313"/>
                </a:lnTo>
                <a:cubicBezTo>
                  <a:pt x="291307" y="689769"/>
                  <a:pt x="292100" y="784226"/>
                  <a:pt x="292894" y="878682"/>
                </a:cubicBez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sp>
        <p:nvSpPr>
          <p:cNvPr id="191" name="Freeform 190"/>
          <p:cNvSpPr/>
          <p:nvPr/>
        </p:nvSpPr>
        <p:spPr>
          <a:xfrm flipH="1">
            <a:off x="2793205" y="4310062"/>
            <a:ext cx="338138" cy="878682"/>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878682">
                <a:moveTo>
                  <a:pt x="290513" y="0"/>
                </a:moveTo>
                <a:lnTo>
                  <a:pt x="290513" y="300038"/>
                </a:lnTo>
                <a:lnTo>
                  <a:pt x="0" y="297657"/>
                </a:lnTo>
                <a:lnTo>
                  <a:pt x="0" y="595313"/>
                </a:lnTo>
                <a:lnTo>
                  <a:pt x="290513" y="595313"/>
                </a:lnTo>
                <a:cubicBezTo>
                  <a:pt x="291307" y="689769"/>
                  <a:pt x="292100" y="784226"/>
                  <a:pt x="292894" y="878682"/>
                </a:cubicBez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sp>
        <p:nvSpPr>
          <p:cNvPr id="192" name="Text Box 147"/>
          <p:cNvSpPr txBox="1">
            <a:spLocks noChangeArrowheads="1"/>
          </p:cNvSpPr>
          <p:nvPr/>
        </p:nvSpPr>
        <p:spPr bwMode="auto">
          <a:xfrm>
            <a:off x="1202732" y="5192285"/>
            <a:ext cx="1208954" cy="358095"/>
          </a:xfrm>
          <a:prstGeom prst="rect">
            <a:avLst/>
          </a:prstGeom>
          <a:noFill/>
          <a:ln w="9525">
            <a:noFill/>
            <a:miter lim="800000"/>
            <a:headEnd/>
            <a:tailEnd/>
          </a:ln>
          <a:effectLst/>
        </p:spPr>
        <p:txBody>
          <a:bodyPr wrap="none" lIns="80312" tIns="40156" rIns="80312" bIns="40156">
            <a:spAutoFit/>
          </a:bodyPr>
          <a:lstStyle/>
          <a:p>
            <a:r>
              <a:rPr lang="en-US" dirty="0"/>
              <a:t>Impedance</a:t>
            </a:r>
          </a:p>
        </p:txBody>
      </p:sp>
      <p:sp>
        <p:nvSpPr>
          <p:cNvPr id="193" name="Text Box 133"/>
          <p:cNvSpPr txBox="1">
            <a:spLocks noChangeArrowheads="1"/>
          </p:cNvSpPr>
          <p:nvPr/>
        </p:nvSpPr>
        <p:spPr bwMode="auto">
          <a:xfrm>
            <a:off x="533400" y="1028700"/>
            <a:ext cx="2236287" cy="450428"/>
          </a:xfrm>
          <a:prstGeom prst="rect">
            <a:avLst/>
          </a:prstGeom>
          <a:noFill/>
          <a:ln w="9525">
            <a:noFill/>
            <a:miter lim="800000"/>
            <a:headEnd/>
            <a:tailEnd/>
          </a:ln>
          <a:effectLst/>
        </p:spPr>
        <p:txBody>
          <a:bodyPr wrap="none" lIns="80312" tIns="40156" rIns="80312" bIns="40156">
            <a:spAutoFit/>
          </a:bodyPr>
          <a:lstStyle/>
          <a:p>
            <a:r>
              <a:rPr lang="en-US" sz="2400" dirty="0" smtClean="0"/>
              <a:t>Trends vs</a:t>
            </a:r>
            <a:r>
              <a:rPr lang="en-US" sz="2400" dirty="0"/>
              <a:t>. Depth</a:t>
            </a:r>
          </a:p>
        </p:txBody>
      </p:sp>
      <p:sp>
        <p:nvSpPr>
          <p:cNvPr id="131" name="Line 145"/>
          <p:cNvSpPr>
            <a:spLocks noChangeShapeType="1"/>
          </p:cNvSpPr>
          <p:nvPr/>
        </p:nvSpPr>
        <p:spPr bwMode="auto">
          <a:xfrm>
            <a:off x="2462463" y="1507959"/>
            <a:ext cx="356936" cy="3635542"/>
          </a:xfrm>
          <a:prstGeom prst="line">
            <a:avLst/>
          </a:prstGeom>
          <a:noFill/>
          <a:ln w="38100">
            <a:solidFill>
              <a:srgbClr val="996633"/>
            </a:solidFill>
            <a:round/>
            <a:headEnd/>
            <a:tailEnd/>
          </a:ln>
          <a:effectLst/>
        </p:spPr>
        <p:txBody>
          <a:bodyPr wrap="none" lIns="80312" tIns="40156" rIns="80312" bIns="40156" anchor="ctr"/>
          <a:lstStyle/>
          <a:p>
            <a:endParaRPr lang="en-US"/>
          </a:p>
        </p:txBody>
      </p:sp>
      <p:sp>
        <p:nvSpPr>
          <p:cNvPr id="115" name="Text Box 121"/>
          <p:cNvSpPr txBox="1">
            <a:spLocks noChangeArrowheads="1"/>
          </p:cNvSpPr>
          <p:nvPr/>
        </p:nvSpPr>
        <p:spPr bwMode="auto">
          <a:xfrm>
            <a:off x="1203476" y="2292846"/>
            <a:ext cx="162257" cy="281151"/>
          </a:xfrm>
          <a:prstGeom prst="rect">
            <a:avLst/>
          </a:prstGeom>
          <a:noFill/>
          <a:ln w="9525">
            <a:noFill/>
            <a:miter lim="800000"/>
            <a:headEnd/>
            <a:tailEnd/>
          </a:ln>
          <a:effectLst>
            <a:outerShdw dist="35921" dir="2700000" algn="ctr" rotWithShape="0">
              <a:schemeClr val="bg2"/>
            </a:outerShdw>
          </a:effectLst>
        </p:spPr>
        <p:txBody>
          <a:bodyPr wrap="none" lIns="80312" tIns="40156" rIns="80312" bIns="40156">
            <a:spAutoFit/>
          </a:bodyPr>
          <a:lstStyle/>
          <a:p>
            <a:endParaRPr lang="en-US" sz="1300" dirty="0"/>
          </a:p>
        </p:txBody>
      </p:sp>
      <p:sp>
        <p:nvSpPr>
          <p:cNvPr id="116" name="Rectangle 88"/>
          <p:cNvSpPr>
            <a:spLocks noChangeArrowheads="1"/>
          </p:cNvSpPr>
          <p:nvPr/>
        </p:nvSpPr>
        <p:spPr bwMode="auto">
          <a:xfrm>
            <a:off x="798286" y="1526381"/>
            <a:ext cx="2540000" cy="3631406"/>
          </a:xfrm>
          <a:prstGeom prst="rect">
            <a:avLst/>
          </a:prstGeom>
          <a:noFill/>
          <a:ln w="38100">
            <a:noFill/>
            <a:miter lim="800000"/>
            <a:headEnd/>
            <a:tailEnd/>
          </a:ln>
          <a:effectLst/>
        </p:spPr>
        <p:txBody>
          <a:bodyPr wrap="none" lIns="80312" tIns="40156" rIns="80312" bIns="40156" anchor="ctr"/>
          <a:lstStyle/>
          <a:p>
            <a:pPr algn="ctr"/>
            <a:endParaRPr lang="en-US"/>
          </a:p>
        </p:txBody>
      </p:sp>
      <p:sp>
        <p:nvSpPr>
          <p:cNvPr id="117" name="Text Box 127"/>
          <p:cNvSpPr txBox="1">
            <a:spLocks noChangeArrowheads="1"/>
          </p:cNvSpPr>
          <p:nvPr/>
        </p:nvSpPr>
        <p:spPr bwMode="auto">
          <a:xfrm>
            <a:off x="698500" y="1713657"/>
            <a:ext cx="162257" cy="281151"/>
          </a:xfrm>
          <a:prstGeom prst="rect">
            <a:avLst/>
          </a:prstGeom>
          <a:noFill/>
          <a:ln w="9525">
            <a:noFill/>
            <a:miter lim="800000"/>
            <a:headEnd/>
            <a:tailEnd/>
          </a:ln>
          <a:effectLst>
            <a:outerShdw dist="35921" dir="2700000" algn="ctr" rotWithShape="0">
              <a:schemeClr val="bg2"/>
            </a:outerShdw>
          </a:effectLst>
        </p:spPr>
        <p:txBody>
          <a:bodyPr wrap="none" lIns="80312" tIns="40156" rIns="80312" bIns="40156">
            <a:spAutoFit/>
          </a:bodyPr>
          <a:lstStyle/>
          <a:p>
            <a:endParaRPr lang="en-US" sz="1300" dirty="0"/>
          </a:p>
        </p:txBody>
      </p:sp>
      <p:sp>
        <p:nvSpPr>
          <p:cNvPr id="118" name="Text Box 128"/>
          <p:cNvSpPr txBox="1">
            <a:spLocks noChangeArrowheads="1"/>
          </p:cNvSpPr>
          <p:nvPr/>
        </p:nvSpPr>
        <p:spPr bwMode="auto">
          <a:xfrm>
            <a:off x="613833" y="1997671"/>
            <a:ext cx="162257" cy="281151"/>
          </a:xfrm>
          <a:prstGeom prst="rect">
            <a:avLst/>
          </a:prstGeom>
          <a:noFill/>
          <a:ln w="9525">
            <a:noFill/>
            <a:miter lim="800000"/>
            <a:headEnd/>
            <a:tailEnd/>
          </a:ln>
          <a:effectLst>
            <a:outerShdw dist="35921" dir="2700000" algn="ctr" rotWithShape="0">
              <a:schemeClr val="bg2"/>
            </a:outerShdw>
          </a:effectLst>
        </p:spPr>
        <p:txBody>
          <a:bodyPr wrap="none" lIns="80312" tIns="40156" rIns="80312" bIns="40156">
            <a:spAutoFit/>
          </a:bodyPr>
          <a:lstStyle/>
          <a:p>
            <a:endParaRPr lang="en-US" sz="1300" dirty="0"/>
          </a:p>
        </p:txBody>
      </p:sp>
      <p:sp>
        <p:nvSpPr>
          <p:cNvPr id="119" name="Text Box 133"/>
          <p:cNvSpPr txBox="1">
            <a:spLocks noChangeArrowheads="1"/>
          </p:cNvSpPr>
          <p:nvPr/>
        </p:nvSpPr>
        <p:spPr bwMode="auto">
          <a:xfrm>
            <a:off x="1203476" y="4971753"/>
            <a:ext cx="162257" cy="281151"/>
          </a:xfrm>
          <a:prstGeom prst="rect">
            <a:avLst/>
          </a:prstGeom>
          <a:noFill/>
          <a:ln w="9525">
            <a:noFill/>
            <a:miter lim="800000"/>
            <a:headEnd/>
            <a:tailEnd/>
          </a:ln>
          <a:effectLst>
            <a:outerShdw dist="35921" dir="2700000" algn="ctr" rotWithShape="0">
              <a:schemeClr val="bg2"/>
            </a:outerShdw>
          </a:effectLst>
        </p:spPr>
        <p:txBody>
          <a:bodyPr wrap="none" lIns="80312" tIns="40156" rIns="80312" bIns="40156">
            <a:spAutoFit/>
          </a:bodyPr>
          <a:lstStyle/>
          <a:p>
            <a:endParaRPr lang="en-US" sz="1300" dirty="0"/>
          </a:p>
        </p:txBody>
      </p:sp>
      <p:sp>
        <p:nvSpPr>
          <p:cNvPr id="120" name="Text Box 134"/>
          <p:cNvSpPr txBox="1">
            <a:spLocks noChangeArrowheads="1"/>
          </p:cNvSpPr>
          <p:nvPr/>
        </p:nvSpPr>
        <p:spPr bwMode="auto">
          <a:xfrm>
            <a:off x="695476" y="4392564"/>
            <a:ext cx="162257" cy="281151"/>
          </a:xfrm>
          <a:prstGeom prst="rect">
            <a:avLst/>
          </a:prstGeom>
          <a:noFill/>
          <a:ln w="9525">
            <a:noFill/>
            <a:miter lim="800000"/>
            <a:headEnd/>
            <a:tailEnd/>
          </a:ln>
          <a:effectLst>
            <a:outerShdw dist="35921" dir="2700000" algn="ctr" rotWithShape="0">
              <a:schemeClr val="bg2"/>
            </a:outerShdw>
          </a:effectLst>
        </p:spPr>
        <p:txBody>
          <a:bodyPr wrap="none" lIns="80312" tIns="40156" rIns="80312" bIns="40156">
            <a:spAutoFit/>
          </a:bodyPr>
          <a:lstStyle/>
          <a:p>
            <a:endParaRPr lang="en-US" sz="1300" dirty="0"/>
          </a:p>
        </p:txBody>
      </p:sp>
      <p:sp>
        <p:nvSpPr>
          <p:cNvPr id="121" name="Text Box 135"/>
          <p:cNvSpPr txBox="1">
            <a:spLocks noChangeArrowheads="1"/>
          </p:cNvSpPr>
          <p:nvPr/>
        </p:nvSpPr>
        <p:spPr bwMode="auto">
          <a:xfrm>
            <a:off x="613834" y="4676577"/>
            <a:ext cx="162257" cy="281151"/>
          </a:xfrm>
          <a:prstGeom prst="rect">
            <a:avLst/>
          </a:prstGeom>
          <a:noFill/>
          <a:ln w="9525">
            <a:noFill/>
            <a:miter lim="800000"/>
            <a:headEnd/>
            <a:tailEnd/>
          </a:ln>
          <a:effectLst>
            <a:outerShdw dist="35921" dir="2700000" algn="ctr" rotWithShape="0">
              <a:schemeClr val="bg2"/>
            </a:outerShdw>
          </a:effectLst>
        </p:spPr>
        <p:txBody>
          <a:bodyPr wrap="none" lIns="80312" tIns="40156" rIns="80312" bIns="40156">
            <a:spAutoFit/>
          </a:bodyPr>
          <a:lstStyle/>
          <a:p>
            <a:endParaRPr lang="en-US" sz="1300" dirty="0"/>
          </a:p>
        </p:txBody>
      </p:sp>
      <p:sp>
        <p:nvSpPr>
          <p:cNvPr id="122" name="Line 136"/>
          <p:cNvSpPr>
            <a:spLocks noChangeShapeType="1"/>
          </p:cNvSpPr>
          <p:nvPr/>
        </p:nvSpPr>
        <p:spPr bwMode="auto">
          <a:xfrm>
            <a:off x="1652336" y="1491916"/>
            <a:ext cx="1509057" cy="3665871"/>
          </a:xfrm>
          <a:prstGeom prst="line">
            <a:avLst/>
          </a:prstGeom>
          <a:noFill/>
          <a:ln w="38100">
            <a:solidFill>
              <a:srgbClr val="008000"/>
            </a:solidFill>
            <a:round/>
            <a:headEnd/>
            <a:tailEnd/>
          </a:ln>
          <a:effectLst/>
        </p:spPr>
        <p:txBody>
          <a:bodyPr wrap="none" lIns="80312" tIns="40156" rIns="80312" bIns="40156" anchor="ctr"/>
          <a:lstStyle/>
          <a:p>
            <a:endParaRPr lang="en-US"/>
          </a:p>
        </p:txBody>
      </p:sp>
      <p:sp>
        <p:nvSpPr>
          <p:cNvPr id="123" name="Oval 137"/>
          <p:cNvSpPr>
            <a:spLocks noChangeArrowheads="1"/>
          </p:cNvSpPr>
          <p:nvPr/>
        </p:nvSpPr>
        <p:spPr bwMode="auto">
          <a:xfrm>
            <a:off x="2902858" y="4681538"/>
            <a:ext cx="130024" cy="106660"/>
          </a:xfrm>
          <a:prstGeom prst="ellipse">
            <a:avLst/>
          </a:prstGeom>
          <a:solidFill>
            <a:srgbClr val="008000"/>
          </a:solidFill>
          <a:ln w="9525">
            <a:solidFill>
              <a:schemeClr val="tx1"/>
            </a:solidFill>
            <a:round/>
            <a:headEnd/>
            <a:tailEnd/>
          </a:ln>
          <a:effectLst/>
        </p:spPr>
        <p:txBody>
          <a:bodyPr wrap="none" lIns="80312" tIns="40156" rIns="80312" bIns="40156" anchor="ctr"/>
          <a:lstStyle/>
          <a:p>
            <a:pPr algn="ctr"/>
            <a:endParaRPr lang="en-US"/>
          </a:p>
        </p:txBody>
      </p:sp>
      <p:sp>
        <p:nvSpPr>
          <p:cNvPr id="124" name="Oval 138"/>
          <p:cNvSpPr>
            <a:spLocks noChangeArrowheads="1"/>
          </p:cNvSpPr>
          <p:nvPr/>
        </p:nvSpPr>
        <p:spPr bwMode="auto">
          <a:xfrm>
            <a:off x="2438400" y="3371850"/>
            <a:ext cx="130024" cy="106660"/>
          </a:xfrm>
          <a:prstGeom prst="ellipse">
            <a:avLst/>
          </a:prstGeom>
          <a:solidFill>
            <a:srgbClr val="008000"/>
          </a:solidFill>
          <a:ln w="9525">
            <a:solidFill>
              <a:schemeClr val="tx1"/>
            </a:solidFill>
            <a:round/>
            <a:headEnd/>
            <a:tailEnd/>
          </a:ln>
          <a:effectLst/>
        </p:spPr>
        <p:txBody>
          <a:bodyPr wrap="none" lIns="80312" tIns="40156" rIns="80312" bIns="40156" anchor="ctr"/>
          <a:lstStyle/>
          <a:p>
            <a:pPr algn="ctr"/>
            <a:endParaRPr lang="en-US"/>
          </a:p>
        </p:txBody>
      </p:sp>
      <p:sp>
        <p:nvSpPr>
          <p:cNvPr id="125" name="Oval 139"/>
          <p:cNvSpPr>
            <a:spLocks noChangeArrowheads="1"/>
          </p:cNvSpPr>
          <p:nvPr/>
        </p:nvSpPr>
        <p:spPr bwMode="auto">
          <a:xfrm>
            <a:off x="1815703" y="2016668"/>
            <a:ext cx="130024" cy="106660"/>
          </a:xfrm>
          <a:prstGeom prst="ellipse">
            <a:avLst/>
          </a:prstGeom>
          <a:solidFill>
            <a:srgbClr val="008000"/>
          </a:solidFill>
          <a:ln w="9525">
            <a:solidFill>
              <a:schemeClr val="tx1"/>
            </a:solidFill>
            <a:round/>
            <a:headEnd/>
            <a:tailEnd/>
          </a:ln>
          <a:effectLst/>
        </p:spPr>
        <p:txBody>
          <a:bodyPr wrap="none" lIns="80312" tIns="40156" rIns="80312" bIns="40156" anchor="ctr"/>
          <a:lstStyle/>
          <a:p>
            <a:pPr algn="ctr"/>
            <a:endParaRPr lang="en-US"/>
          </a:p>
        </p:txBody>
      </p:sp>
      <p:sp>
        <p:nvSpPr>
          <p:cNvPr id="132" name="Text Box 146"/>
          <p:cNvSpPr txBox="1">
            <a:spLocks noChangeArrowheads="1"/>
          </p:cNvSpPr>
          <p:nvPr/>
        </p:nvSpPr>
        <p:spPr bwMode="auto">
          <a:xfrm rot="16200000">
            <a:off x="125375" y="3898484"/>
            <a:ext cx="739851" cy="358095"/>
          </a:xfrm>
          <a:prstGeom prst="rect">
            <a:avLst/>
          </a:prstGeom>
          <a:noFill/>
          <a:ln w="9525">
            <a:noFill/>
            <a:miter lim="800000"/>
            <a:headEnd/>
            <a:tailEnd/>
          </a:ln>
          <a:effectLst/>
        </p:spPr>
        <p:txBody>
          <a:bodyPr wrap="square" lIns="80312" tIns="40156" rIns="80312" bIns="40156">
            <a:spAutoFit/>
          </a:bodyPr>
          <a:lstStyle/>
          <a:p>
            <a:r>
              <a:rPr lang="en-US" dirty="0"/>
              <a:t>Depth</a:t>
            </a:r>
          </a:p>
        </p:txBody>
      </p:sp>
      <p:sp>
        <p:nvSpPr>
          <p:cNvPr id="134" name="Oval 148"/>
          <p:cNvSpPr>
            <a:spLocks noChangeArrowheads="1"/>
          </p:cNvSpPr>
          <p:nvPr/>
        </p:nvSpPr>
        <p:spPr bwMode="auto">
          <a:xfrm>
            <a:off x="2308376" y="2019300"/>
            <a:ext cx="130024" cy="106660"/>
          </a:xfrm>
          <a:prstGeom prst="ellipse">
            <a:avLst/>
          </a:prstGeom>
          <a:solidFill>
            <a:srgbClr val="0000FF"/>
          </a:solidFill>
          <a:ln w="9525">
            <a:solidFill>
              <a:srgbClr val="333333"/>
            </a:solidFill>
            <a:round/>
            <a:headEnd/>
            <a:tailEnd/>
          </a:ln>
          <a:effectLst/>
        </p:spPr>
        <p:txBody>
          <a:bodyPr wrap="none" lIns="80312" tIns="40156" rIns="80312" bIns="40156" anchor="ctr"/>
          <a:lstStyle/>
          <a:p>
            <a:pPr algn="ctr"/>
            <a:endParaRPr lang="en-US"/>
          </a:p>
        </p:txBody>
      </p:sp>
      <p:sp>
        <p:nvSpPr>
          <p:cNvPr id="135" name="Oval 149"/>
          <p:cNvSpPr>
            <a:spLocks noChangeArrowheads="1"/>
          </p:cNvSpPr>
          <p:nvPr/>
        </p:nvSpPr>
        <p:spPr bwMode="auto">
          <a:xfrm>
            <a:off x="3058584" y="4681538"/>
            <a:ext cx="130024" cy="106660"/>
          </a:xfrm>
          <a:prstGeom prst="ellipse">
            <a:avLst/>
          </a:prstGeom>
          <a:solidFill>
            <a:srgbClr val="0000FF"/>
          </a:solidFill>
          <a:ln w="9525">
            <a:solidFill>
              <a:srgbClr val="333333"/>
            </a:solidFill>
            <a:round/>
            <a:headEnd/>
            <a:tailEnd/>
          </a:ln>
          <a:effectLst/>
        </p:spPr>
        <p:txBody>
          <a:bodyPr wrap="none" lIns="80312" tIns="40156" rIns="80312" bIns="40156" anchor="ctr"/>
          <a:lstStyle/>
          <a:p>
            <a:pPr algn="ctr"/>
            <a:endParaRPr lang="en-US"/>
          </a:p>
        </p:txBody>
      </p:sp>
      <p:sp>
        <p:nvSpPr>
          <p:cNvPr id="136" name="Oval 150"/>
          <p:cNvSpPr>
            <a:spLocks noChangeArrowheads="1"/>
          </p:cNvSpPr>
          <p:nvPr/>
        </p:nvSpPr>
        <p:spPr bwMode="auto">
          <a:xfrm>
            <a:off x="2612572" y="3371850"/>
            <a:ext cx="130024" cy="106660"/>
          </a:xfrm>
          <a:prstGeom prst="ellipse">
            <a:avLst/>
          </a:prstGeom>
          <a:solidFill>
            <a:srgbClr val="0000FF"/>
          </a:solidFill>
          <a:ln w="9525">
            <a:solidFill>
              <a:srgbClr val="333333"/>
            </a:solidFill>
            <a:round/>
            <a:headEnd/>
            <a:tailEnd/>
          </a:ln>
          <a:effectLst/>
        </p:spPr>
        <p:txBody>
          <a:bodyPr wrap="none" lIns="80312" tIns="40156" rIns="80312" bIns="40156" anchor="ctr"/>
          <a:lstStyle/>
          <a:p>
            <a:pPr algn="ctr"/>
            <a:endParaRPr lang="en-US"/>
          </a:p>
        </p:txBody>
      </p:sp>
      <p:sp>
        <p:nvSpPr>
          <p:cNvPr id="137" name="Line 151"/>
          <p:cNvSpPr>
            <a:spLocks noChangeShapeType="1"/>
          </p:cNvSpPr>
          <p:nvPr/>
        </p:nvSpPr>
        <p:spPr bwMode="auto">
          <a:xfrm>
            <a:off x="2209800" y="1562100"/>
            <a:ext cx="994611" cy="3635543"/>
          </a:xfrm>
          <a:prstGeom prst="line">
            <a:avLst/>
          </a:prstGeom>
          <a:noFill/>
          <a:ln w="38100">
            <a:solidFill>
              <a:srgbClr val="0000FF"/>
            </a:solidFill>
            <a:round/>
            <a:headEnd/>
            <a:tailEnd/>
          </a:ln>
          <a:effectLst/>
        </p:spPr>
        <p:txBody>
          <a:bodyPr wrap="none" lIns="80312" tIns="40156" rIns="80312" bIns="40156" anchor="ctr"/>
          <a:lstStyle/>
          <a:p>
            <a:endParaRPr lang="en-US"/>
          </a:p>
        </p:txBody>
      </p:sp>
      <p:grpSp>
        <p:nvGrpSpPr>
          <p:cNvPr id="16" name="Group 7"/>
          <p:cNvGrpSpPr>
            <a:grpSpLocks/>
          </p:cNvGrpSpPr>
          <p:nvPr/>
        </p:nvGrpSpPr>
        <p:grpSpPr bwMode="auto">
          <a:xfrm>
            <a:off x="4709584" y="1674018"/>
            <a:ext cx="146654" cy="897930"/>
            <a:chOff x="3115" y="1440"/>
            <a:chExt cx="97" cy="724"/>
          </a:xfrm>
          <a:solidFill>
            <a:srgbClr val="0000FF"/>
          </a:solidFill>
        </p:grpSpPr>
        <p:sp>
          <p:nvSpPr>
            <p:cNvPr id="167" name="Freeform 8"/>
            <p:cNvSpPr>
              <a:spLocks/>
            </p:cNvSpPr>
            <p:nvPr/>
          </p:nvSpPr>
          <p:spPr bwMode="auto">
            <a:xfrm>
              <a:off x="3144" y="1753"/>
              <a:ext cx="68"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grpFill/>
            <a:ln w="38100" cmpd="sng">
              <a:solidFill>
                <a:srgbClr val="0000FF"/>
              </a:solidFill>
              <a:round/>
              <a:headEnd/>
              <a:tailEnd/>
            </a:ln>
            <a:effectLst/>
          </p:spPr>
          <p:txBody>
            <a:bodyPr wrap="none" anchor="ctr"/>
            <a:lstStyle/>
            <a:p>
              <a:endParaRPr lang="en-US"/>
            </a:p>
          </p:txBody>
        </p:sp>
        <p:sp>
          <p:nvSpPr>
            <p:cNvPr id="168" name="Freeform 9"/>
            <p:cNvSpPr>
              <a:spLocks/>
            </p:cNvSpPr>
            <p:nvPr/>
          </p:nvSpPr>
          <p:spPr bwMode="auto">
            <a:xfrm>
              <a:off x="3115" y="1440"/>
              <a:ext cx="59"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rgbClr val="0000FF"/>
              </a:solidFill>
              <a:round/>
              <a:headEnd/>
              <a:tailEnd/>
            </a:ln>
            <a:effectLst/>
          </p:spPr>
          <p:txBody>
            <a:bodyPr wrap="none" anchor="ctr"/>
            <a:lstStyle/>
            <a:p>
              <a:endParaRPr lang="en-US"/>
            </a:p>
          </p:txBody>
        </p:sp>
        <p:sp>
          <p:nvSpPr>
            <p:cNvPr id="169" name="Freeform 10"/>
            <p:cNvSpPr>
              <a:spLocks/>
            </p:cNvSpPr>
            <p:nvPr/>
          </p:nvSpPr>
          <p:spPr bwMode="auto">
            <a:xfrm>
              <a:off x="3160" y="1520"/>
              <a:ext cx="12" cy="133"/>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grpFill/>
            <a:ln w="9525">
              <a:solidFill>
                <a:srgbClr val="0000FF"/>
              </a:solidFill>
              <a:round/>
              <a:headEnd/>
              <a:tailEnd/>
            </a:ln>
            <a:effectLst/>
          </p:spPr>
          <p:txBody>
            <a:bodyPr wrap="none" anchor="ctr"/>
            <a:lstStyle/>
            <a:p>
              <a:endParaRPr lang="en-US"/>
            </a:p>
          </p:txBody>
        </p:sp>
        <p:sp>
          <p:nvSpPr>
            <p:cNvPr id="172" name="Freeform 11"/>
            <p:cNvSpPr>
              <a:spLocks/>
            </p:cNvSpPr>
            <p:nvPr/>
          </p:nvSpPr>
          <p:spPr bwMode="auto">
            <a:xfrm>
              <a:off x="3161" y="1699"/>
              <a:ext cx="13" cy="132"/>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grpFill/>
            <a:ln w="9525">
              <a:solidFill>
                <a:srgbClr val="0000FF"/>
              </a:solidFill>
              <a:round/>
              <a:headEnd/>
              <a:tailEnd/>
            </a:ln>
            <a:effectLst/>
          </p:spPr>
          <p:txBody>
            <a:bodyPr wrap="none" anchor="ctr"/>
            <a:lstStyle/>
            <a:p>
              <a:endParaRPr lang="en-US"/>
            </a:p>
          </p:txBody>
        </p:sp>
        <p:sp>
          <p:nvSpPr>
            <p:cNvPr id="174" name="Freeform 12"/>
            <p:cNvSpPr>
              <a:spLocks/>
            </p:cNvSpPr>
            <p:nvPr/>
          </p:nvSpPr>
          <p:spPr bwMode="auto">
            <a:xfrm>
              <a:off x="3161" y="1884"/>
              <a:ext cx="50"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grpFill/>
            <a:ln w="9525">
              <a:solidFill>
                <a:srgbClr val="0000FF"/>
              </a:solidFill>
              <a:round/>
              <a:headEnd/>
              <a:tailEnd/>
            </a:ln>
            <a:effectLst/>
          </p:spPr>
          <p:txBody>
            <a:bodyPr wrap="none" anchor="ctr"/>
            <a:lstStyle/>
            <a:p>
              <a:endParaRPr lang="en-US"/>
            </a:p>
          </p:txBody>
        </p:sp>
      </p:grpSp>
      <p:grpSp>
        <p:nvGrpSpPr>
          <p:cNvPr id="18" name="Group 31"/>
          <p:cNvGrpSpPr>
            <a:grpSpLocks/>
          </p:cNvGrpSpPr>
          <p:nvPr/>
        </p:nvGrpSpPr>
        <p:grpSpPr bwMode="auto">
          <a:xfrm>
            <a:off x="4426857" y="4293394"/>
            <a:ext cx="727227" cy="899170"/>
            <a:chOff x="2879" y="3550"/>
            <a:chExt cx="588" cy="725"/>
          </a:xfrm>
          <a:solidFill>
            <a:srgbClr val="0000FF"/>
          </a:solidFill>
        </p:grpSpPr>
        <p:sp>
          <p:nvSpPr>
            <p:cNvPr id="187" name="Freeform 32"/>
            <p:cNvSpPr>
              <a:spLocks/>
            </p:cNvSpPr>
            <p:nvPr/>
          </p:nvSpPr>
          <p:spPr bwMode="auto">
            <a:xfrm rot="10800000" flipH="1">
              <a:off x="3053" y="3550"/>
              <a:ext cx="414"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rgbClr val="0000FF"/>
              </a:solidFill>
              <a:round/>
              <a:headEnd/>
              <a:tailEnd/>
            </a:ln>
            <a:effectLst/>
          </p:spPr>
          <p:txBody>
            <a:bodyPr wrap="none" anchor="ctr"/>
            <a:lstStyle/>
            <a:p>
              <a:endParaRPr lang="en-US"/>
            </a:p>
          </p:txBody>
        </p:sp>
        <p:sp>
          <p:nvSpPr>
            <p:cNvPr id="188" name="Freeform 33"/>
            <p:cNvSpPr>
              <a:spLocks/>
            </p:cNvSpPr>
            <p:nvPr/>
          </p:nvSpPr>
          <p:spPr bwMode="auto">
            <a:xfrm rot="10800000" flipH="1">
              <a:off x="2879" y="3873"/>
              <a:ext cx="39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28575" cmpd="sng">
              <a:solidFill>
                <a:srgbClr val="0000FF"/>
              </a:solidFill>
              <a:round/>
              <a:headEnd/>
              <a:tailEnd/>
            </a:ln>
            <a:effectLst/>
          </p:spPr>
          <p:txBody>
            <a:bodyPr wrap="none" anchor="ctr"/>
            <a:lstStyle/>
            <a:p>
              <a:endParaRPr lang="en-US"/>
            </a:p>
          </p:txBody>
        </p:sp>
        <p:sp>
          <p:nvSpPr>
            <p:cNvPr id="194" name="Freeform 34"/>
            <p:cNvSpPr>
              <a:spLocks/>
            </p:cNvSpPr>
            <p:nvPr/>
          </p:nvSpPr>
          <p:spPr bwMode="auto">
            <a:xfrm rot="10800000" flipH="1">
              <a:off x="3159" y="4061"/>
              <a:ext cx="97" cy="157"/>
            </a:xfrm>
            <a:custGeom>
              <a:avLst/>
              <a:gdLst>
                <a:gd name="connsiteX0" fmla="*/ 700 w 9613"/>
                <a:gd name="connsiteY0" fmla="*/ 779 h 11083"/>
                <a:gd name="connsiteX1" fmla="*/ 5410 w 9613"/>
                <a:gd name="connsiteY1" fmla="*/ 5239 h 11083"/>
                <a:gd name="connsiteX2" fmla="*/ 9323 w 9613"/>
                <a:gd name="connsiteY2" fmla="*/ 7187 h 11083"/>
                <a:gd name="connsiteX3" fmla="*/ 7584 w 9613"/>
                <a:gd name="connsiteY3" fmla="*/ 8745 h 11083"/>
                <a:gd name="connsiteX4" fmla="*/ 193 w 9613"/>
                <a:gd name="connsiteY4" fmla="*/ 9914 h 11083"/>
                <a:gd name="connsiteX5" fmla="*/ 700 w 9613"/>
                <a:gd name="connsiteY5" fmla="*/ 779 h 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3" h="11083">
                  <a:moveTo>
                    <a:pt x="700" y="779"/>
                  </a:moveTo>
                  <a:cubicBezTo>
                    <a:pt x="1714" y="0"/>
                    <a:pt x="3973" y="4171"/>
                    <a:pt x="5410" y="5239"/>
                  </a:cubicBezTo>
                  <a:cubicBezTo>
                    <a:pt x="6847" y="6307"/>
                    <a:pt x="9033" y="6602"/>
                    <a:pt x="9323" y="7187"/>
                  </a:cubicBezTo>
                  <a:cubicBezTo>
                    <a:pt x="9613" y="7771"/>
                    <a:pt x="9033" y="8291"/>
                    <a:pt x="7584" y="8745"/>
                  </a:cubicBezTo>
                  <a:cubicBezTo>
                    <a:pt x="6135" y="9200"/>
                    <a:pt x="1497" y="11083"/>
                    <a:pt x="193" y="9914"/>
                  </a:cubicBezTo>
                  <a:cubicBezTo>
                    <a:pt x="0" y="7230"/>
                    <a:pt x="893" y="3463"/>
                    <a:pt x="700" y="779"/>
                  </a:cubicBezTo>
                  <a:close/>
                </a:path>
              </a:pathLst>
            </a:custGeom>
            <a:grpFill/>
            <a:ln w="9525">
              <a:solidFill>
                <a:srgbClr val="0000FF"/>
              </a:solidFill>
              <a:round/>
              <a:headEnd/>
              <a:tailEnd/>
            </a:ln>
            <a:effectLst/>
          </p:spPr>
          <p:txBody>
            <a:bodyPr wrap="none" anchor="ctr"/>
            <a:lstStyle/>
            <a:p>
              <a:endParaRPr lang="en-US"/>
            </a:p>
          </p:txBody>
        </p:sp>
        <p:sp>
          <p:nvSpPr>
            <p:cNvPr id="195" name="Freeform 35"/>
            <p:cNvSpPr>
              <a:spLocks/>
            </p:cNvSpPr>
            <p:nvPr/>
          </p:nvSpPr>
          <p:spPr bwMode="auto">
            <a:xfrm rot="10800000" flipH="1">
              <a:off x="3181" y="3899"/>
              <a:ext cx="90" cy="117"/>
            </a:xfrm>
            <a:custGeom>
              <a:avLst/>
              <a:gdLst>
                <a:gd name="connsiteX0" fmla="*/ 0 w 10000"/>
                <a:gd name="connsiteY0" fmla="*/ 9216 h 10000"/>
                <a:gd name="connsiteX1" fmla="*/ 5207 w 10000"/>
                <a:gd name="connsiteY1" fmla="*/ 6772 h 10000"/>
                <a:gd name="connsiteX2" fmla="*/ 8462 w 10000"/>
                <a:gd name="connsiteY2" fmla="*/ 3987 h 10000"/>
                <a:gd name="connsiteX3" fmla="*/ 9103 w 10000"/>
                <a:gd name="connsiteY3" fmla="*/ 2876 h 10000"/>
                <a:gd name="connsiteX4" fmla="*/ 9744 w 10000"/>
                <a:gd name="connsiteY4" fmla="*/ 2222 h 10000"/>
                <a:gd name="connsiteX5" fmla="*/ 7949 w 10000"/>
                <a:gd name="connsiteY5" fmla="*/ 1830 h 10000"/>
                <a:gd name="connsiteX6" fmla="*/ 256 w 10000"/>
                <a:gd name="connsiteY6" fmla="*/ 1242 h 10000"/>
                <a:gd name="connsiteX7" fmla="*/ 0 w 10000"/>
                <a:gd name="connsiteY7" fmla="*/ 921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0" y="9216"/>
                  </a:moveTo>
                  <a:cubicBezTo>
                    <a:pt x="513" y="10000"/>
                    <a:pt x="3797" y="7621"/>
                    <a:pt x="5207" y="6772"/>
                  </a:cubicBezTo>
                  <a:cubicBezTo>
                    <a:pt x="6617" y="5922"/>
                    <a:pt x="7813" y="4636"/>
                    <a:pt x="8462" y="3987"/>
                  </a:cubicBezTo>
                  <a:cubicBezTo>
                    <a:pt x="9111" y="3338"/>
                    <a:pt x="8846" y="3137"/>
                    <a:pt x="9103" y="2876"/>
                  </a:cubicBezTo>
                  <a:cubicBezTo>
                    <a:pt x="9359" y="2614"/>
                    <a:pt x="10000" y="2418"/>
                    <a:pt x="9744" y="2222"/>
                  </a:cubicBezTo>
                  <a:cubicBezTo>
                    <a:pt x="9487" y="2026"/>
                    <a:pt x="9487" y="1961"/>
                    <a:pt x="7949" y="1830"/>
                  </a:cubicBezTo>
                  <a:cubicBezTo>
                    <a:pt x="6410" y="1699"/>
                    <a:pt x="1538" y="0"/>
                    <a:pt x="256" y="1242"/>
                  </a:cubicBezTo>
                  <a:cubicBezTo>
                    <a:pt x="171" y="3900"/>
                    <a:pt x="85" y="6558"/>
                    <a:pt x="0" y="9216"/>
                  </a:cubicBezTo>
                  <a:close/>
                </a:path>
              </a:pathLst>
            </a:custGeom>
            <a:grpFill/>
            <a:ln w="9525">
              <a:noFill/>
              <a:round/>
              <a:headEnd/>
              <a:tailEnd/>
            </a:ln>
            <a:effectLst/>
          </p:spPr>
          <p:txBody>
            <a:bodyPr wrap="none" anchor="ctr"/>
            <a:lstStyle/>
            <a:p>
              <a:endParaRPr lang="en-US"/>
            </a:p>
          </p:txBody>
        </p:sp>
        <p:sp>
          <p:nvSpPr>
            <p:cNvPr id="196" name="Freeform 36"/>
            <p:cNvSpPr>
              <a:spLocks/>
            </p:cNvSpPr>
            <p:nvPr/>
          </p:nvSpPr>
          <p:spPr bwMode="auto">
            <a:xfrm rot="10800000" flipH="1">
              <a:off x="3156" y="3733"/>
              <a:ext cx="306"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grpFill/>
            <a:ln w="9525">
              <a:solidFill>
                <a:srgbClr val="0000FF"/>
              </a:solidFill>
              <a:round/>
              <a:headEnd/>
              <a:tailEnd/>
            </a:ln>
            <a:effectLst/>
          </p:spPr>
          <p:txBody>
            <a:bodyPr wrap="none" anchor="ctr"/>
            <a:lstStyle/>
            <a:p>
              <a:endParaRPr lang="en-US"/>
            </a:p>
          </p:txBody>
        </p:sp>
      </p:grpSp>
      <p:sp>
        <p:nvSpPr>
          <p:cNvPr id="133" name="Title 1"/>
          <p:cNvSpPr>
            <a:spLocks noGrp="1"/>
          </p:cNvSpPr>
          <p:nvPr>
            <p:ph type="title"/>
          </p:nvPr>
        </p:nvSpPr>
        <p:spPr/>
        <p:txBody>
          <a:bodyPr/>
          <a:lstStyle/>
          <a:p>
            <a:r>
              <a:rPr lang="en-US" dirty="0" smtClean="0"/>
              <a:t>Compaction – Hydrocarbon Signature</a:t>
            </a:r>
            <a:endParaRPr lang="en-US" dirty="0"/>
          </a:p>
        </p:txBody>
      </p:sp>
      <p:sp>
        <p:nvSpPr>
          <p:cNvPr id="141"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22</a:t>
            </a:fld>
            <a:endParaRPr lang="en-US"/>
          </a:p>
        </p:txBody>
      </p:sp>
      <p:sp>
        <p:nvSpPr>
          <p:cNvPr id="142" name="Text Box 21"/>
          <p:cNvSpPr txBox="1">
            <a:spLocks noChangeArrowheads="1"/>
          </p:cNvSpPr>
          <p:nvPr/>
        </p:nvSpPr>
        <p:spPr bwMode="auto">
          <a:xfrm>
            <a:off x="7358806" y="5157404"/>
            <a:ext cx="1620762" cy="285782"/>
          </a:xfrm>
          <a:prstGeom prst="rect">
            <a:avLst/>
          </a:prstGeom>
          <a:noFill/>
          <a:ln w="9525">
            <a:noFill/>
            <a:miter lim="800000"/>
            <a:headEnd/>
            <a:tailEnd/>
          </a:ln>
          <a:effectLst/>
        </p:spPr>
        <p:txBody>
          <a:bodyPr lIns="84897" tIns="42449" rIns="84897" bIns="42449">
            <a:spAutoFit/>
          </a:bodyPr>
          <a:lstStyle/>
          <a:p>
            <a:pPr algn="r" defTabSz="849130"/>
            <a:r>
              <a:rPr lang="en-US" sz="1300" b="1" dirty="0">
                <a:solidFill>
                  <a:schemeClr val="bg1"/>
                </a:solidFill>
                <a:effectLst>
                  <a:outerShdw blurRad="38100" dist="38100" dir="2700000" algn="tl">
                    <a:srgbClr val="000000">
                      <a:alpha val="43137"/>
                    </a:srgbClr>
                  </a:outerShdw>
                </a:effectLst>
                <a:latin typeface="Verdana" pitchFamily="34" charset="0"/>
              </a:rPr>
              <a:t>Class </a:t>
            </a:r>
            <a:r>
              <a:rPr lang="en-US" sz="1300" b="1" dirty="0" smtClean="0">
                <a:solidFill>
                  <a:schemeClr val="bg1"/>
                </a:solidFill>
                <a:effectLst>
                  <a:outerShdw blurRad="38100" dist="38100" dir="2700000" algn="tl">
                    <a:srgbClr val="000000">
                      <a:alpha val="43137"/>
                    </a:srgbClr>
                  </a:outerShdw>
                </a:effectLst>
                <a:latin typeface="Verdana" pitchFamily="34" charset="0"/>
              </a:rPr>
              <a:t>I</a:t>
            </a:r>
            <a:endParaRPr lang="en-US" sz="1300" b="1" dirty="0">
              <a:solidFill>
                <a:schemeClr val="bg1"/>
              </a:solidFill>
              <a:effectLst>
                <a:outerShdw blurRad="38100" dist="38100" dir="2700000" algn="tl">
                  <a:srgbClr val="000000">
                    <a:alpha val="43137"/>
                  </a:srgbClr>
                </a:outerShdw>
              </a:effectLst>
              <a:latin typeface="Verdana" pitchFamily="34" charset="0"/>
            </a:endParaRPr>
          </a:p>
        </p:txBody>
      </p:sp>
      <p:sp>
        <p:nvSpPr>
          <p:cNvPr id="143" name="Text Box 21"/>
          <p:cNvSpPr txBox="1">
            <a:spLocks noChangeArrowheads="1"/>
          </p:cNvSpPr>
          <p:nvPr/>
        </p:nvSpPr>
        <p:spPr bwMode="auto">
          <a:xfrm>
            <a:off x="7346774" y="3791820"/>
            <a:ext cx="1620762" cy="285782"/>
          </a:xfrm>
          <a:prstGeom prst="rect">
            <a:avLst/>
          </a:prstGeom>
          <a:noFill/>
          <a:ln w="9525">
            <a:noFill/>
            <a:miter lim="800000"/>
            <a:headEnd/>
            <a:tailEnd/>
          </a:ln>
          <a:effectLst/>
        </p:spPr>
        <p:txBody>
          <a:bodyPr lIns="84897" tIns="42449" rIns="84897" bIns="42449">
            <a:spAutoFit/>
          </a:bodyPr>
          <a:lstStyle/>
          <a:p>
            <a:pPr algn="r" defTabSz="849130"/>
            <a:r>
              <a:rPr lang="en-US" sz="1300" b="1" dirty="0">
                <a:solidFill>
                  <a:schemeClr val="bg1"/>
                </a:solidFill>
                <a:effectLst>
                  <a:outerShdw blurRad="38100" dist="38100" dir="2700000" algn="tl">
                    <a:srgbClr val="000000">
                      <a:alpha val="43137"/>
                    </a:srgbClr>
                  </a:outerShdw>
                </a:effectLst>
                <a:latin typeface="Verdana" pitchFamily="34" charset="0"/>
              </a:rPr>
              <a:t>Class </a:t>
            </a:r>
            <a:r>
              <a:rPr lang="en-US" sz="1300" b="1" dirty="0" smtClean="0">
                <a:solidFill>
                  <a:schemeClr val="bg1"/>
                </a:solidFill>
                <a:effectLst>
                  <a:outerShdw blurRad="38100" dist="38100" dir="2700000" algn="tl">
                    <a:srgbClr val="000000">
                      <a:alpha val="43137"/>
                    </a:srgbClr>
                  </a:outerShdw>
                </a:effectLst>
                <a:latin typeface="Verdana" pitchFamily="34" charset="0"/>
              </a:rPr>
              <a:t>II</a:t>
            </a:r>
            <a:endParaRPr lang="en-US" sz="1300" b="1" dirty="0">
              <a:solidFill>
                <a:schemeClr val="bg1"/>
              </a:solidFill>
              <a:effectLst>
                <a:outerShdw blurRad="38100" dist="38100" dir="2700000" algn="tl">
                  <a:srgbClr val="000000">
                    <a:alpha val="43137"/>
                  </a:srgbClr>
                </a:outerShdw>
              </a:effectLst>
              <a:latin typeface="Verdana" pitchFamily="34" charset="0"/>
            </a:endParaRPr>
          </a:p>
        </p:txBody>
      </p:sp>
      <p:sp>
        <p:nvSpPr>
          <p:cNvPr id="144" name="Text Box 21"/>
          <p:cNvSpPr txBox="1">
            <a:spLocks noChangeArrowheads="1"/>
          </p:cNvSpPr>
          <p:nvPr/>
        </p:nvSpPr>
        <p:spPr bwMode="auto">
          <a:xfrm>
            <a:off x="7343274" y="2494547"/>
            <a:ext cx="1620762" cy="285782"/>
          </a:xfrm>
          <a:prstGeom prst="rect">
            <a:avLst/>
          </a:prstGeom>
          <a:noFill/>
          <a:ln w="9525">
            <a:noFill/>
            <a:miter lim="800000"/>
            <a:headEnd/>
            <a:tailEnd/>
          </a:ln>
          <a:effectLst/>
        </p:spPr>
        <p:txBody>
          <a:bodyPr lIns="84897" tIns="42449" rIns="84897" bIns="42449">
            <a:spAutoFit/>
          </a:bodyPr>
          <a:lstStyle/>
          <a:p>
            <a:pPr algn="r" defTabSz="849130"/>
            <a:r>
              <a:rPr lang="en-US" sz="1300" b="1" dirty="0">
                <a:solidFill>
                  <a:schemeClr val="bg1"/>
                </a:solidFill>
                <a:effectLst>
                  <a:outerShdw blurRad="38100" dist="38100" dir="2700000" algn="tl">
                    <a:srgbClr val="000000">
                      <a:alpha val="43137"/>
                    </a:srgbClr>
                  </a:outerShdw>
                </a:effectLst>
                <a:latin typeface="Verdana" pitchFamily="34" charset="0"/>
              </a:rPr>
              <a:t>Class </a:t>
            </a:r>
            <a:r>
              <a:rPr lang="en-US" sz="1300" b="1" dirty="0" smtClean="0">
                <a:solidFill>
                  <a:schemeClr val="bg1"/>
                </a:solidFill>
                <a:effectLst>
                  <a:outerShdw blurRad="38100" dist="38100" dir="2700000" algn="tl">
                    <a:srgbClr val="000000">
                      <a:alpha val="43137"/>
                    </a:srgbClr>
                  </a:outerShdw>
                </a:effectLst>
                <a:latin typeface="Verdana" pitchFamily="34" charset="0"/>
              </a:rPr>
              <a:t>III</a:t>
            </a:r>
            <a:endParaRPr lang="en-US" sz="1300" b="1" dirty="0">
              <a:solidFill>
                <a:schemeClr val="bg1"/>
              </a:solidFill>
              <a:effectLst>
                <a:outerShdw blurRad="38100" dist="38100" dir="2700000" algn="tl">
                  <a:srgbClr val="000000">
                    <a:alpha val="43137"/>
                  </a:srgbClr>
                </a:outerShdw>
              </a:effectLst>
              <a:latin typeface="Verdana" pitchFamily="34" charset="0"/>
            </a:endParaRPr>
          </a:p>
        </p:txBody>
      </p:sp>
      <p:sp>
        <p:nvSpPr>
          <p:cNvPr id="145" name="Freeform 144"/>
          <p:cNvSpPr/>
          <p:nvPr/>
        </p:nvSpPr>
        <p:spPr>
          <a:xfrm flipH="1">
            <a:off x="2786061" y="4314824"/>
            <a:ext cx="189750" cy="902495"/>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 name="connsiteX0" fmla="*/ 290513 w 292894"/>
              <a:gd name="connsiteY0" fmla="*/ 0 h 902495"/>
              <a:gd name="connsiteX1" fmla="*/ 290513 w 292894"/>
              <a:gd name="connsiteY1" fmla="*/ 300038 h 902495"/>
              <a:gd name="connsiteX2" fmla="*/ 0 w 292894"/>
              <a:gd name="connsiteY2" fmla="*/ 297657 h 902495"/>
              <a:gd name="connsiteX3" fmla="*/ 0 w 292894"/>
              <a:gd name="connsiteY3" fmla="*/ 595313 h 902495"/>
              <a:gd name="connsiteX4" fmla="*/ 290513 w 292894"/>
              <a:gd name="connsiteY4" fmla="*/ 595313 h 902495"/>
              <a:gd name="connsiteX5" fmla="*/ 292894 w 292894"/>
              <a:gd name="connsiteY5" fmla="*/ 902495 h 90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902495">
                <a:moveTo>
                  <a:pt x="290513" y="0"/>
                </a:moveTo>
                <a:lnTo>
                  <a:pt x="290513" y="300038"/>
                </a:lnTo>
                <a:lnTo>
                  <a:pt x="0" y="297657"/>
                </a:lnTo>
                <a:lnTo>
                  <a:pt x="0" y="595313"/>
                </a:lnTo>
                <a:lnTo>
                  <a:pt x="290513" y="595313"/>
                </a:lnTo>
                <a:cubicBezTo>
                  <a:pt x="291307" y="689769"/>
                  <a:pt x="292100" y="808039"/>
                  <a:pt x="292894" y="902495"/>
                </a:cubicBez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sp>
        <p:nvSpPr>
          <p:cNvPr id="146" name="Freeform 145"/>
          <p:cNvSpPr/>
          <p:nvPr/>
        </p:nvSpPr>
        <p:spPr>
          <a:xfrm>
            <a:off x="2502568" y="3009900"/>
            <a:ext cx="157288" cy="907257"/>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 name="connsiteX0" fmla="*/ 290513 w 292894"/>
              <a:gd name="connsiteY0" fmla="*/ 0 h 907257"/>
              <a:gd name="connsiteX1" fmla="*/ 290513 w 292894"/>
              <a:gd name="connsiteY1" fmla="*/ 300038 h 907257"/>
              <a:gd name="connsiteX2" fmla="*/ 0 w 292894"/>
              <a:gd name="connsiteY2" fmla="*/ 297657 h 907257"/>
              <a:gd name="connsiteX3" fmla="*/ 0 w 292894"/>
              <a:gd name="connsiteY3" fmla="*/ 595313 h 907257"/>
              <a:gd name="connsiteX4" fmla="*/ 290513 w 292894"/>
              <a:gd name="connsiteY4" fmla="*/ 595313 h 907257"/>
              <a:gd name="connsiteX5" fmla="*/ 292894 w 292894"/>
              <a:gd name="connsiteY5" fmla="*/ 907257 h 9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907257">
                <a:moveTo>
                  <a:pt x="290513" y="0"/>
                </a:moveTo>
                <a:lnTo>
                  <a:pt x="290513" y="300038"/>
                </a:lnTo>
                <a:lnTo>
                  <a:pt x="0" y="297657"/>
                </a:lnTo>
                <a:lnTo>
                  <a:pt x="0" y="595313"/>
                </a:lnTo>
                <a:lnTo>
                  <a:pt x="290513" y="595313"/>
                </a:lnTo>
                <a:cubicBezTo>
                  <a:pt x="291307" y="689769"/>
                  <a:pt x="292100" y="812801"/>
                  <a:pt x="292894" y="907257"/>
                </a:cubicBez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sp>
        <p:nvSpPr>
          <p:cNvPr id="147" name="Freeform 146"/>
          <p:cNvSpPr/>
          <p:nvPr/>
        </p:nvSpPr>
        <p:spPr>
          <a:xfrm>
            <a:off x="1881188" y="1646697"/>
            <a:ext cx="633412" cy="878682"/>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878682">
                <a:moveTo>
                  <a:pt x="290513" y="0"/>
                </a:moveTo>
                <a:lnTo>
                  <a:pt x="290513" y="300038"/>
                </a:lnTo>
                <a:lnTo>
                  <a:pt x="0" y="297657"/>
                </a:lnTo>
                <a:lnTo>
                  <a:pt x="0" y="595313"/>
                </a:lnTo>
                <a:lnTo>
                  <a:pt x="290513" y="595313"/>
                </a:lnTo>
                <a:cubicBezTo>
                  <a:pt x="291307" y="689769"/>
                  <a:pt x="292100" y="784226"/>
                  <a:pt x="292894" y="878682"/>
                </a:cubicBezTo>
              </a:path>
            </a:pathLst>
          </a:custGeom>
          <a:ln w="127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48" name="Group 51"/>
          <p:cNvGrpSpPr>
            <a:grpSpLocks/>
          </p:cNvGrpSpPr>
          <p:nvPr/>
        </p:nvGrpSpPr>
        <p:grpSpPr bwMode="auto">
          <a:xfrm rot="10800000" flipH="1">
            <a:off x="4724401" y="3009900"/>
            <a:ext cx="158145" cy="897930"/>
            <a:chOff x="2783" y="2400"/>
            <a:chExt cx="563" cy="724"/>
          </a:xfrm>
        </p:grpSpPr>
        <p:sp>
          <p:nvSpPr>
            <p:cNvPr id="149" name="Freeform 52"/>
            <p:cNvSpPr>
              <a:spLocks/>
            </p:cNvSpPr>
            <p:nvPr/>
          </p:nvSpPr>
          <p:spPr bwMode="auto">
            <a:xfrm>
              <a:off x="2950" y="2713"/>
              <a:ext cx="396"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rgbClr val="0000FF"/>
              </a:solidFill>
              <a:round/>
              <a:headEnd/>
              <a:tailEnd/>
            </a:ln>
            <a:effectLst/>
          </p:spPr>
          <p:txBody>
            <a:bodyPr wrap="none" anchor="ctr"/>
            <a:lstStyle/>
            <a:p>
              <a:endParaRPr lang="en-US"/>
            </a:p>
          </p:txBody>
        </p:sp>
        <p:sp>
          <p:nvSpPr>
            <p:cNvPr id="150" name="Freeform 53"/>
            <p:cNvSpPr>
              <a:spLocks/>
            </p:cNvSpPr>
            <p:nvPr/>
          </p:nvSpPr>
          <p:spPr bwMode="auto">
            <a:xfrm>
              <a:off x="2783" y="2400"/>
              <a:ext cx="34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rgbClr val="0000FF"/>
              </a:solidFill>
              <a:round/>
              <a:headEnd/>
              <a:tailEnd/>
            </a:ln>
            <a:effectLst/>
          </p:spPr>
          <p:txBody>
            <a:bodyPr wrap="none" anchor="ctr"/>
            <a:lstStyle/>
            <a:p>
              <a:endParaRPr lang="en-US"/>
            </a:p>
          </p:txBody>
        </p:sp>
        <p:sp>
          <p:nvSpPr>
            <p:cNvPr id="153" name="Freeform 56"/>
            <p:cNvSpPr>
              <a:spLocks/>
            </p:cNvSpPr>
            <p:nvPr/>
          </p:nvSpPr>
          <p:spPr bwMode="auto">
            <a:xfrm>
              <a:off x="3048" y="2844"/>
              <a:ext cx="293"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0000FF"/>
            </a:solidFill>
            <a:ln w="9525">
              <a:solidFill>
                <a:srgbClr val="0000FF"/>
              </a:solidFill>
              <a:round/>
              <a:headEnd/>
              <a:tailEnd/>
            </a:ln>
            <a:effectLst/>
          </p:spPr>
          <p:txBody>
            <a:bodyPr wrap="none" anchor="ctr"/>
            <a:lstStyle/>
            <a:p>
              <a:endParaRPr lang="en-US"/>
            </a:p>
          </p:txBody>
        </p:sp>
      </p:grpSp>
      <p:sp>
        <p:nvSpPr>
          <p:cNvPr id="154" name="Freeform 153"/>
          <p:cNvSpPr/>
          <p:nvPr/>
        </p:nvSpPr>
        <p:spPr>
          <a:xfrm>
            <a:off x="2362200" y="1643062"/>
            <a:ext cx="140494" cy="878682"/>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878682">
                <a:moveTo>
                  <a:pt x="290513" y="0"/>
                </a:moveTo>
                <a:lnTo>
                  <a:pt x="290513" y="300038"/>
                </a:lnTo>
                <a:lnTo>
                  <a:pt x="0" y="297657"/>
                </a:lnTo>
                <a:lnTo>
                  <a:pt x="0" y="595313"/>
                </a:lnTo>
                <a:lnTo>
                  <a:pt x="290513" y="595313"/>
                </a:lnTo>
                <a:cubicBezTo>
                  <a:pt x="291307" y="689769"/>
                  <a:pt x="292100" y="784226"/>
                  <a:pt x="292894" y="878682"/>
                </a:cubicBezTo>
              </a:path>
            </a:pathLst>
          </a:custGeom>
          <a:ln w="127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Oval 140"/>
          <p:cNvSpPr>
            <a:spLocks noChangeArrowheads="1"/>
          </p:cNvSpPr>
          <p:nvPr/>
        </p:nvSpPr>
        <p:spPr bwMode="auto">
          <a:xfrm>
            <a:off x="2602832" y="3108158"/>
            <a:ext cx="130024" cy="106660"/>
          </a:xfrm>
          <a:prstGeom prst="ellipse">
            <a:avLst/>
          </a:prstGeom>
          <a:solidFill>
            <a:srgbClr val="996633"/>
          </a:solidFill>
          <a:ln w="9525">
            <a:solidFill>
              <a:srgbClr val="333333"/>
            </a:solidFill>
            <a:round/>
            <a:headEnd/>
            <a:tailEnd/>
          </a:ln>
          <a:effectLst/>
        </p:spPr>
        <p:txBody>
          <a:bodyPr wrap="none" lIns="80312" tIns="40156" rIns="80312" bIns="40156" anchor="ctr"/>
          <a:lstStyle/>
          <a:p>
            <a:pPr algn="ctr"/>
            <a:endParaRPr lang="en-US"/>
          </a:p>
        </p:txBody>
      </p:sp>
      <p:sp>
        <p:nvSpPr>
          <p:cNvPr id="138" name="Oval 152"/>
          <p:cNvSpPr>
            <a:spLocks noChangeArrowheads="1"/>
          </p:cNvSpPr>
          <p:nvPr/>
        </p:nvSpPr>
        <p:spPr bwMode="auto">
          <a:xfrm>
            <a:off x="2637240" y="3691941"/>
            <a:ext cx="130024" cy="106660"/>
          </a:xfrm>
          <a:prstGeom prst="ellipse">
            <a:avLst/>
          </a:prstGeom>
          <a:solidFill>
            <a:srgbClr val="996633"/>
          </a:solidFill>
          <a:ln w="9525">
            <a:solidFill>
              <a:srgbClr val="333333"/>
            </a:solidFill>
            <a:round/>
            <a:headEnd/>
            <a:tailEnd/>
          </a:ln>
          <a:effectLst/>
        </p:spPr>
        <p:txBody>
          <a:bodyPr wrap="none" lIns="80312" tIns="40156" rIns="80312" bIns="40156" anchor="ctr"/>
          <a:lstStyle/>
          <a:p>
            <a:pPr algn="ctr"/>
            <a:endParaRPr lang="en-US"/>
          </a:p>
        </p:txBody>
      </p:sp>
      <p:sp>
        <p:nvSpPr>
          <p:cNvPr id="161" name="Oval 140"/>
          <p:cNvSpPr>
            <a:spLocks noChangeArrowheads="1"/>
          </p:cNvSpPr>
          <p:nvPr/>
        </p:nvSpPr>
        <p:spPr bwMode="auto">
          <a:xfrm>
            <a:off x="2430379" y="1758616"/>
            <a:ext cx="130024" cy="106660"/>
          </a:xfrm>
          <a:prstGeom prst="ellipse">
            <a:avLst/>
          </a:prstGeom>
          <a:solidFill>
            <a:srgbClr val="996633"/>
          </a:solidFill>
          <a:ln w="9525">
            <a:solidFill>
              <a:srgbClr val="333333"/>
            </a:solidFill>
            <a:round/>
            <a:headEnd/>
            <a:tailEnd/>
          </a:ln>
          <a:effectLst/>
        </p:spPr>
        <p:txBody>
          <a:bodyPr wrap="none" lIns="80312" tIns="40156" rIns="80312" bIns="40156" anchor="ctr"/>
          <a:lstStyle/>
          <a:p>
            <a:pPr algn="ctr"/>
            <a:endParaRPr lang="en-US"/>
          </a:p>
        </p:txBody>
      </p:sp>
      <p:sp>
        <p:nvSpPr>
          <p:cNvPr id="162" name="Oval 152"/>
          <p:cNvSpPr>
            <a:spLocks noChangeArrowheads="1"/>
          </p:cNvSpPr>
          <p:nvPr/>
        </p:nvSpPr>
        <p:spPr bwMode="auto">
          <a:xfrm>
            <a:off x="2464787" y="2342399"/>
            <a:ext cx="130024" cy="106660"/>
          </a:xfrm>
          <a:prstGeom prst="ellipse">
            <a:avLst/>
          </a:prstGeom>
          <a:solidFill>
            <a:srgbClr val="996633"/>
          </a:solidFill>
          <a:ln w="9525">
            <a:solidFill>
              <a:srgbClr val="333333"/>
            </a:solidFill>
            <a:round/>
            <a:headEnd/>
            <a:tailEnd/>
          </a:ln>
          <a:effectLst/>
        </p:spPr>
        <p:txBody>
          <a:bodyPr wrap="none" lIns="80312" tIns="40156" rIns="80312" bIns="40156" anchor="ctr"/>
          <a:lstStyle/>
          <a:p>
            <a:pPr algn="ctr"/>
            <a:endParaRPr lang="en-US"/>
          </a:p>
        </p:txBody>
      </p:sp>
      <p:sp>
        <p:nvSpPr>
          <p:cNvPr id="166" name="Oval 140"/>
          <p:cNvSpPr>
            <a:spLocks noChangeArrowheads="1"/>
          </p:cNvSpPr>
          <p:nvPr/>
        </p:nvSpPr>
        <p:spPr bwMode="auto">
          <a:xfrm>
            <a:off x="2719137" y="4449679"/>
            <a:ext cx="130024" cy="106660"/>
          </a:xfrm>
          <a:prstGeom prst="ellipse">
            <a:avLst/>
          </a:prstGeom>
          <a:solidFill>
            <a:srgbClr val="996633"/>
          </a:solidFill>
          <a:ln w="9525">
            <a:solidFill>
              <a:srgbClr val="333333"/>
            </a:solidFill>
            <a:round/>
            <a:headEnd/>
            <a:tailEnd/>
          </a:ln>
          <a:effectLst/>
        </p:spPr>
        <p:txBody>
          <a:bodyPr wrap="none" lIns="80312" tIns="40156" rIns="80312" bIns="40156" anchor="ctr"/>
          <a:lstStyle/>
          <a:p>
            <a:pPr algn="ctr"/>
            <a:endParaRPr lang="en-US"/>
          </a:p>
        </p:txBody>
      </p:sp>
      <p:sp>
        <p:nvSpPr>
          <p:cNvPr id="173" name="Oval 152"/>
          <p:cNvSpPr>
            <a:spLocks noChangeArrowheads="1"/>
          </p:cNvSpPr>
          <p:nvPr/>
        </p:nvSpPr>
        <p:spPr bwMode="auto">
          <a:xfrm>
            <a:off x="2753545" y="5033462"/>
            <a:ext cx="130024" cy="106660"/>
          </a:xfrm>
          <a:prstGeom prst="ellipse">
            <a:avLst/>
          </a:prstGeom>
          <a:solidFill>
            <a:srgbClr val="996633"/>
          </a:solidFill>
          <a:ln w="9525">
            <a:solidFill>
              <a:srgbClr val="333333"/>
            </a:solidFill>
            <a:round/>
            <a:headEnd/>
            <a:tailEnd/>
          </a:ln>
          <a:effectLst/>
        </p:spPr>
        <p:txBody>
          <a:bodyPr wrap="none" lIns="80312" tIns="40156" rIns="80312" bIns="40156" anchor="ctr"/>
          <a:lstStyle/>
          <a:p>
            <a:pPr algn="ctr"/>
            <a:endParaRPr lang="en-US"/>
          </a:p>
        </p:txBody>
      </p:sp>
      <p:sp>
        <p:nvSpPr>
          <p:cNvPr id="176" name="Text Box 19"/>
          <p:cNvSpPr txBox="1">
            <a:spLocks noChangeArrowheads="1"/>
          </p:cNvSpPr>
          <p:nvPr/>
        </p:nvSpPr>
        <p:spPr bwMode="auto">
          <a:xfrm>
            <a:off x="5410200" y="876300"/>
            <a:ext cx="2681472" cy="635094"/>
          </a:xfrm>
          <a:prstGeom prst="rect">
            <a:avLst/>
          </a:prstGeom>
          <a:noFill/>
          <a:ln w="9525">
            <a:noFill/>
            <a:miter lim="800000"/>
            <a:headEnd/>
            <a:tailEnd/>
          </a:ln>
          <a:effectLst/>
        </p:spPr>
        <p:txBody>
          <a:bodyPr wrap="none" lIns="80312" tIns="40156" rIns="80312" bIns="40156">
            <a:spAutoFit/>
          </a:bodyPr>
          <a:lstStyle/>
          <a:p>
            <a:r>
              <a:rPr lang="en-US" dirty="0">
                <a:latin typeface="Verdana" pitchFamily="34" charset="0"/>
              </a:rPr>
              <a:t>DHI </a:t>
            </a:r>
            <a:r>
              <a:rPr lang="en-US" dirty="0" smtClean="0">
                <a:latin typeface="Verdana" pitchFamily="34" charset="0"/>
              </a:rPr>
              <a:t>Classes</a:t>
            </a:r>
          </a:p>
          <a:p>
            <a:r>
              <a:rPr lang="en-US" dirty="0" smtClean="0">
                <a:latin typeface="Verdana" pitchFamily="34" charset="0"/>
              </a:rPr>
              <a:t>Stacked </a:t>
            </a:r>
            <a:r>
              <a:rPr lang="en-US" dirty="0">
                <a:latin typeface="Verdana" pitchFamily="34" charset="0"/>
              </a:rPr>
              <a:t>Seismic Data</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23</a:t>
            </a:fld>
            <a:endParaRPr lang="en-US"/>
          </a:p>
        </p:txBody>
      </p:sp>
      <p:sp>
        <p:nvSpPr>
          <p:cNvPr id="3" name="Title 2"/>
          <p:cNvSpPr>
            <a:spLocks noGrp="1"/>
          </p:cNvSpPr>
          <p:nvPr>
            <p:ph type="title"/>
          </p:nvPr>
        </p:nvSpPr>
        <p:spPr/>
        <p:txBody>
          <a:bodyPr/>
          <a:lstStyle/>
          <a:p>
            <a:r>
              <a:rPr lang="en-US" dirty="0" smtClean="0"/>
              <a:t>Unconventional </a:t>
            </a:r>
            <a:r>
              <a:rPr lang="en-US" dirty="0" smtClean="0"/>
              <a:t>Resources - TOC</a:t>
            </a:r>
            <a:endParaRPr lang="en-US" dirty="0"/>
          </a:p>
        </p:txBody>
      </p:sp>
      <p:sp>
        <p:nvSpPr>
          <p:cNvPr id="4" name="Slide Number Placeholder 2"/>
          <p:cNvSpPr txBox="1">
            <a:spLocks/>
          </p:cNvSpPr>
          <p:nvPr/>
        </p:nvSpPr>
        <p:spPr>
          <a:xfrm>
            <a:off x="7010400" y="5410730"/>
            <a:ext cx="2133600" cy="304271"/>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2F2A387-2714-4BF1-94C0-87ADEFC08C47}"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5" name="Picture 2"/>
          <p:cNvPicPr>
            <a:picLocks noChangeAspect="1" noChangeArrowheads="1"/>
          </p:cNvPicPr>
          <p:nvPr/>
        </p:nvPicPr>
        <p:blipFill>
          <a:blip r:embed="rId3" cstate="print"/>
          <a:srcRect/>
          <a:stretch>
            <a:fillRect/>
          </a:stretch>
        </p:blipFill>
        <p:spPr bwMode="auto">
          <a:xfrm>
            <a:off x="152400" y="1714500"/>
            <a:ext cx="4886325" cy="3686175"/>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4929187" y="1638300"/>
            <a:ext cx="4071938" cy="3657600"/>
          </a:xfrm>
          <a:prstGeom prst="rect">
            <a:avLst/>
          </a:prstGeom>
          <a:noFill/>
          <a:ln w="9525">
            <a:noFill/>
            <a:miter lim="800000"/>
            <a:headEnd/>
            <a:tailEnd/>
          </a:ln>
        </p:spPr>
      </p:pic>
      <p:sp>
        <p:nvSpPr>
          <p:cNvPr id="7" name="Rectangle 6"/>
          <p:cNvSpPr/>
          <p:nvPr/>
        </p:nvSpPr>
        <p:spPr>
          <a:xfrm>
            <a:off x="0" y="5468779"/>
            <a:ext cx="1752600" cy="246221"/>
          </a:xfrm>
          <a:prstGeom prst="rect">
            <a:avLst/>
          </a:prstGeom>
        </p:spPr>
        <p:txBody>
          <a:bodyPr wrap="square">
            <a:spAutoFit/>
          </a:bodyPr>
          <a:lstStyle/>
          <a:p>
            <a:pPr marL="304800" indent="-304800"/>
            <a:r>
              <a:rPr lang="en-US" sz="1000" i="1" dirty="0" err="1" smtClean="0">
                <a:solidFill>
                  <a:schemeClr val="tx1">
                    <a:lumMod val="50000"/>
                    <a:lumOff val="50000"/>
                  </a:schemeClr>
                </a:solidFill>
              </a:rPr>
              <a:t>Broadhead</a:t>
            </a:r>
            <a:r>
              <a:rPr lang="en-US" sz="1000" i="1" dirty="0" smtClean="0">
                <a:solidFill>
                  <a:schemeClr val="tx1">
                    <a:lumMod val="50000"/>
                    <a:lumOff val="50000"/>
                  </a:schemeClr>
                </a:solidFill>
              </a:rPr>
              <a:t> et al. (2014)</a:t>
            </a:r>
            <a:endParaRPr lang="en-US" sz="1000" i="1" dirty="0">
              <a:solidFill>
                <a:schemeClr val="tx1">
                  <a:lumMod val="50000"/>
                  <a:lumOff val="50000"/>
                </a:schemeClr>
              </a:solidFill>
            </a:endParaRPr>
          </a:p>
        </p:txBody>
      </p:sp>
      <p:sp>
        <p:nvSpPr>
          <p:cNvPr id="8" name="TextBox 7"/>
          <p:cNvSpPr txBox="1"/>
          <p:nvPr/>
        </p:nvSpPr>
        <p:spPr>
          <a:xfrm>
            <a:off x="1905000" y="876300"/>
            <a:ext cx="5508880" cy="461665"/>
          </a:xfrm>
          <a:prstGeom prst="rect">
            <a:avLst/>
          </a:prstGeom>
          <a:noFill/>
        </p:spPr>
        <p:txBody>
          <a:bodyPr wrap="none" rtlCol="0">
            <a:spAutoFit/>
          </a:bodyPr>
          <a:lstStyle/>
          <a:p>
            <a:r>
              <a:rPr lang="en-US" sz="2400" dirty="0" smtClean="0"/>
              <a:t>Impedance vs. Total Organic Content (TOC)</a:t>
            </a:r>
            <a:endParaRPr lang="en-US" sz="2400" dirty="0"/>
          </a:p>
        </p:txBody>
      </p:sp>
      <p:sp>
        <p:nvSpPr>
          <p:cNvPr id="9" name="Rectangle 8"/>
          <p:cNvSpPr/>
          <p:nvPr/>
        </p:nvSpPr>
        <p:spPr>
          <a:xfrm>
            <a:off x="5257800" y="1562100"/>
            <a:ext cx="3484672" cy="369332"/>
          </a:xfrm>
          <a:prstGeom prst="rect">
            <a:avLst/>
          </a:prstGeom>
          <a:solidFill>
            <a:schemeClr val="bg1"/>
          </a:solidFill>
          <a:effectLst>
            <a:outerShdw blurRad="50800" dist="38100" dir="2700000" algn="tl" rotWithShape="0">
              <a:prstClr val="black">
                <a:alpha val="40000"/>
              </a:prstClr>
            </a:outerShdw>
          </a:effectLst>
        </p:spPr>
        <p:txBody>
          <a:bodyPr wrap="none">
            <a:spAutoFit/>
          </a:bodyPr>
          <a:lstStyle/>
          <a:p>
            <a:r>
              <a:rPr lang="en-US" dirty="0" smtClean="0"/>
              <a:t>1D Scenario modeling: Varying TOC</a:t>
            </a:r>
            <a:endParaRPr lang="en-US" dirty="0"/>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3"/>
          <p:cNvSpPr>
            <a:spLocks noChangeArrowheads="1"/>
          </p:cNvSpPr>
          <p:nvPr/>
        </p:nvSpPr>
        <p:spPr bwMode="auto">
          <a:xfrm>
            <a:off x="5562984" y="876300"/>
            <a:ext cx="2798774" cy="362726"/>
          </a:xfrm>
          <a:prstGeom prst="rect">
            <a:avLst/>
          </a:prstGeom>
          <a:noFill/>
          <a:ln w="12700">
            <a:noFill/>
            <a:miter lim="800000"/>
            <a:headEnd/>
            <a:tailEnd/>
          </a:ln>
          <a:effectLst/>
        </p:spPr>
        <p:txBody>
          <a:bodyPr wrap="none" lIns="84897" tIns="42449" rIns="84897" bIns="42449" anchor="ctr">
            <a:spAutoFit/>
          </a:bodyPr>
          <a:lstStyle/>
          <a:p>
            <a:pPr algn="ctr" defTabSz="849130"/>
            <a:r>
              <a:rPr lang="en-US" b="1" dirty="0" smtClean="0"/>
              <a:t>Impedance </a:t>
            </a:r>
            <a:r>
              <a:rPr lang="en-US" b="1" dirty="0"/>
              <a:t>vs. Burial Depth</a:t>
            </a:r>
          </a:p>
        </p:txBody>
      </p:sp>
      <p:grpSp>
        <p:nvGrpSpPr>
          <p:cNvPr id="2" name="Group 4"/>
          <p:cNvGrpSpPr>
            <a:grpSpLocks/>
          </p:cNvGrpSpPr>
          <p:nvPr/>
        </p:nvGrpSpPr>
        <p:grpSpPr bwMode="auto">
          <a:xfrm>
            <a:off x="5058817" y="1249732"/>
            <a:ext cx="3889932" cy="4006128"/>
            <a:chOff x="2947" y="938"/>
            <a:chExt cx="2451" cy="3028"/>
          </a:xfrm>
        </p:grpSpPr>
        <p:pic>
          <p:nvPicPr>
            <p:cNvPr id="215045" name="Picture 5" descr="C:\DATA\tmp\imped_vs_tvdbml_regr2.gif"/>
            <p:cNvPicPr>
              <a:picLocks noChangeAspect="1" noChangeArrowheads="1"/>
            </p:cNvPicPr>
            <p:nvPr/>
          </p:nvPicPr>
          <p:blipFill>
            <a:blip r:embed="rId3" cstate="print"/>
            <a:srcRect l="12535" t="4092" r="29437" b="17061"/>
            <a:stretch>
              <a:fillRect/>
            </a:stretch>
          </p:blipFill>
          <p:spPr bwMode="auto">
            <a:xfrm>
              <a:off x="3324" y="1078"/>
              <a:ext cx="1872" cy="2617"/>
            </a:xfrm>
            <a:prstGeom prst="rect">
              <a:avLst/>
            </a:prstGeom>
            <a:noFill/>
          </p:spPr>
        </p:pic>
        <p:sp>
          <p:nvSpPr>
            <p:cNvPr id="215046" name="Line 6"/>
            <p:cNvSpPr>
              <a:spLocks noChangeShapeType="1"/>
            </p:cNvSpPr>
            <p:nvPr/>
          </p:nvSpPr>
          <p:spPr bwMode="auto">
            <a:xfrm>
              <a:off x="3941" y="1126"/>
              <a:ext cx="908" cy="2439"/>
            </a:xfrm>
            <a:prstGeom prst="line">
              <a:avLst/>
            </a:prstGeom>
            <a:noFill/>
            <a:ln w="57150">
              <a:solidFill>
                <a:schemeClr val="tx1">
                  <a:lumMod val="65000"/>
                  <a:lumOff val="35000"/>
                </a:schemeClr>
              </a:solidFill>
              <a:round/>
              <a:headEnd/>
              <a:tailEnd/>
            </a:ln>
            <a:effectLst/>
          </p:spPr>
          <p:txBody>
            <a:bodyPr wrap="square" lIns="178044" tIns="89024" rIns="178044" bIns="89024" anchor="ctr">
              <a:spAutoFit/>
            </a:bodyPr>
            <a:lstStyle/>
            <a:p>
              <a:endParaRPr lang="en-US"/>
            </a:p>
          </p:txBody>
        </p:sp>
        <p:sp>
          <p:nvSpPr>
            <p:cNvPr id="215048" name="Rectangle 8"/>
            <p:cNvSpPr>
              <a:spLocks noChangeArrowheads="1"/>
            </p:cNvSpPr>
            <p:nvPr/>
          </p:nvSpPr>
          <p:spPr bwMode="auto">
            <a:xfrm>
              <a:off x="4793" y="1088"/>
              <a:ext cx="480" cy="1267"/>
            </a:xfrm>
            <a:prstGeom prst="rect">
              <a:avLst/>
            </a:prstGeom>
            <a:solidFill>
              <a:schemeClr val="bg1"/>
            </a:solidFill>
            <a:ln w="12700">
              <a:noFill/>
              <a:miter lim="800000"/>
              <a:headEnd/>
              <a:tailEnd/>
            </a:ln>
            <a:effectLst/>
          </p:spPr>
          <p:txBody>
            <a:bodyPr wrap="square" lIns="178044" tIns="89024" rIns="178044" bIns="89024" anchor="ctr">
              <a:noAutofit/>
            </a:bodyPr>
            <a:lstStyle/>
            <a:p>
              <a:endParaRPr lang="en-US"/>
            </a:p>
          </p:txBody>
        </p:sp>
        <p:sp>
          <p:nvSpPr>
            <p:cNvPr id="215050" name="Text Box 10"/>
            <p:cNvSpPr txBox="1">
              <a:spLocks noChangeArrowheads="1"/>
            </p:cNvSpPr>
            <p:nvPr/>
          </p:nvSpPr>
          <p:spPr bwMode="auto">
            <a:xfrm>
              <a:off x="3006" y="938"/>
              <a:ext cx="387"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800</a:t>
              </a:r>
            </a:p>
          </p:txBody>
        </p:sp>
        <p:sp>
          <p:nvSpPr>
            <p:cNvPr id="215051" name="Text Box 11"/>
            <p:cNvSpPr txBox="1">
              <a:spLocks noChangeArrowheads="1"/>
            </p:cNvSpPr>
            <p:nvPr/>
          </p:nvSpPr>
          <p:spPr bwMode="auto">
            <a:xfrm>
              <a:off x="2947" y="1374"/>
              <a:ext cx="441"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1000</a:t>
              </a:r>
            </a:p>
          </p:txBody>
        </p:sp>
        <p:sp>
          <p:nvSpPr>
            <p:cNvPr id="215052" name="Text Box 12"/>
            <p:cNvSpPr txBox="1">
              <a:spLocks noChangeArrowheads="1"/>
            </p:cNvSpPr>
            <p:nvPr/>
          </p:nvSpPr>
          <p:spPr bwMode="auto">
            <a:xfrm>
              <a:off x="2947" y="1811"/>
              <a:ext cx="441"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1200</a:t>
              </a:r>
            </a:p>
          </p:txBody>
        </p:sp>
        <p:sp>
          <p:nvSpPr>
            <p:cNvPr id="215053" name="Text Box 13"/>
            <p:cNvSpPr txBox="1">
              <a:spLocks noChangeArrowheads="1"/>
            </p:cNvSpPr>
            <p:nvPr/>
          </p:nvSpPr>
          <p:spPr bwMode="auto">
            <a:xfrm>
              <a:off x="2947" y="2248"/>
              <a:ext cx="441"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1400</a:t>
              </a:r>
            </a:p>
          </p:txBody>
        </p:sp>
        <p:sp>
          <p:nvSpPr>
            <p:cNvPr id="215054" name="Text Box 14"/>
            <p:cNvSpPr txBox="1">
              <a:spLocks noChangeArrowheads="1"/>
            </p:cNvSpPr>
            <p:nvPr/>
          </p:nvSpPr>
          <p:spPr bwMode="auto">
            <a:xfrm>
              <a:off x="2947" y="2683"/>
              <a:ext cx="441"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1600</a:t>
              </a:r>
            </a:p>
          </p:txBody>
        </p:sp>
        <p:sp>
          <p:nvSpPr>
            <p:cNvPr id="215055" name="Text Box 15"/>
            <p:cNvSpPr txBox="1">
              <a:spLocks noChangeArrowheads="1"/>
            </p:cNvSpPr>
            <p:nvPr/>
          </p:nvSpPr>
          <p:spPr bwMode="auto">
            <a:xfrm>
              <a:off x="2947" y="3120"/>
              <a:ext cx="441"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1800</a:t>
              </a:r>
            </a:p>
          </p:txBody>
        </p:sp>
        <p:sp>
          <p:nvSpPr>
            <p:cNvPr id="215056" name="Text Box 16"/>
            <p:cNvSpPr txBox="1">
              <a:spLocks noChangeArrowheads="1"/>
            </p:cNvSpPr>
            <p:nvPr/>
          </p:nvSpPr>
          <p:spPr bwMode="auto">
            <a:xfrm>
              <a:off x="2947" y="3557"/>
              <a:ext cx="441"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2000</a:t>
              </a:r>
            </a:p>
          </p:txBody>
        </p:sp>
        <p:sp>
          <p:nvSpPr>
            <p:cNvPr id="215057" name="Text Box 17"/>
            <p:cNvSpPr txBox="1">
              <a:spLocks noChangeArrowheads="1"/>
            </p:cNvSpPr>
            <p:nvPr/>
          </p:nvSpPr>
          <p:spPr bwMode="auto">
            <a:xfrm>
              <a:off x="3157" y="3679"/>
              <a:ext cx="439"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2E06</a:t>
              </a:r>
            </a:p>
          </p:txBody>
        </p:sp>
        <p:sp>
          <p:nvSpPr>
            <p:cNvPr id="215058" name="Text Box 18"/>
            <p:cNvSpPr txBox="1">
              <a:spLocks noChangeArrowheads="1"/>
            </p:cNvSpPr>
            <p:nvPr/>
          </p:nvSpPr>
          <p:spPr bwMode="auto">
            <a:xfrm>
              <a:off x="3619" y="3679"/>
              <a:ext cx="439"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4E06</a:t>
              </a:r>
            </a:p>
          </p:txBody>
        </p:sp>
        <p:sp>
          <p:nvSpPr>
            <p:cNvPr id="215059" name="Text Box 19"/>
            <p:cNvSpPr txBox="1">
              <a:spLocks noChangeArrowheads="1"/>
            </p:cNvSpPr>
            <p:nvPr/>
          </p:nvSpPr>
          <p:spPr bwMode="auto">
            <a:xfrm>
              <a:off x="4082" y="3679"/>
              <a:ext cx="439"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6E06</a:t>
              </a:r>
            </a:p>
          </p:txBody>
        </p:sp>
        <p:sp>
          <p:nvSpPr>
            <p:cNvPr id="215060" name="Text Box 20"/>
            <p:cNvSpPr txBox="1">
              <a:spLocks noChangeArrowheads="1"/>
            </p:cNvSpPr>
            <p:nvPr/>
          </p:nvSpPr>
          <p:spPr bwMode="auto">
            <a:xfrm>
              <a:off x="4518" y="3679"/>
              <a:ext cx="439"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8E06</a:t>
              </a:r>
            </a:p>
          </p:txBody>
        </p:sp>
        <p:sp>
          <p:nvSpPr>
            <p:cNvPr id="215061" name="Text Box 21"/>
            <p:cNvSpPr txBox="1">
              <a:spLocks noChangeArrowheads="1"/>
            </p:cNvSpPr>
            <p:nvPr/>
          </p:nvSpPr>
          <p:spPr bwMode="auto">
            <a:xfrm>
              <a:off x="4959" y="3679"/>
              <a:ext cx="439" cy="287"/>
            </a:xfrm>
            <a:prstGeom prst="rect">
              <a:avLst/>
            </a:prstGeom>
            <a:noFill/>
            <a:ln w="12700">
              <a:noFill/>
              <a:miter lim="800000"/>
              <a:headEnd/>
              <a:tailEnd/>
            </a:ln>
            <a:effectLst/>
          </p:spPr>
          <p:txBody>
            <a:bodyPr wrap="none" lIns="178044" tIns="89024" rIns="178044" bIns="89024" anchor="ctr">
              <a:spAutoFit/>
            </a:bodyPr>
            <a:lstStyle/>
            <a:p>
              <a:pPr algn="ctr" defTabSz="849130"/>
              <a:r>
                <a:rPr lang="en-US" sz="1300" dirty="0"/>
                <a:t>1E07</a:t>
              </a:r>
            </a:p>
          </p:txBody>
        </p:sp>
      </p:grpSp>
      <p:sp>
        <p:nvSpPr>
          <p:cNvPr id="215062" name="Rectangle 22"/>
          <p:cNvSpPr>
            <a:spLocks noChangeArrowheads="1"/>
          </p:cNvSpPr>
          <p:nvPr/>
        </p:nvSpPr>
        <p:spPr bwMode="auto">
          <a:xfrm rot="-5400000">
            <a:off x="4485925" y="3019660"/>
            <a:ext cx="1067531" cy="285782"/>
          </a:xfrm>
          <a:prstGeom prst="rect">
            <a:avLst/>
          </a:prstGeom>
          <a:noFill/>
          <a:ln w="12700">
            <a:noFill/>
            <a:miter lim="800000"/>
            <a:headEnd/>
            <a:tailEnd/>
          </a:ln>
          <a:effectLst/>
        </p:spPr>
        <p:txBody>
          <a:bodyPr wrap="none" lIns="84897" tIns="42449" rIns="84897" bIns="42449" anchor="ctr">
            <a:spAutoFit/>
          </a:bodyPr>
          <a:lstStyle/>
          <a:p>
            <a:pPr algn="ctr" defTabSz="849130"/>
            <a:r>
              <a:rPr lang="en-US" sz="1300" dirty="0"/>
              <a:t>TVD BML (m)</a:t>
            </a:r>
          </a:p>
        </p:txBody>
      </p:sp>
      <p:sp>
        <p:nvSpPr>
          <p:cNvPr id="215064" name="Rectangle 24"/>
          <p:cNvSpPr>
            <a:spLocks noChangeArrowheads="1"/>
          </p:cNvSpPr>
          <p:nvPr/>
        </p:nvSpPr>
        <p:spPr bwMode="auto">
          <a:xfrm>
            <a:off x="5715000" y="3505572"/>
            <a:ext cx="910167" cy="685800"/>
          </a:xfrm>
          <a:prstGeom prst="rect">
            <a:avLst/>
          </a:prstGeom>
          <a:solidFill>
            <a:srgbClr val="FFFFCC"/>
          </a:solidFill>
          <a:ln w="19050">
            <a:solidFill>
              <a:srgbClr val="FFFF00"/>
            </a:solidFill>
            <a:miter lim="800000"/>
            <a:headEnd/>
            <a:tailEnd/>
          </a:ln>
          <a:effectLst/>
        </p:spPr>
        <p:txBody>
          <a:bodyPr wrap="none" lIns="84897" tIns="42449" rIns="84897" bIns="42449" anchor="ctr"/>
          <a:lstStyle/>
          <a:p>
            <a:pPr algn="ctr" defTabSz="849130"/>
            <a:r>
              <a:rPr lang="en-US" sz="1400" dirty="0"/>
              <a:t>Sandy </a:t>
            </a:r>
            <a:br>
              <a:rPr lang="en-US" sz="1400" dirty="0"/>
            </a:br>
            <a:r>
              <a:rPr lang="en-US" sz="1400" dirty="0"/>
              <a:t>Turbidites/</a:t>
            </a:r>
            <a:br>
              <a:rPr lang="en-US" sz="1400" dirty="0"/>
            </a:br>
            <a:r>
              <a:rPr lang="en-US" sz="1400" dirty="0"/>
              <a:t>Debrites</a:t>
            </a:r>
          </a:p>
        </p:txBody>
      </p:sp>
      <p:sp>
        <p:nvSpPr>
          <p:cNvPr id="215065" name="Rectangle 25"/>
          <p:cNvSpPr>
            <a:spLocks noChangeArrowheads="1"/>
          </p:cNvSpPr>
          <p:nvPr/>
        </p:nvSpPr>
        <p:spPr bwMode="auto">
          <a:xfrm>
            <a:off x="7772400" y="1905372"/>
            <a:ext cx="910167" cy="546944"/>
          </a:xfrm>
          <a:prstGeom prst="rect">
            <a:avLst/>
          </a:prstGeom>
          <a:solidFill>
            <a:srgbClr val="FFCCCC"/>
          </a:solidFill>
          <a:ln w="12700">
            <a:solidFill>
              <a:srgbClr val="FF0000"/>
            </a:solidFill>
            <a:miter lim="800000"/>
            <a:headEnd/>
            <a:tailEnd/>
          </a:ln>
          <a:effectLst/>
        </p:spPr>
        <p:txBody>
          <a:bodyPr wrap="none" lIns="84897" tIns="42449" rIns="84897" bIns="42449" anchor="ctr"/>
          <a:lstStyle/>
          <a:p>
            <a:pPr algn="ctr" defTabSz="849130"/>
            <a:r>
              <a:rPr lang="en-US" sz="1400" dirty="0"/>
              <a:t>Traction </a:t>
            </a:r>
            <a:br>
              <a:rPr lang="en-US" sz="1400" dirty="0"/>
            </a:br>
            <a:r>
              <a:rPr lang="en-US" sz="1400" dirty="0"/>
              <a:t>Turbidites</a:t>
            </a:r>
            <a:endParaRPr lang="en-US" sz="3200" dirty="0"/>
          </a:p>
        </p:txBody>
      </p:sp>
      <p:sp>
        <p:nvSpPr>
          <p:cNvPr id="215067" name="Text Box 27"/>
          <p:cNvSpPr txBox="1">
            <a:spLocks noChangeArrowheads="1"/>
          </p:cNvSpPr>
          <p:nvPr/>
        </p:nvSpPr>
        <p:spPr bwMode="auto">
          <a:xfrm>
            <a:off x="7620000" y="4722118"/>
            <a:ext cx="1182310" cy="233910"/>
          </a:xfrm>
          <a:prstGeom prst="rect">
            <a:avLst/>
          </a:prstGeom>
          <a:solidFill>
            <a:schemeClr val="bg1">
              <a:lumMod val="95000"/>
            </a:schemeClr>
          </a:solidFill>
          <a:ln w="12700">
            <a:solidFill>
              <a:schemeClr val="tx1">
                <a:lumMod val="50000"/>
                <a:lumOff val="50000"/>
              </a:schemeClr>
            </a:solidFill>
            <a:miter lim="800000"/>
            <a:headEnd/>
            <a:tailEnd/>
          </a:ln>
          <a:effectLst/>
        </p:spPr>
        <p:txBody>
          <a:bodyPr wrap="square" lIns="18288" tIns="9144" rIns="18288" bIns="9144" anchor="ctr">
            <a:spAutoFit/>
          </a:bodyPr>
          <a:lstStyle/>
          <a:p>
            <a:pPr algn="ctr" defTabSz="849130"/>
            <a:r>
              <a:rPr lang="en-US" sz="1400" dirty="0"/>
              <a:t>Shale Trend</a:t>
            </a:r>
          </a:p>
        </p:txBody>
      </p:sp>
      <p:grpSp>
        <p:nvGrpSpPr>
          <p:cNvPr id="41" name="Group 40"/>
          <p:cNvGrpSpPr/>
          <p:nvPr/>
        </p:nvGrpSpPr>
        <p:grpSpPr>
          <a:xfrm>
            <a:off x="360138" y="1028700"/>
            <a:ext cx="4330485" cy="4187725"/>
            <a:chOff x="360138" y="1028700"/>
            <a:chExt cx="4330485" cy="4187725"/>
          </a:xfrm>
        </p:grpSpPr>
        <p:sp>
          <p:nvSpPr>
            <p:cNvPr id="215068" name="Rectangle 28"/>
            <p:cNvSpPr>
              <a:spLocks noChangeArrowheads="1"/>
            </p:cNvSpPr>
            <p:nvPr/>
          </p:nvSpPr>
          <p:spPr bwMode="auto">
            <a:xfrm>
              <a:off x="381000" y="1028700"/>
              <a:ext cx="3681614" cy="374605"/>
            </a:xfrm>
            <a:prstGeom prst="rect">
              <a:avLst/>
            </a:prstGeom>
            <a:noFill/>
            <a:ln w="12700">
              <a:noFill/>
              <a:miter lim="800000"/>
              <a:headEnd/>
              <a:tailEnd/>
            </a:ln>
            <a:effectLst/>
          </p:spPr>
          <p:txBody>
            <a:bodyPr wrap="none" lIns="96661" tIns="48331" rIns="96661" bIns="48331" anchor="ctr">
              <a:spAutoFit/>
            </a:bodyPr>
            <a:lstStyle/>
            <a:p>
              <a:pPr defTabSz="849130"/>
              <a:r>
                <a:rPr lang="en-US" b="1" dirty="0"/>
                <a:t>High Porosity, Low Impedance Sands</a:t>
              </a:r>
            </a:p>
          </p:txBody>
        </p:sp>
        <p:sp>
          <p:nvSpPr>
            <p:cNvPr id="215069" name="Rectangle 29"/>
            <p:cNvSpPr>
              <a:spLocks noChangeArrowheads="1"/>
            </p:cNvSpPr>
            <p:nvPr/>
          </p:nvSpPr>
          <p:spPr bwMode="auto">
            <a:xfrm>
              <a:off x="381000" y="3196496"/>
              <a:ext cx="4309623" cy="651604"/>
            </a:xfrm>
            <a:prstGeom prst="rect">
              <a:avLst/>
            </a:prstGeom>
            <a:noFill/>
            <a:ln w="12700">
              <a:noFill/>
              <a:miter lim="800000"/>
              <a:headEnd/>
              <a:tailEnd/>
            </a:ln>
            <a:effectLst/>
          </p:spPr>
          <p:txBody>
            <a:bodyPr wrap="square" lIns="96661" tIns="48331" rIns="96661" bIns="48331" anchor="ctr">
              <a:spAutoFit/>
            </a:bodyPr>
            <a:lstStyle/>
            <a:p>
              <a:pPr defTabSz="849130"/>
              <a:r>
                <a:rPr lang="en-US" b="1" dirty="0"/>
                <a:t>High Porosity, Low Impedance Sands </a:t>
              </a:r>
              <a:r>
                <a:rPr lang="en-US" b="1" u="sng" dirty="0"/>
                <a:t>and</a:t>
              </a:r>
              <a:r>
                <a:rPr lang="en-US" b="1" dirty="0"/>
                <a:t> </a:t>
              </a:r>
            </a:p>
            <a:p>
              <a:pPr defTabSz="849130"/>
              <a:r>
                <a:rPr lang="en-US" b="1" dirty="0"/>
                <a:t>Low Porosity, Mixed-High Impedance Sands</a:t>
              </a:r>
            </a:p>
          </p:txBody>
        </p:sp>
        <p:grpSp>
          <p:nvGrpSpPr>
            <p:cNvPr id="4" name="Group 31"/>
            <p:cNvGrpSpPr>
              <a:grpSpLocks/>
            </p:cNvGrpSpPr>
            <p:nvPr/>
          </p:nvGrpSpPr>
          <p:grpSpPr bwMode="auto">
            <a:xfrm>
              <a:off x="360138" y="1547765"/>
              <a:ext cx="1885026" cy="1255117"/>
              <a:chOff x="822" y="1209"/>
              <a:chExt cx="1460" cy="1058"/>
            </a:xfrm>
          </p:grpSpPr>
          <p:pic>
            <p:nvPicPr>
              <p:cNvPr id="215072" name="Picture 32" descr="G:\p_rq\SULLI\omm\2836.53.GIF"/>
              <p:cNvPicPr>
                <a:picLocks noChangeAspect="1" noChangeArrowheads="1"/>
              </p:cNvPicPr>
              <p:nvPr/>
            </p:nvPicPr>
            <p:blipFill>
              <a:blip r:embed="rId4" cstate="print"/>
              <a:srcRect b="3987"/>
              <a:stretch>
                <a:fillRect/>
              </a:stretch>
            </p:blipFill>
            <p:spPr bwMode="auto">
              <a:xfrm>
                <a:off x="822" y="1211"/>
                <a:ext cx="710" cy="1056"/>
              </a:xfrm>
              <a:prstGeom prst="rect">
                <a:avLst/>
              </a:prstGeom>
              <a:noFill/>
              <a:ln w="28575">
                <a:solidFill>
                  <a:srgbClr val="FFFF00"/>
                </a:solidFill>
                <a:miter lim="800000"/>
                <a:headEnd/>
                <a:tailEnd/>
              </a:ln>
            </p:spPr>
          </p:pic>
          <p:pic>
            <p:nvPicPr>
              <p:cNvPr id="215073" name="Picture 33" descr="G:\p_rq\SULLI\omm\2903.36.GIF"/>
              <p:cNvPicPr>
                <a:picLocks noChangeAspect="1" noChangeArrowheads="1"/>
              </p:cNvPicPr>
              <p:nvPr/>
            </p:nvPicPr>
            <p:blipFill>
              <a:blip r:embed="rId5" cstate="print"/>
              <a:srcRect b="3807"/>
              <a:stretch>
                <a:fillRect/>
              </a:stretch>
            </p:blipFill>
            <p:spPr bwMode="auto">
              <a:xfrm>
                <a:off x="1590" y="1209"/>
                <a:ext cx="692" cy="1056"/>
              </a:xfrm>
              <a:prstGeom prst="rect">
                <a:avLst/>
              </a:prstGeom>
              <a:noFill/>
              <a:ln w="28575">
                <a:solidFill>
                  <a:srgbClr val="FFFF00"/>
                </a:solidFill>
                <a:miter lim="800000"/>
                <a:headEnd/>
                <a:tailEnd/>
              </a:ln>
            </p:spPr>
          </p:pic>
          <p:sp>
            <p:nvSpPr>
              <p:cNvPr id="215074" name="Text Box 34"/>
              <p:cNvSpPr txBox="1">
                <a:spLocks noChangeArrowheads="1"/>
              </p:cNvSpPr>
              <p:nvPr/>
            </p:nvSpPr>
            <p:spPr bwMode="auto">
              <a:xfrm>
                <a:off x="828" y="1858"/>
                <a:ext cx="318" cy="313"/>
              </a:xfrm>
              <a:prstGeom prst="rect">
                <a:avLst/>
              </a:prstGeom>
              <a:noFill/>
              <a:ln w="12700">
                <a:noFill/>
                <a:miter lim="800000"/>
                <a:headEnd/>
                <a:tailEnd/>
              </a:ln>
              <a:effectLst/>
            </p:spPr>
            <p:txBody>
              <a:bodyPr wrap="none" lIns="108014" tIns="54008" rIns="108014" bIns="54008" anchor="ctr">
                <a:spAutoFit/>
              </a:bodyPr>
              <a:lstStyle/>
              <a:p>
                <a:pPr algn="ctr" defTabSz="849130"/>
                <a:r>
                  <a:rPr lang="en-US" sz="1700" dirty="0"/>
                  <a:t>Ta</a:t>
                </a:r>
              </a:p>
            </p:txBody>
          </p:sp>
          <p:sp>
            <p:nvSpPr>
              <p:cNvPr id="215075" name="Text Box 35"/>
              <p:cNvSpPr txBox="1">
                <a:spLocks noChangeArrowheads="1"/>
              </p:cNvSpPr>
              <p:nvPr/>
            </p:nvSpPr>
            <p:spPr bwMode="auto">
              <a:xfrm>
                <a:off x="1604" y="1858"/>
                <a:ext cx="308" cy="313"/>
              </a:xfrm>
              <a:prstGeom prst="rect">
                <a:avLst/>
              </a:prstGeom>
              <a:noFill/>
              <a:ln w="12700">
                <a:noFill/>
                <a:miter lim="800000"/>
                <a:headEnd/>
                <a:tailEnd/>
              </a:ln>
              <a:effectLst/>
            </p:spPr>
            <p:txBody>
              <a:bodyPr wrap="none" lIns="108014" tIns="54008" rIns="108014" bIns="54008" anchor="ctr">
                <a:spAutoFit/>
              </a:bodyPr>
              <a:lstStyle/>
              <a:p>
                <a:pPr algn="ctr" defTabSz="849130"/>
                <a:r>
                  <a:rPr lang="en-US" sz="1700" dirty="0" err="1"/>
                  <a:t>Tc</a:t>
                </a:r>
                <a:endParaRPr lang="en-US" sz="1700" dirty="0"/>
              </a:p>
            </p:txBody>
          </p:sp>
        </p:grpSp>
        <p:sp>
          <p:nvSpPr>
            <p:cNvPr id="215076" name="Rectangle 36"/>
            <p:cNvSpPr>
              <a:spLocks noChangeArrowheads="1"/>
            </p:cNvSpPr>
            <p:nvPr/>
          </p:nvSpPr>
          <p:spPr bwMode="auto">
            <a:xfrm>
              <a:off x="2290937" y="1518585"/>
              <a:ext cx="2063958" cy="1093956"/>
            </a:xfrm>
            <a:prstGeom prst="rect">
              <a:avLst/>
            </a:prstGeom>
            <a:noFill/>
            <a:ln w="12700">
              <a:noFill/>
              <a:miter lim="800000"/>
              <a:headEnd/>
              <a:tailEnd/>
            </a:ln>
            <a:effectLst/>
          </p:spPr>
          <p:txBody>
            <a:bodyPr lIns="108014" tIns="54008" rIns="108014" bIns="54008" anchor="ctr">
              <a:spAutoFit/>
            </a:bodyPr>
            <a:lstStyle/>
            <a:p>
              <a:pPr defTabSz="849130"/>
              <a:r>
                <a:rPr lang="en-US" sz="1600" dirty="0"/>
                <a:t>Moderately Well Sorted Suspension Turbidites and Sandy Debrites</a:t>
              </a:r>
            </a:p>
          </p:txBody>
        </p:sp>
        <p:grpSp>
          <p:nvGrpSpPr>
            <p:cNvPr id="5" name="Group 38"/>
            <p:cNvGrpSpPr>
              <a:grpSpLocks/>
            </p:cNvGrpSpPr>
            <p:nvPr/>
          </p:nvGrpSpPr>
          <p:grpSpPr bwMode="auto">
            <a:xfrm>
              <a:off x="824806" y="3930302"/>
              <a:ext cx="955690" cy="1286123"/>
              <a:chOff x="423" y="2980"/>
              <a:chExt cx="656" cy="972"/>
            </a:xfrm>
          </p:grpSpPr>
          <p:pic>
            <p:nvPicPr>
              <p:cNvPr id="215079" name="Picture 39" descr="G:\p_rq\SULLI\omm\2910.34.GIF"/>
              <p:cNvPicPr>
                <a:picLocks noChangeAspect="1" noChangeArrowheads="1"/>
              </p:cNvPicPr>
              <p:nvPr/>
            </p:nvPicPr>
            <p:blipFill>
              <a:blip r:embed="rId6" cstate="print"/>
              <a:srcRect t="7146" b="3690"/>
              <a:stretch>
                <a:fillRect/>
              </a:stretch>
            </p:blipFill>
            <p:spPr bwMode="auto">
              <a:xfrm>
                <a:off x="423" y="2980"/>
                <a:ext cx="656" cy="948"/>
              </a:xfrm>
              <a:prstGeom prst="rect">
                <a:avLst/>
              </a:prstGeom>
              <a:noFill/>
              <a:ln w="28575">
                <a:solidFill>
                  <a:srgbClr val="FF0000"/>
                </a:solidFill>
                <a:miter lim="800000"/>
                <a:headEnd/>
                <a:tailEnd/>
              </a:ln>
            </p:spPr>
          </p:pic>
          <p:sp>
            <p:nvSpPr>
              <p:cNvPr id="215080" name="Text Box 40"/>
              <p:cNvSpPr txBox="1">
                <a:spLocks noChangeArrowheads="1"/>
              </p:cNvSpPr>
              <p:nvPr/>
            </p:nvSpPr>
            <p:spPr bwMode="auto">
              <a:xfrm>
                <a:off x="443" y="3672"/>
                <a:ext cx="231" cy="280"/>
              </a:xfrm>
              <a:prstGeom prst="rect">
                <a:avLst/>
              </a:prstGeom>
              <a:noFill/>
              <a:ln w="12700">
                <a:noFill/>
                <a:miter lim="800000"/>
                <a:headEnd/>
                <a:tailEnd/>
              </a:ln>
              <a:effectLst/>
            </p:spPr>
            <p:txBody>
              <a:bodyPr wrap="none" lIns="108014" tIns="54008" rIns="108014" bIns="54008" anchor="ctr">
                <a:spAutoFit/>
              </a:bodyPr>
              <a:lstStyle/>
              <a:p>
                <a:pPr algn="ctr" defTabSz="849130"/>
                <a:r>
                  <a:rPr lang="en-US" sz="1700" dirty="0"/>
                  <a:t>R</a:t>
                </a:r>
              </a:p>
            </p:txBody>
          </p:sp>
        </p:grpSp>
        <p:sp>
          <p:nvSpPr>
            <p:cNvPr id="215082" name="Rectangle 42"/>
            <p:cNvSpPr>
              <a:spLocks noChangeArrowheads="1"/>
            </p:cNvSpPr>
            <p:nvPr/>
          </p:nvSpPr>
          <p:spPr bwMode="auto">
            <a:xfrm>
              <a:off x="1828800" y="4152900"/>
              <a:ext cx="1758880" cy="601513"/>
            </a:xfrm>
            <a:prstGeom prst="rect">
              <a:avLst/>
            </a:prstGeom>
            <a:noFill/>
            <a:ln w="12700">
              <a:noFill/>
              <a:miter lim="800000"/>
              <a:headEnd/>
              <a:tailEnd/>
            </a:ln>
            <a:effectLst/>
          </p:spPr>
          <p:txBody>
            <a:bodyPr wrap="none" lIns="108014" tIns="54008" rIns="108014" bIns="54008" anchor="ctr">
              <a:spAutoFit/>
            </a:bodyPr>
            <a:lstStyle/>
            <a:p>
              <a:pPr defTabSz="849130"/>
              <a:r>
                <a:rPr lang="en-US" sz="1600" dirty="0"/>
                <a:t>Poorly Sorted </a:t>
              </a:r>
            </a:p>
            <a:p>
              <a:pPr defTabSz="849130"/>
              <a:r>
                <a:rPr lang="en-US" sz="1600" dirty="0"/>
                <a:t>Traction Turbidites</a:t>
              </a:r>
            </a:p>
          </p:txBody>
        </p:sp>
      </p:grpSp>
      <p:sp>
        <p:nvSpPr>
          <p:cNvPr id="39" name="Title 1"/>
          <p:cNvSpPr>
            <a:spLocks noGrp="1"/>
          </p:cNvSpPr>
          <p:nvPr>
            <p:ph type="title"/>
          </p:nvPr>
        </p:nvSpPr>
        <p:spPr/>
        <p:txBody>
          <a:bodyPr/>
          <a:lstStyle/>
          <a:p>
            <a:r>
              <a:rPr lang="en-US" dirty="0" smtClean="0">
                <a:latin typeface="+mn-lt"/>
              </a:rPr>
              <a:t>Sorting</a:t>
            </a:r>
            <a:endParaRPr lang="en-US" dirty="0">
              <a:latin typeface="+mn-lt"/>
            </a:endParaRPr>
          </a:p>
        </p:txBody>
      </p:sp>
      <p:sp>
        <p:nvSpPr>
          <p:cNvPr id="40" name="Slide Number Placeholder 2"/>
          <p:cNvSpPr>
            <a:spLocks noGrp="1"/>
          </p:cNvSpPr>
          <p:nvPr>
            <p:ph type="sldNum" sz="quarter" idx="4"/>
          </p:nvPr>
        </p:nvSpPr>
        <p:spPr>
          <a:xfrm>
            <a:off x="7010400" y="5448829"/>
            <a:ext cx="2133600" cy="304271"/>
          </a:xfrm>
        </p:spPr>
        <p:txBody>
          <a:bodyPr/>
          <a:lstStyle/>
          <a:p>
            <a:fld id="{C2F2A387-2714-4BF1-94C0-87ADEFC08C47}" type="slidenum">
              <a:rPr lang="en-US" smtClean="0"/>
              <a:pPr/>
              <a:t>24</a:t>
            </a:fld>
            <a:endParaRPr lang="en-US" dirty="0"/>
          </a:p>
        </p:txBody>
      </p:sp>
      <p:sp>
        <p:nvSpPr>
          <p:cNvPr id="42" name="Text Box 27"/>
          <p:cNvSpPr txBox="1">
            <a:spLocks noChangeArrowheads="1"/>
          </p:cNvSpPr>
          <p:nvPr/>
        </p:nvSpPr>
        <p:spPr bwMode="auto">
          <a:xfrm>
            <a:off x="6581274" y="5173302"/>
            <a:ext cx="1182310" cy="233910"/>
          </a:xfrm>
          <a:prstGeom prst="rect">
            <a:avLst/>
          </a:prstGeom>
          <a:noFill/>
          <a:ln w="12700">
            <a:noFill/>
            <a:miter lim="800000"/>
            <a:headEnd/>
            <a:tailEnd/>
          </a:ln>
          <a:effectLst/>
        </p:spPr>
        <p:txBody>
          <a:bodyPr wrap="square" lIns="18288" tIns="9144" rIns="18288" bIns="9144" anchor="ctr">
            <a:spAutoFit/>
          </a:bodyPr>
          <a:lstStyle/>
          <a:p>
            <a:pPr algn="ctr" defTabSz="849130"/>
            <a:r>
              <a:rPr lang="en-US" sz="1400" dirty="0" smtClean="0"/>
              <a:t>Impedance</a:t>
            </a:r>
            <a:endParaRPr lang="en-US" sz="1400" dirty="0"/>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Overpressure</a:t>
            </a:r>
            <a:endParaRPr lang="en-US" dirty="0"/>
          </a:p>
        </p:txBody>
      </p:sp>
      <p:pic>
        <p:nvPicPr>
          <p:cNvPr id="3" name="Picture 3"/>
          <p:cNvPicPr>
            <a:picLocks noChangeAspect="1" noChangeArrowheads="1"/>
          </p:cNvPicPr>
          <p:nvPr/>
        </p:nvPicPr>
        <p:blipFill>
          <a:blip r:embed="rId3" cstate="print"/>
          <a:srcRect/>
          <a:stretch>
            <a:fillRect/>
          </a:stretch>
        </p:blipFill>
        <p:spPr bwMode="auto">
          <a:xfrm>
            <a:off x="6019800" y="1028700"/>
            <a:ext cx="2971800" cy="4210049"/>
          </a:xfrm>
          <a:prstGeom prst="rect">
            <a:avLst/>
          </a:prstGeom>
          <a:noFill/>
          <a:ln w="9525">
            <a:noFill/>
            <a:miter lim="800000"/>
            <a:headEnd/>
            <a:tailEnd/>
          </a:ln>
        </p:spPr>
      </p:pic>
      <p:pic>
        <p:nvPicPr>
          <p:cNvPr id="9218" name="Picture 2" descr="http://images.pennwellnet.com/ogj/images/ogj2/9647jla04.gif"/>
          <p:cNvPicPr>
            <a:picLocks noChangeAspect="1" noChangeArrowheads="1"/>
          </p:cNvPicPr>
          <p:nvPr/>
        </p:nvPicPr>
        <p:blipFill>
          <a:blip r:embed="rId4" cstate="print"/>
          <a:srcRect l="3099" t="22984" r="3027" b="7981"/>
          <a:stretch>
            <a:fillRect/>
          </a:stretch>
        </p:blipFill>
        <p:spPr bwMode="auto">
          <a:xfrm>
            <a:off x="228600" y="872252"/>
            <a:ext cx="5486400" cy="1756648"/>
          </a:xfrm>
          <a:prstGeom prst="rect">
            <a:avLst/>
          </a:prstGeom>
          <a:noFill/>
        </p:spPr>
      </p:pic>
      <p:sp>
        <p:nvSpPr>
          <p:cNvPr id="10" name="Rectangle 9"/>
          <p:cNvSpPr/>
          <p:nvPr/>
        </p:nvSpPr>
        <p:spPr>
          <a:xfrm>
            <a:off x="152400" y="5468779"/>
            <a:ext cx="1048685" cy="246221"/>
          </a:xfrm>
          <a:prstGeom prst="rect">
            <a:avLst/>
          </a:prstGeom>
        </p:spPr>
        <p:txBody>
          <a:bodyPr wrap="none">
            <a:spAutoFit/>
          </a:bodyPr>
          <a:lstStyle/>
          <a:p>
            <a:r>
              <a:rPr lang="en-US" sz="1000" i="1" dirty="0" smtClean="0">
                <a:solidFill>
                  <a:schemeClr val="tx1">
                    <a:lumMod val="50000"/>
                    <a:lumOff val="50000"/>
                  </a:schemeClr>
                </a:solidFill>
              </a:rPr>
              <a:t>Deming, (2001). </a:t>
            </a:r>
            <a:endParaRPr lang="en-US" sz="1000" i="1" dirty="0">
              <a:solidFill>
                <a:schemeClr val="tx1">
                  <a:lumMod val="50000"/>
                  <a:lumOff val="50000"/>
                </a:schemeClr>
              </a:solidFill>
            </a:endParaRPr>
          </a:p>
        </p:txBody>
      </p:sp>
      <p:sp>
        <p:nvSpPr>
          <p:cNvPr id="7"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25</a:t>
            </a:fld>
            <a:endParaRPr lang="en-US"/>
          </a:p>
        </p:txBody>
      </p:sp>
      <p:grpSp>
        <p:nvGrpSpPr>
          <p:cNvPr id="9" name="Group 8"/>
          <p:cNvGrpSpPr/>
          <p:nvPr/>
        </p:nvGrpSpPr>
        <p:grpSpPr>
          <a:xfrm>
            <a:off x="1447800" y="2724150"/>
            <a:ext cx="3048000" cy="2952750"/>
            <a:chOff x="1447800" y="2724150"/>
            <a:chExt cx="3048000" cy="2952750"/>
          </a:xfrm>
        </p:grpSpPr>
        <p:pic>
          <p:nvPicPr>
            <p:cNvPr id="9219" name="Picture 3"/>
            <p:cNvPicPr>
              <a:picLocks noChangeAspect="1" noChangeArrowheads="1"/>
            </p:cNvPicPr>
            <p:nvPr/>
          </p:nvPicPr>
          <p:blipFill>
            <a:blip r:embed="rId5" cstate="print"/>
            <a:srcRect/>
            <a:stretch>
              <a:fillRect/>
            </a:stretch>
          </p:blipFill>
          <p:spPr bwMode="auto">
            <a:xfrm>
              <a:off x="1447800" y="2724150"/>
              <a:ext cx="3048000" cy="2952750"/>
            </a:xfrm>
            <a:prstGeom prst="rect">
              <a:avLst/>
            </a:prstGeom>
            <a:noFill/>
            <a:ln w="9525">
              <a:noFill/>
              <a:miter lim="800000"/>
              <a:headEnd/>
              <a:tailEnd/>
            </a:ln>
          </p:spPr>
        </p:pic>
        <p:sp>
          <p:nvSpPr>
            <p:cNvPr id="8" name="Rectangle 7"/>
            <p:cNvSpPr/>
            <p:nvPr/>
          </p:nvSpPr>
          <p:spPr>
            <a:xfrm>
              <a:off x="2971800" y="4914899"/>
              <a:ext cx="762000" cy="186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952500"/>
            <a:ext cx="4038600" cy="3154710"/>
          </a:xfrm>
          <a:prstGeom prst="rect">
            <a:avLst/>
          </a:prstGeom>
        </p:spPr>
        <p:txBody>
          <a:bodyPr wrap="square">
            <a:spAutoFit/>
          </a:bodyPr>
          <a:lstStyle/>
          <a:p>
            <a:pPr>
              <a:spcAft>
                <a:spcPts val="600"/>
              </a:spcAft>
            </a:pPr>
            <a:r>
              <a:rPr lang="en-US" sz="1600" dirty="0" smtClean="0"/>
              <a:t>Increasing pore pressure softens the elastic mineral frame by opening cracks and flaws. </a:t>
            </a:r>
          </a:p>
          <a:p>
            <a:pPr>
              <a:spcAft>
                <a:spcPts val="2400"/>
              </a:spcAft>
              <a:buFont typeface="Arial" pitchFamily="34" charset="0"/>
              <a:buChar char="•"/>
            </a:pPr>
            <a:r>
              <a:rPr lang="en-US" sz="1600" b="1" dirty="0" smtClean="0"/>
              <a:t> tends to lower velocities</a:t>
            </a:r>
            <a:endParaRPr lang="en-US" sz="1600" dirty="0" smtClean="0"/>
          </a:p>
          <a:p>
            <a:pPr>
              <a:spcAft>
                <a:spcPts val="600"/>
              </a:spcAft>
            </a:pPr>
            <a:r>
              <a:rPr lang="en-US" sz="1600" dirty="0" smtClean="0"/>
              <a:t>Changing </a:t>
            </a:r>
            <a:r>
              <a:rPr lang="en-US" sz="1600" dirty="0" smtClean="0"/>
              <a:t>pore pressure can change the saturation as gas goes in and out of solution.</a:t>
            </a:r>
          </a:p>
          <a:p>
            <a:pPr>
              <a:spcAft>
                <a:spcPts val="2400"/>
              </a:spcAft>
              <a:buFont typeface="Arial" pitchFamily="34" charset="0"/>
              <a:buChar char="•"/>
            </a:pPr>
            <a:r>
              <a:rPr lang="en-US" sz="1600" b="1" dirty="0" smtClean="0"/>
              <a:t> velocities can be sensitive to saturation</a:t>
            </a:r>
          </a:p>
          <a:p>
            <a:pPr>
              <a:spcAft>
                <a:spcPts val="600"/>
              </a:spcAft>
            </a:pPr>
            <a:r>
              <a:rPr lang="en-US" sz="1600" dirty="0" smtClean="0"/>
              <a:t>High pore pressure over long periods of time can inhibit diagenesis and preserve porosity. </a:t>
            </a:r>
          </a:p>
          <a:p>
            <a:pPr>
              <a:spcAft>
                <a:spcPts val="1200"/>
              </a:spcAft>
              <a:buFont typeface="Arial" pitchFamily="34" charset="0"/>
              <a:buChar char="•"/>
            </a:pPr>
            <a:r>
              <a:rPr lang="en-US" sz="1600" b="1" dirty="0" smtClean="0"/>
              <a:t> keeps velocities low</a:t>
            </a:r>
            <a:endParaRPr lang="en-US" sz="1600" b="1" dirty="0"/>
          </a:p>
        </p:txBody>
      </p:sp>
      <p:pic>
        <p:nvPicPr>
          <p:cNvPr id="56321" name="Picture 1"/>
          <p:cNvPicPr>
            <a:picLocks noChangeAspect="1" noChangeArrowheads="1"/>
          </p:cNvPicPr>
          <p:nvPr/>
        </p:nvPicPr>
        <p:blipFill>
          <a:blip r:embed="rId3" cstate="print"/>
          <a:srcRect/>
          <a:stretch>
            <a:fillRect/>
          </a:stretch>
        </p:blipFill>
        <p:spPr bwMode="auto">
          <a:xfrm>
            <a:off x="4419600" y="1181100"/>
            <a:ext cx="4572000" cy="3657600"/>
          </a:xfrm>
          <a:prstGeom prst="rect">
            <a:avLst/>
          </a:prstGeom>
          <a:noFill/>
          <a:ln w="9525">
            <a:noFill/>
            <a:miter lim="800000"/>
            <a:headEnd/>
            <a:tailEnd/>
          </a:ln>
        </p:spPr>
      </p:pic>
      <p:sp>
        <p:nvSpPr>
          <p:cNvPr id="12" name="Title 1"/>
          <p:cNvSpPr>
            <a:spLocks noGrp="1"/>
          </p:cNvSpPr>
          <p:nvPr>
            <p:ph type="title"/>
          </p:nvPr>
        </p:nvSpPr>
        <p:spPr/>
        <p:txBody>
          <a:bodyPr/>
          <a:lstStyle/>
          <a:p>
            <a:r>
              <a:rPr lang="en-US" dirty="0" smtClean="0"/>
              <a:t>Overpressure</a:t>
            </a:r>
            <a:endParaRPr lang="en-US" dirty="0"/>
          </a:p>
        </p:txBody>
      </p:sp>
      <p:sp>
        <p:nvSpPr>
          <p:cNvPr id="5"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26</a:t>
            </a:fld>
            <a:endParaRPr lang="en-US"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2971800" y="952500"/>
            <a:ext cx="2895600" cy="4290405"/>
          </a:xfrm>
          <a:prstGeom prst="rect">
            <a:avLst/>
          </a:prstGeom>
          <a:noFill/>
          <a:ln w="9525">
            <a:noFill/>
            <a:miter lim="800000"/>
            <a:headEnd/>
            <a:tailEnd/>
          </a:ln>
          <a:effectLst/>
        </p:spPr>
        <p:txBody>
          <a:bodyPr wrap="square" lIns="0" tIns="0" rIns="0" bIns="0">
            <a:spAutoFit/>
          </a:bodyPr>
          <a:lstStyle/>
          <a:p>
            <a:pPr marL="167316" indent="-167316" defTabSz="369490">
              <a:spcAft>
                <a:spcPct val="50000"/>
              </a:spcAft>
              <a:buClr>
                <a:srgbClr val="FF0000"/>
              </a:buClr>
              <a:buSzPct val="50000"/>
              <a:buFont typeface="Monotype Sorts" pitchFamily="2" charset="2"/>
              <a:buChar char="è"/>
            </a:pPr>
            <a:r>
              <a:rPr lang="en-US" sz="2000" dirty="0"/>
              <a:t>  </a:t>
            </a:r>
            <a:r>
              <a:rPr lang="en-US" sz="2000" u="sng" dirty="0"/>
              <a:t>Reservoir Properties</a:t>
            </a:r>
            <a:endParaRPr lang="en-US" sz="2000" dirty="0"/>
          </a:p>
          <a:p>
            <a:pPr marL="582818" lvl="1" indent="-315112" defTabSz="369490">
              <a:spcAft>
                <a:spcPct val="10000"/>
              </a:spcAft>
              <a:buClr>
                <a:srgbClr val="FF0000"/>
              </a:buClr>
              <a:buSzPct val="50000"/>
              <a:buFont typeface="Monotype Sorts" pitchFamily="2" charset="2"/>
              <a:buChar char="è"/>
            </a:pPr>
            <a:r>
              <a:rPr lang="en-US" sz="2000" dirty="0"/>
              <a:t>Temperature</a:t>
            </a:r>
          </a:p>
          <a:p>
            <a:pPr marL="582818" lvl="1" indent="-315112" defTabSz="369490">
              <a:spcAft>
                <a:spcPct val="10000"/>
              </a:spcAft>
              <a:buClr>
                <a:srgbClr val="FF0000"/>
              </a:buClr>
              <a:buSzPct val="50000"/>
              <a:buFont typeface="Monotype Sorts" pitchFamily="2" charset="2"/>
              <a:buChar char="è"/>
            </a:pPr>
            <a:r>
              <a:rPr lang="en-US" sz="2000" dirty="0"/>
              <a:t>Pressure</a:t>
            </a:r>
            <a:endParaRPr lang="en-US" sz="1400" dirty="0"/>
          </a:p>
          <a:p>
            <a:pPr marL="582818" lvl="1" indent="-315112" defTabSz="369490">
              <a:spcAft>
                <a:spcPct val="10000"/>
              </a:spcAft>
              <a:buClr>
                <a:srgbClr val="FF0000"/>
              </a:buClr>
              <a:buSzPct val="50000"/>
              <a:buFont typeface="Monotype Sorts" pitchFamily="2" charset="2"/>
              <a:buChar char="è"/>
            </a:pPr>
            <a:endParaRPr lang="en-US" sz="1400" dirty="0"/>
          </a:p>
          <a:p>
            <a:pPr marL="582818" lvl="1" indent="-315112" defTabSz="369490">
              <a:spcAft>
                <a:spcPct val="10000"/>
              </a:spcAft>
              <a:buClr>
                <a:srgbClr val="FF0000"/>
              </a:buClr>
              <a:buSzPct val="50000"/>
              <a:buFont typeface="Monotype Sorts" pitchFamily="2" charset="2"/>
              <a:buChar char="è"/>
            </a:pPr>
            <a:endParaRPr lang="en-US" sz="1400" dirty="0"/>
          </a:p>
          <a:p>
            <a:pPr marL="167316" indent="-167316" defTabSz="369490">
              <a:spcAft>
                <a:spcPct val="10000"/>
              </a:spcAft>
              <a:buClr>
                <a:srgbClr val="FF0000"/>
              </a:buClr>
              <a:buSzPct val="50000"/>
              <a:buFont typeface="Monotype Sorts" pitchFamily="2" charset="2"/>
              <a:buChar char="è"/>
            </a:pPr>
            <a:r>
              <a:rPr lang="en-US" sz="2000" u="sng" dirty="0"/>
              <a:t>Fluid Properties</a:t>
            </a:r>
            <a:endParaRPr lang="en-US" sz="1400" dirty="0"/>
          </a:p>
          <a:p>
            <a:pPr marL="582818" lvl="1" indent="-315112" defTabSz="369490">
              <a:spcAft>
                <a:spcPct val="10000"/>
              </a:spcAft>
              <a:buClr>
                <a:srgbClr val="FF0000"/>
              </a:buClr>
              <a:buSzPct val="50000"/>
              <a:buFont typeface="Monotype Sorts" pitchFamily="2" charset="2"/>
              <a:buChar char="è"/>
            </a:pPr>
            <a:r>
              <a:rPr lang="en-US" sz="2000" dirty="0" smtClean="0"/>
              <a:t>Fluid Type</a:t>
            </a:r>
          </a:p>
          <a:p>
            <a:pPr marL="582818" lvl="1" indent="-315112" defTabSz="369490">
              <a:spcAft>
                <a:spcPct val="10000"/>
              </a:spcAft>
              <a:buClr>
                <a:srgbClr val="FF0000"/>
              </a:buClr>
              <a:buSzPct val="50000"/>
              <a:buFont typeface="Monotype Sorts" pitchFamily="2" charset="2"/>
              <a:buChar char="è"/>
            </a:pPr>
            <a:r>
              <a:rPr lang="en-US" sz="2000" dirty="0" smtClean="0"/>
              <a:t>API </a:t>
            </a:r>
            <a:r>
              <a:rPr lang="en-US" sz="2000" dirty="0"/>
              <a:t>Gravity</a:t>
            </a:r>
          </a:p>
          <a:p>
            <a:pPr marL="582818" lvl="1" indent="-315112" defTabSz="369490">
              <a:spcAft>
                <a:spcPct val="10000"/>
              </a:spcAft>
              <a:buClr>
                <a:srgbClr val="FF0000"/>
              </a:buClr>
              <a:buSzPct val="50000"/>
              <a:buFont typeface="Monotype Sorts" pitchFamily="2" charset="2"/>
              <a:buChar char="è"/>
            </a:pPr>
            <a:r>
              <a:rPr lang="en-US" sz="2000" dirty="0"/>
              <a:t>GOR</a:t>
            </a:r>
          </a:p>
          <a:p>
            <a:pPr marL="582818" lvl="1" indent="-315112" defTabSz="369490">
              <a:spcAft>
                <a:spcPct val="10000"/>
              </a:spcAft>
              <a:buClr>
                <a:srgbClr val="FF0000"/>
              </a:buClr>
              <a:buSzPct val="50000"/>
              <a:buFont typeface="Monotype Sorts" pitchFamily="2" charset="2"/>
              <a:buChar char="è"/>
            </a:pPr>
            <a:r>
              <a:rPr lang="en-US" sz="2000" dirty="0"/>
              <a:t>Saturation  </a:t>
            </a:r>
          </a:p>
          <a:p>
            <a:pPr marL="582818" lvl="1" indent="-315112" defTabSz="369490">
              <a:spcAft>
                <a:spcPct val="10000"/>
              </a:spcAft>
              <a:buClr>
                <a:srgbClr val="FF0000"/>
              </a:buClr>
              <a:buSzPct val="50000"/>
              <a:buFont typeface="Monotype Sorts" pitchFamily="2" charset="2"/>
              <a:buChar char="è"/>
            </a:pPr>
            <a:r>
              <a:rPr lang="en-US" sz="2000" dirty="0"/>
              <a:t>Fluid Density</a:t>
            </a:r>
          </a:p>
          <a:p>
            <a:pPr marL="582818" lvl="1" indent="-315112" defTabSz="369490">
              <a:spcAft>
                <a:spcPct val="10000"/>
              </a:spcAft>
              <a:buClr>
                <a:srgbClr val="FF0000"/>
              </a:buClr>
              <a:buSzPct val="50000"/>
              <a:buFont typeface="Monotype Sorts" pitchFamily="2" charset="2"/>
              <a:buChar char="è"/>
            </a:pPr>
            <a:r>
              <a:rPr lang="en-US" sz="2000" dirty="0" smtClean="0"/>
              <a:t>Viscosity</a:t>
            </a:r>
          </a:p>
          <a:p>
            <a:pPr marL="582818" lvl="1" indent="-315112" defTabSz="369490">
              <a:spcAft>
                <a:spcPct val="10000"/>
              </a:spcAft>
              <a:buClr>
                <a:srgbClr val="FF0000"/>
              </a:buClr>
              <a:buSzPct val="50000"/>
              <a:buFont typeface="Monotype Sorts" pitchFamily="2" charset="2"/>
              <a:buChar char="è"/>
            </a:pPr>
            <a:r>
              <a:rPr lang="en-US" sz="2000" dirty="0" smtClean="0"/>
              <a:t>Brine Salinity</a:t>
            </a:r>
            <a:endParaRPr lang="en-US" sz="2000" dirty="0"/>
          </a:p>
        </p:txBody>
      </p:sp>
      <p:sp>
        <p:nvSpPr>
          <p:cNvPr id="3" name="Title 2"/>
          <p:cNvSpPr>
            <a:spLocks noGrp="1"/>
          </p:cNvSpPr>
          <p:nvPr>
            <p:ph type="title"/>
          </p:nvPr>
        </p:nvSpPr>
        <p:spPr/>
        <p:txBody>
          <a:bodyPr/>
          <a:lstStyle/>
          <a:p>
            <a:r>
              <a:rPr lang="en-US" dirty="0" smtClean="0"/>
              <a:t>Fluid Properties</a:t>
            </a:r>
            <a:endParaRPr lang="en-US" dirty="0"/>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4"/>
          </p:nvPr>
        </p:nvSpPr>
        <p:spPr/>
        <p:txBody>
          <a:bodyPr/>
          <a:lstStyle/>
          <a:p>
            <a:fld id="{C2F2A387-2714-4BF1-94C0-87ADEFC08C47}" type="slidenum">
              <a:rPr lang="en-US" smtClean="0"/>
              <a:pPr/>
              <a:t>28</a:t>
            </a:fld>
            <a:endParaRPr lang="en-US"/>
          </a:p>
        </p:txBody>
      </p:sp>
      <p:sp>
        <p:nvSpPr>
          <p:cNvPr id="201730" name="Rectangle 2"/>
          <p:cNvSpPr>
            <a:spLocks noGrp="1" noChangeArrowheads="1"/>
          </p:cNvSpPr>
          <p:nvPr>
            <p:ph type="title"/>
          </p:nvPr>
        </p:nvSpPr>
        <p:spPr>
          <a:prstGeom prst="rect">
            <a:avLst/>
          </a:prstGeom>
        </p:spPr>
        <p:txBody>
          <a:bodyPr/>
          <a:lstStyle/>
          <a:p>
            <a:r>
              <a:rPr lang="en-US" dirty="0" smtClean="0"/>
              <a:t>Empirical Gas Property Relations</a:t>
            </a:r>
            <a:endParaRPr lang="en-US" dirty="0"/>
          </a:p>
        </p:txBody>
      </p:sp>
      <p:sp>
        <p:nvSpPr>
          <p:cNvPr id="201731" name="Text Box 3"/>
          <p:cNvSpPr txBox="1">
            <a:spLocks noChangeArrowheads="1"/>
          </p:cNvSpPr>
          <p:nvPr/>
        </p:nvSpPr>
        <p:spPr bwMode="auto">
          <a:xfrm>
            <a:off x="1295400" y="1409700"/>
            <a:ext cx="6499224" cy="461665"/>
          </a:xfrm>
          <a:prstGeom prst="rect">
            <a:avLst/>
          </a:prstGeom>
          <a:noFill/>
          <a:ln w="9525">
            <a:noFill/>
            <a:miter lim="800000"/>
            <a:headEnd type="none" w="sm" len="lg"/>
            <a:tailEnd type="none" w="sm" len="lg"/>
          </a:ln>
          <a:effectLst>
            <a:outerShdw dist="35921" dir="2700000" algn="ctr" rotWithShape="0">
              <a:schemeClr val="bg2"/>
            </a:outerShdw>
          </a:effectLst>
        </p:spPr>
        <p:txBody>
          <a:bodyPr wrap="square">
            <a:spAutoFit/>
          </a:bodyPr>
          <a:lstStyle/>
          <a:p>
            <a:r>
              <a:rPr lang="en-US" sz="2400" b="0" dirty="0" smtClean="0">
                <a:latin typeface="Arial" charset="0"/>
              </a:rPr>
              <a:t>P Velocity</a:t>
            </a:r>
            <a:r>
              <a:rPr lang="en-US" sz="2400" b="0" dirty="0">
                <a:latin typeface="Arial" charset="0"/>
              </a:rPr>
              <a:t>, Density = </a:t>
            </a:r>
            <a:r>
              <a:rPr lang="en-US" sz="2400" b="0" i="1" dirty="0">
                <a:latin typeface="Arial" charset="0"/>
              </a:rPr>
              <a:t>f </a:t>
            </a:r>
            <a:r>
              <a:rPr lang="en-US" sz="2400" b="0" dirty="0">
                <a:latin typeface="Arial" charset="0"/>
              </a:rPr>
              <a:t>(</a:t>
            </a:r>
            <a:r>
              <a:rPr lang="en-US" sz="2400" b="0" dirty="0" smtClean="0">
                <a:latin typeface="Arial" charset="0"/>
              </a:rPr>
              <a:t>Pressure, Temperature</a:t>
            </a:r>
            <a:r>
              <a:rPr lang="en-US" sz="2400" b="0" dirty="0">
                <a:latin typeface="Arial" charset="0"/>
              </a:rPr>
              <a:t>)</a:t>
            </a:r>
          </a:p>
        </p:txBody>
      </p:sp>
      <p:grpSp>
        <p:nvGrpSpPr>
          <p:cNvPr id="2" name="Group 17"/>
          <p:cNvGrpSpPr/>
          <p:nvPr/>
        </p:nvGrpSpPr>
        <p:grpSpPr>
          <a:xfrm>
            <a:off x="1600200" y="2324100"/>
            <a:ext cx="5924550" cy="1313406"/>
            <a:chOff x="1600200" y="2316428"/>
            <a:chExt cx="5924550" cy="1313406"/>
          </a:xfrm>
        </p:grpSpPr>
        <p:sp>
          <p:nvSpPr>
            <p:cNvPr id="201732" name="Text Box 4"/>
            <p:cNvSpPr txBox="1">
              <a:spLocks noChangeArrowheads="1"/>
            </p:cNvSpPr>
            <p:nvPr/>
          </p:nvSpPr>
          <p:spPr bwMode="auto">
            <a:xfrm>
              <a:off x="1619250" y="3094303"/>
              <a:ext cx="1913857" cy="535531"/>
            </a:xfrm>
            <a:prstGeom prst="rect">
              <a:avLst/>
            </a:prstGeom>
            <a:noFill/>
            <a:ln w="9525">
              <a:noFill/>
              <a:miter lim="800000"/>
              <a:headEnd type="none" w="sm" len="lg"/>
              <a:tailEnd type="none" w="sm" len="lg"/>
            </a:ln>
            <a:effectLst>
              <a:outerShdw dist="35921" dir="2700000" algn="ctr" rotWithShape="0">
                <a:schemeClr val="bg2"/>
              </a:outerShdw>
            </a:effectLst>
          </p:spPr>
          <p:txBody>
            <a:bodyPr wrap="square">
              <a:spAutoFit/>
            </a:bodyPr>
            <a:lstStyle/>
            <a:p>
              <a:pPr>
                <a:lnSpc>
                  <a:spcPct val="120000"/>
                </a:lnSpc>
              </a:pPr>
              <a:r>
                <a:rPr lang="en-US" sz="2400" b="0">
                  <a:latin typeface="Arial" charset="0"/>
                </a:rPr>
                <a:t>Temperature</a:t>
              </a:r>
            </a:p>
          </p:txBody>
        </p:sp>
        <p:sp>
          <p:nvSpPr>
            <p:cNvPr id="201733" name="Text Box 5"/>
            <p:cNvSpPr txBox="1">
              <a:spLocks noChangeArrowheads="1"/>
            </p:cNvSpPr>
            <p:nvPr/>
          </p:nvSpPr>
          <p:spPr bwMode="auto">
            <a:xfrm>
              <a:off x="5886450" y="2316428"/>
              <a:ext cx="1212191" cy="461665"/>
            </a:xfrm>
            <a:prstGeom prst="rect">
              <a:avLst/>
            </a:prstGeom>
            <a:noFill/>
            <a:ln w="9525">
              <a:noFill/>
              <a:miter lim="800000"/>
              <a:headEnd type="none" w="sm" len="lg"/>
              <a:tailEnd type="none" w="sm" len="lg"/>
            </a:ln>
            <a:effectLst>
              <a:outerShdw dist="35921" dir="2700000" algn="ctr" rotWithShape="0">
                <a:schemeClr val="bg2"/>
              </a:outerShdw>
            </a:effectLst>
          </p:spPr>
          <p:txBody>
            <a:bodyPr wrap="square">
              <a:spAutoFit/>
            </a:bodyPr>
            <a:lstStyle/>
            <a:p>
              <a:r>
                <a:rPr lang="en-US" sz="2400" b="0">
                  <a:latin typeface="Arial" charset="0"/>
                </a:rPr>
                <a:t>Density</a:t>
              </a:r>
            </a:p>
          </p:txBody>
        </p:sp>
        <p:sp>
          <p:nvSpPr>
            <p:cNvPr id="201734" name="Line 6"/>
            <p:cNvSpPr>
              <a:spLocks noChangeShapeType="1"/>
            </p:cNvSpPr>
            <p:nvPr/>
          </p:nvSpPr>
          <p:spPr bwMode="auto">
            <a:xfrm flipV="1">
              <a:off x="6451600" y="2817813"/>
              <a:ext cx="0" cy="274320"/>
            </a:xfrm>
            <a:prstGeom prst="line">
              <a:avLst/>
            </a:prstGeom>
            <a:noFill/>
            <a:ln w="57150">
              <a:solidFill>
                <a:srgbClr val="FF3300"/>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1735" name="Line 7"/>
            <p:cNvSpPr>
              <a:spLocks noChangeShapeType="1"/>
            </p:cNvSpPr>
            <p:nvPr/>
          </p:nvSpPr>
          <p:spPr bwMode="auto">
            <a:xfrm>
              <a:off x="6451600" y="3221304"/>
              <a:ext cx="0" cy="274320"/>
            </a:xfrm>
            <a:prstGeom prst="line">
              <a:avLst/>
            </a:prstGeom>
            <a:noFill/>
            <a:ln w="57150">
              <a:solidFill>
                <a:srgbClr val="00B050"/>
              </a:solidFill>
              <a:round/>
              <a:headEnd/>
              <a:tailEnd type="triangle" w="med" len="med"/>
            </a:ln>
            <a:effectLst>
              <a:outerShdw dist="35921" dir="2700000" algn="ctr" rotWithShape="0">
                <a:schemeClr val="bg2"/>
              </a:outerShdw>
            </a:effectLst>
          </p:spPr>
          <p:txBody>
            <a:bodyPr wrap="none" anchor="ctr"/>
            <a:lstStyle/>
            <a:p>
              <a:endParaRPr lang="en-US"/>
            </a:p>
          </p:txBody>
        </p:sp>
        <p:sp>
          <p:nvSpPr>
            <p:cNvPr id="201736" name="Text Box 8"/>
            <p:cNvSpPr txBox="1">
              <a:spLocks noChangeArrowheads="1"/>
            </p:cNvSpPr>
            <p:nvPr/>
          </p:nvSpPr>
          <p:spPr bwMode="auto">
            <a:xfrm>
              <a:off x="4043364" y="2316428"/>
              <a:ext cx="1246495" cy="461665"/>
            </a:xfrm>
            <a:prstGeom prst="rect">
              <a:avLst/>
            </a:prstGeom>
            <a:noFill/>
            <a:ln w="9525">
              <a:noFill/>
              <a:miter lim="800000"/>
              <a:headEnd type="none" w="sm" len="lg"/>
              <a:tailEnd type="none" w="sm" len="lg"/>
            </a:ln>
            <a:effectLst>
              <a:outerShdw dist="35921" dir="2700000" algn="ctr" rotWithShape="0">
                <a:schemeClr val="bg2"/>
              </a:outerShdw>
            </a:effectLst>
          </p:spPr>
          <p:txBody>
            <a:bodyPr wrap="square">
              <a:spAutoFit/>
            </a:bodyPr>
            <a:lstStyle/>
            <a:p>
              <a:r>
                <a:rPr lang="en-US" sz="2400" b="0">
                  <a:latin typeface="Arial" charset="0"/>
                </a:rPr>
                <a:t>Velocity</a:t>
              </a:r>
            </a:p>
          </p:txBody>
        </p:sp>
        <p:sp>
          <p:nvSpPr>
            <p:cNvPr id="201737" name="Line 9"/>
            <p:cNvSpPr>
              <a:spLocks noChangeShapeType="1"/>
            </p:cNvSpPr>
            <p:nvPr/>
          </p:nvSpPr>
          <p:spPr bwMode="auto">
            <a:xfrm flipV="1">
              <a:off x="4659313" y="2817813"/>
              <a:ext cx="0" cy="274320"/>
            </a:xfrm>
            <a:prstGeom prst="line">
              <a:avLst/>
            </a:prstGeom>
            <a:noFill/>
            <a:ln w="57150">
              <a:solidFill>
                <a:srgbClr val="FF3300"/>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1738" name="Line 10"/>
            <p:cNvSpPr>
              <a:spLocks noChangeShapeType="1"/>
            </p:cNvSpPr>
            <p:nvPr/>
          </p:nvSpPr>
          <p:spPr bwMode="auto">
            <a:xfrm>
              <a:off x="4659313" y="3221304"/>
              <a:ext cx="0" cy="274320"/>
            </a:xfrm>
            <a:prstGeom prst="line">
              <a:avLst/>
            </a:prstGeom>
            <a:noFill/>
            <a:ln w="57150">
              <a:solidFill>
                <a:srgbClr val="00B050"/>
              </a:solidFill>
              <a:round/>
              <a:headEnd/>
              <a:tailEnd type="triangle" w="med" len="med"/>
            </a:ln>
            <a:effectLst>
              <a:outerShdw dist="35921" dir="2700000" algn="ctr" rotWithShape="0">
                <a:schemeClr val="bg2"/>
              </a:outerShdw>
            </a:effectLst>
          </p:spPr>
          <p:txBody>
            <a:bodyPr wrap="none" anchor="ctr"/>
            <a:lstStyle/>
            <a:p>
              <a:endParaRPr lang="en-US"/>
            </a:p>
          </p:txBody>
        </p:sp>
        <p:sp>
          <p:nvSpPr>
            <p:cNvPr id="201739" name="Line 11"/>
            <p:cNvSpPr>
              <a:spLocks noChangeShapeType="1"/>
            </p:cNvSpPr>
            <p:nvPr/>
          </p:nvSpPr>
          <p:spPr bwMode="auto">
            <a:xfrm>
              <a:off x="1619250" y="3143250"/>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1740" name="Line 12"/>
            <p:cNvSpPr>
              <a:spLocks noChangeShapeType="1"/>
            </p:cNvSpPr>
            <p:nvPr/>
          </p:nvSpPr>
          <p:spPr bwMode="auto">
            <a:xfrm>
              <a:off x="1619250" y="3556000"/>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1741" name="Line 13"/>
            <p:cNvSpPr>
              <a:spLocks noChangeShapeType="1"/>
            </p:cNvSpPr>
            <p:nvPr/>
          </p:nvSpPr>
          <p:spPr bwMode="auto">
            <a:xfrm>
              <a:off x="1619250" y="2737115"/>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1742" name="Text Box 14"/>
            <p:cNvSpPr txBox="1">
              <a:spLocks noChangeArrowheads="1"/>
            </p:cNvSpPr>
            <p:nvPr/>
          </p:nvSpPr>
          <p:spPr bwMode="auto">
            <a:xfrm>
              <a:off x="1879600" y="2697428"/>
              <a:ext cx="1417376" cy="535531"/>
            </a:xfrm>
            <a:prstGeom prst="rect">
              <a:avLst/>
            </a:prstGeom>
            <a:noFill/>
            <a:ln w="9525">
              <a:noFill/>
              <a:miter lim="800000"/>
              <a:headEnd type="none" w="sm" len="lg"/>
              <a:tailEnd type="none" w="sm" len="lg"/>
            </a:ln>
            <a:effectLst>
              <a:outerShdw dist="35921" dir="2700000" algn="ctr" rotWithShape="0">
                <a:schemeClr val="bg2"/>
              </a:outerShdw>
            </a:effectLst>
          </p:spPr>
          <p:txBody>
            <a:bodyPr wrap="square">
              <a:spAutoFit/>
            </a:bodyPr>
            <a:lstStyle/>
            <a:p>
              <a:pPr>
                <a:lnSpc>
                  <a:spcPct val="120000"/>
                </a:lnSpc>
              </a:pPr>
              <a:r>
                <a:rPr lang="en-US" sz="2400" b="0">
                  <a:latin typeface="Arial" charset="0"/>
                </a:rPr>
                <a:t>Pressure</a:t>
              </a:r>
            </a:p>
          </p:txBody>
        </p:sp>
        <p:sp>
          <p:nvSpPr>
            <p:cNvPr id="201743" name="Line 15"/>
            <p:cNvSpPr>
              <a:spLocks noChangeShapeType="1"/>
            </p:cNvSpPr>
            <p:nvPr/>
          </p:nvSpPr>
          <p:spPr bwMode="auto">
            <a:xfrm flipV="1">
              <a:off x="1600200" y="2817813"/>
              <a:ext cx="0" cy="274320"/>
            </a:xfrm>
            <a:prstGeom prst="line">
              <a:avLst/>
            </a:prstGeom>
            <a:noFill/>
            <a:ln w="57150">
              <a:solidFill>
                <a:schemeClr val="tx1"/>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1744" name="Line 16"/>
            <p:cNvSpPr>
              <a:spLocks noChangeShapeType="1"/>
            </p:cNvSpPr>
            <p:nvPr/>
          </p:nvSpPr>
          <p:spPr bwMode="auto">
            <a:xfrm flipV="1">
              <a:off x="1600200" y="3221303"/>
              <a:ext cx="0" cy="274320"/>
            </a:xfrm>
            <a:prstGeom prst="line">
              <a:avLst/>
            </a:prstGeom>
            <a:noFill/>
            <a:ln w="57150">
              <a:solidFill>
                <a:schemeClr val="tx1"/>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gr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27"/>
          <p:cNvSpPr>
            <a:spLocks noGrp="1"/>
          </p:cNvSpPr>
          <p:nvPr>
            <p:ph type="sldNum" sz="quarter" idx="4"/>
          </p:nvPr>
        </p:nvSpPr>
        <p:spPr/>
        <p:txBody>
          <a:bodyPr/>
          <a:lstStyle/>
          <a:p>
            <a:fld id="{C2F2A387-2714-4BF1-94C0-87ADEFC08C47}" type="slidenum">
              <a:rPr lang="en-US" smtClean="0"/>
              <a:pPr/>
              <a:t>29</a:t>
            </a:fld>
            <a:endParaRPr lang="en-US"/>
          </a:p>
        </p:txBody>
      </p:sp>
      <p:sp>
        <p:nvSpPr>
          <p:cNvPr id="207874" name="Rectangle 2"/>
          <p:cNvSpPr>
            <a:spLocks noGrp="1" noChangeArrowheads="1"/>
          </p:cNvSpPr>
          <p:nvPr>
            <p:ph type="title"/>
          </p:nvPr>
        </p:nvSpPr>
        <p:spPr>
          <a:prstGeom prst="rect">
            <a:avLst/>
          </a:prstGeom>
        </p:spPr>
        <p:txBody>
          <a:bodyPr/>
          <a:lstStyle/>
          <a:p>
            <a:r>
              <a:rPr lang="en-US" dirty="0" smtClean="0"/>
              <a:t>Empirical Oil Property Relations</a:t>
            </a:r>
            <a:endParaRPr lang="en-US" dirty="0"/>
          </a:p>
        </p:txBody>
      </p:sp>
      <p:sp>
        <p:nvSpPr>
          <p:cNvPr id="207875" name="Text Box 3"/>
          <p:cNvSpPr txBox="1">
            <a:spLocks noChangeArrowheads="1"/>
          </p:cNvSpPr>
          <p:nvPr/>
        </p:nvSpPr>
        <p:spPr bwMode="auto">
          <a:xfrm>
            <a:off x="758825" y="1014678"/>
            <a:ext cx="7790594" cy="461665"/>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r>
              <a:rPr lang="en-US" sz="2400" b="0">
                <a:latin typeface="Arial" charset="0"/>
              </a:rPr>
              <a:t>Velocity, Density = </a:t>
            </a:r>
            <a:r>
              <a:rPr lang="en-US" sz="2400" b="0" i="1">
                <a:latin typeface="Arial" charset="0"/>
              </a:rPr>
              <a:t>f </a:t>
            </a:r>
            <a:r>
              <a:rPr lang="en-US" sz="2400" b="0">
                <a:latin typeface="Arial" charset="0"/>
              </a:rPr>
              <a:t>(Pressure, Temperature, API, GOR)</a:t>
            </a:r>
          </a:p>
        </p:txBody>
      </p:sp>
      <p:sp>
        <p:nvSpPr>
          <p:cNvPr id="207876" name="Text Box 4"/>
          <p:cNvSpPr txBox="1">
            <a:spLocks noChangeArrowheads="1"/>
          </p:cNvSpPr>
          <p:nvPr/>
        </p:nvSpPr>
        <p:spPr bwMode="auto">
          <a:xfrm>
            <a:off x="589984" y="1776678"/>
            <a:ext cx="7964040" cy="830997"/>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pPr algn="ctr"/>
            <a:r>
              <a:rPr lang="en-US" sz="2400" b="0" dirty="0" smtClean="0">
                <a:latin typeface="Arial" charset="0"/>
              </a:rPr>
              <a:t>API gravity = oil density = </a:t>
            </a:r>
            <a:r>
              <a:rPr lang="en-US" sz="2400" b="0" i="1" dirty="0">
                <a:latin typeface="Arial" charset="0"/>
              </a:rPr>
              <a:t>f </a:t>
            </a:r>
            <a:r>
              <a:rPr lang="en-US" sz="2400" b="0" dirty="0">
                <a:latin typeface="Arial" charset="0"/>
              </a:rPr>
              <a:t>(composition)</a:t>
            </a:r>
          </a:p>
          <a:p>
            <a:pPr algn="ctr"/>
            <a:r>
              <a:rPr lang="en-US" sz="2400" b="0" dirty="0">
                <a:latin typeface="Arial" charset="0"/>
              </a:rPr>
              <a:t>GOR (reservoir fluid) = </a:t>
            </a:r>
            <a:r>
              <a:rPr lang="en-US" sz="2400" b="0" dirty="0" smtClean="0">
                <a:latin typeface="Arial" charset="0"/>
              </a:rPr>
              <a:t>dissolved gas </a:t>
            </a:r>
            <a:r>
              <a:rPr lang="en-US" sz="2400" b="0" dirty="0">
                <a:latin typeface="Arial" charset="0"/>
              </a:rPr>
              <a:t>volume / oil volume</a:t>
            </a:r>
          </a:p>
        </p:txBody>
      </p:sp>
      <p:grpSp>
        <p:nvGrpSpPr>
          <p:cNvPr id="2" name="Group 28"/>
          <p:cNvGrpSpPr/>
          <p:nvPr/>
        </p:nvGrpSpPr>
        <p:grpSpPr>
          <a:xfrm>
            <a:off x="1600200" y="3054336"/>
            <a:ext cx="5924550" cy="2165364"/>
            <a:chOff x="1600200" y="2919678"/>
            <a:chExt cx="5924550" cy="2165364"/>
          </a:xfrm>
        </p:grpSpPr>
        <p:sp>
          <p:nvSpPr>
            <p:cNvPr id="207877" name="Line 5"/>
            <p:cNvSpPr>
              <a:spLocks noChangeShapeType="1"/>
            </p:cNvSpPr>
            <p:nvPr/>
          </p:nvSpPr>
          <p:spPr bwMode="auto">
            <a:xfrm flipV="1">
              <a:off x="6450013" y="3425032"/>
              <a:ext cx="0" cy="255323"/>
            </a:xfrm>
            <a:prstGeom prst="line">
              <a:avLst/>
            </a:prstGeom>
            <a:noFill/>
            <a:ln w="57150">
              <a:solidFill>
                <a:srgbClr val="FF3300"/>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7878" name="Line 6"/>
            <p:cNvSpPr>
              <a:spLocks noChangeShapeType="1"/>
            </p:cNvSpPr>
            <p:nvPr/>
          </p:nvSpPr>
          <p:spPr bwMode="auto">
            <a:xfrm flipV="1">
              <a:off x="4657725" y="3425032"/>
              <a:ext cx="0" cy="255323"/>
            </a:xfrm>
            <a:prstGeom prst="line">
              <a:avLst/>
            </a:prstGeom>
            <a:noFill/>
            <a:ln w="57150">
              <a:solidFill>
                <a:srgbClr val="FF3300"/>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7879" name="Line 7"/>
            <p:cNvSpPr>
              <a:spLocks noChangeShapeType="1"/>
            </p:cNvSpPr>
            <p:nvPr/>
          </p:nvSpPr>
          <p:spPr bwMode="auto">
            <a:xfrm>
              <a:off x="1617663" y="3746500"/>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7880" name="Line 8"/>
            <p:cNvSpPr>
              <a:spLocks noChangeShapeType="1"/>
            </p:cNvSpPr>
            <p:nvPr/>
          </p:nvSpPr>
          <p:spPr bwMode="auto">
            <a:xfrm>
              <a:off x="1617663" y="3340365"/>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7881" name="Text Box 9"/>
            <p:cNvSpPr txBox="1">
              <a:spLocks noChangeArrowheads="1"/>
            </p:cNvSpPr>
            <p:nvPr/>
          </p:nvSpPr>
          <p:spPr bwMode="auto">
            <a:xfrm>
              <a:off x="1878014" y="3300678"/>
              <a:ext cx="1417376" cy="535531"/>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pPr>
                <a:lnSpc>
                  <a:spcPct val="120000"/>
                </a:lnSpc>
              </a:pPr>
              <a:r>
                <a:rPr lang="en-US" sz="2400" b="0">
                  <a:latin typeface="Arial" charset="0"/>
                </a:rPr>
                <a:t>Pressure</a:t>
              </a:r>
            </a:p>
          </p:txBody>
        </p:sp>
        <p:sp>
          <p:nvSpPr>
            <p:cNvPr id="207882" name="Text Box 10"/>
            <p:cNvSpPr txBox="1">
              <a:spLocks noChangeArrowheads="1"/>
            </p:cNvSpPr>
            <p:nvPr/>
          </p:nvSpPr>
          <p:spPr bwMode="auto">
            <a:xfrm>
              <a:off x="1617663" y="3697553"/>
              <a:ext cx="1913857" cy="535531"/>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pPr>
                <a:lnSpc>
                  <a:spcPct val="120000"/>
                </a:lnSpc>
              </a:pPr>
              <a:r>
                <a:rPr lang="en-US" sz="2400" b="0">
                  <a:latin typeface="Arial" charset="0"/>
                </a:rPr>
                <a:t>Temperature</a:t>
              </a:r>
            </a:p>
          </p:txBody>
        </p:sp>
        <p:sp>
          <p:nvSpPr>
            <p:cNvPr id="207883" name="Text Box 11"/>
            <p:cNvSpPr txBox="1">
              <a:spLocks noChangeArrowheads="1"/>
            </p:cNvSpPr>
            <p:nvPr/>
          </p:nvSpPr>
          <p:spPr bwMode="auto">
            <a:xfrm>
              <a:off x="5884864" y="2919678"/>
              <a:ext cx="1212191" cy="461665"/>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r>
                <a:rPr lang="en-US" sz="2400" b="0">
                  <a:latin typeface="Arial" charset="0"/>
                </a:rPr>
                <a:t>Density</a:t>
              </a:r>
            </a:p>
          </p:txBody>
        </p:sp>
        <p:sp>
          <p:nvSpPr>
            <p:cNvPr id="207884" name="Line 12"/>
            <p:cNvSpPr>
              <a:spLocks noChangeShapeType="1"/>
            </p:cNvSpPr>
            <p:nvPr/>
          </p:nvSpPr>
          <p:spPr bwMode="auto">
            <a:xfrm>
              <a:off x="6450013" y="3828521"/>
              <a:ext cx="0" cy="255323"/>
            </a:xfrm>
            <a:prstGeom prst="line">
              <a:avLst/>
            </a:prstGeom>
            <a:noFill/>
            <a:ln w="57150">
              <a:solidFill>
                <a:srgbClr val="00B050"/>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7885" name="Line 13"/>
            <p:cNvSpPr>
              <a:spLocks noChangeShapeType="1"/>
            </p:cNvSpPr>
            <p:nvPr/>
          </p:nvSpPr>
          <p:spPr bwMode="auto">
            <a:xfrm flipV="1">
              <a:off x="6450013" y="4216136"/>
              <a:ext cx="0" cy="255323"/>
            </a:xfrm>
            <a:prstGeom prst="line">
              <a:avLst/>
            </a:prstGeom>
            <a:noFill/>
            <a:ln w="57150">
              <a:solidFill>
                <a:srgbClr val="00B050"/>
              </a:solidFill>
              <a:round/>
              <a:headEnd type="triangle" w="med" len="med"/>
              <a:tailEnd/>
            </a:ln>
            <a:effectLst>
              <a:outerShdw dist="35921" dir="2700000" algn="ctr" rotWithShape="0">
                <a:schemeClr val="bg2"/>
              </a:outerShdw>
            </a:effectLst>
          </p:spPr>
          <p:txBody>
            <a:bodyPr wrap="none" anchor="ctr"/>
            <a:lstStyle/>
            <a:p>
              <a:endParaRPr lang="en-US"/>
            </a:p>
          </p:txBody>
        </p:sp>
        <p:sp>
          <p:nvSpPr>
            <p:cNvPr id="207886" name="Text Box 14"/>
            <p:cNvSpPr txBox="1">
              <a:spLocks noChangeArrowheads="1"/>
            </p:cNvSpPr>
            <p:nvPr/>
          </p:nvSpPr>
          <p:spPr bwMode="auto">
            <a:xfrm>
              <a:off x="4041775" y="2919678"/>
              <a:ext cx="1246495" cy="461665"/>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r>
                <a:rPr lang="en-US" sz="2400" b="0">
                  <a:latin typeface="Arial" charset="0"/>
                </a:rPr>
                <a:t>Velocity</a:t>
              </a:r>
            </a:p>
          </p:txBody>
        </p:sp>
        <p:sp>
          <p:nvSpPr>
            <p:cNvPr id="207887" name="Line 15"/>
            <p:cNvSpPr>
              <a:spLocks noChangeShapeType="1"/>
            </p:cNvSpPr>
            <p:nvPr/>
          </p:nvSpPr>
          <p:spPr bwMode="auto">
            <a:xfrm flipV="1">
              <a:off x="4657725" y="4216136"/>
              <a:ext cx="0" cy="255323"/>
            </a:xfrm>
            <a:prstGeom prst="line">
              <a:avLst/>
            </a:prstGeom>
            <a:noFill/>
            <a:ln w="57150">
              <a:solidFill>
                <a:srgbClr val="00B050"/>
              </a:solidFill>
              <a:round/>
              <a:headEnd type="triangle" w="med" len="med"/>
              <a:tailEnd/>
            </a:ln>
            <a:effectLst>
              <a:outerShdw dist="35921" dir="2700000" algn="ctr" rotWithShape="0">
                <a:schemeClr val="bg2"/>
              </a:outerShdw>
            </a:effectLst>
          </p:spPr>
          <p:txBody>
            <a:bodyPr wrap="none" anchor="ctr"/>
            <a:lstStyle/>
            <a:p>
              <a:endParaRPr lang="en-US"/>
            </a:p>
          </p:txBody>
        </p:sp>
        <p:sp>
          <p:nvSpPr>
            <p:cNvPr id="207888" name="Line 16"/>
            <p:cNvSpPr>
              <a:spLocks noChangeShapeType="1"/>
            </p:cNvSpPr>
            <p:nvPr/>
          </p:nvSpPr>
          <p:spPr bwMode="auto">
            <a:xfrm>
              <a:off x="4657725" y="3828521"/>
              <a:ext cx="0" cy="255323"/>
            </a:xfrm>
            <a:prstGeom prst="line">
              <a:avLst/>
            </a:prstGeom>
            <a:noFill/>
            <a:ln w="57150">
              <a:solidFill>
                <a:srgbClr val="00B050"/>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7889" name="Line 17"/>
            <p:cNvSpPr>
              <a:spLocks noChangeShapeType="1"/>
            </p:cNvSpPr>
            <p:nvPr/>
          </p:nvSpPr>
          <p:spPr bwMode="auto">
            <a:xfrm>
              <a:off x="1617663" y="4159250"/>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7890" name="Line 18"/>
            <p:cNvSpPr>
              <a:spLocks noChangeShapeType="1"/>
            </p:cNvSpPr>
            <p:nvPr/>
          </p:nvSpPr>
          <p:spPr bwMode="auto">
            <a:xfrm>
              <a:off x="1617663" y="4550833"/>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7891" name="Text Box 19"/>
            <p:cNvSpPr txBox="1">
              <a:spLocks noChangeArrowheads="1"/>
            </p:cNvSpPr>
            <p:nvPr/>
          </p:nvSpPr>
          <p:spPr bwMode="auto">
            <a:xfrm>
              <a:off x="2147889" y="4116917"/>
              <a:ext cx="679994" cy="535531"/>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pPr>
                <a:lnSpc>
                  <a:spcPct val="120000"/>
                </a:lnSpc>
              </a:pPr>
              <a:r>
                <a:rPr lang="en-US" sz="2400" b="0">
                  <a:latin typeface="Arial" charset="0"/>
                </a:rPr>
                <a:t>API</a:t>
              </a:r>
            </a:p>
          </p:txBody>
        </p:sp>
        <p:sp>
          <p:nvSpPr>
            <p:cNvPr id="207892" name="Line 20"/>
            <p:cNvSpPr>
              <a:spLocks noChangeShapeType="1"/>
            </p:cNvSpPr>
            <p:nvPr/>
          </p:nvSpPr>
          <p:spPr bwMode="auto">
            <a:xfrm flipV="1">
              <a:off x="6451600" y="4639469"/>
              <a:ext cx="0" cy="255323"/>
            </a:xfrm>
            <a:prstGeom prst="line">
              <a:avLst/>
            </a:prstGeom>
            <a:noFill/>
            <a:ln w="57150">
              <a:solidFill>
                <a:srgbClr val="00B050"/>
              </a:solidFill>
              <a:round/>
              <a:headEnd type="triangle" w="med" len="med"/>
              <a:tailEnd/>
            </a:ln>
            <a:effectLst>
              <a:outerShdw dist="35921" dir="2700000" algn="ctr" rotWithShape="0">
                <a:schemeClr val="bg2"/>
              </a:outerShdw>
            </a:effectLst>
          </p:spPr>
          <p:txBody>
            <a:bodyPr wrap="none" anchor="ctr"/>
            <a:lstStyle/>
            <a:p>
              <a:endParaRPr lang="en-US"/>
            </a:p>
          </p:txBody>
        </p:sp>
        <p:sp>
          <p:nvSpPr>
            <p:cNvPr id="207893" name="Line 21"/>
            <p:cNvSpPr>
              <a:spLocks noChangeShapeType="1"/>
            </p:cNvSpPr>
            <p:nvPr/>
          </p:nvSpPr>
          <p:spPr bwMode="auto">
            <a:xfrm flipV="1">
              <a:off x="4657725" y="4639469"/>
              <a:ext cx="0" cy="255323"/>
            </a:xfrm>
            <a:prstGeom prst="line">
              <a:avLst/>
            </a:prstGeom>
            <a:noFill/>
            <a:ln w="57150">
              <a:solidFill>
                <a:srgbClr val="00B050"/>
              </a:solidFill>
              <a:round/>
              <a:headEnd type="triangle" w="med" len="med"/>
              <a:tailEnd/>
            </a:ln>
            <a:effectLst>
              <a:outerShdw dist="35921" dir="2700000" algn="ctr" rotWithShape="0">
                <a:schemeClr val="bg2"/>
              </a:outerShdw>
            </a:effectLst>
          </p:spPr>
          <p:txBody>
            <a:bodyPr wrap="none" anchor="ctr"/>
            <a:lstStyle/>
            <a:p>
              <a:endParaRPr lang="en-US"/>
            </a:p>
          </p:txBody>
        </p:sp>
        <p:sp>
          <p:nvSpPr>
            <p:cNvPr id="207894" name="Line 22"/>
            <p:cNvSpPr>
              <a:spLocks noChangeShapeType="1"/>
            </p:cNvSpPr>
            <p:nvPr/>
          </p:nvSpPr>
          <p:spPr bwMode="auto">
            <a:xfrm>
              <a:off x="1619250" y="4984750"/>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7895" name="Text Box 23"/>
            <p:cNvSpPr txBox="1">
              <a:spLocks noChangeArrowheads="1"/>
            </p:cNvSpPr>
            <p:nvPr/>
          </p:nvSpPr>
          <p:spPr bwMode="auto">
            <a:xfrm>
              <a:off x="2071689" y="4549511"/>
              <a:ext cx="885179" cy="535531"/>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pPr>
                <a:lnSpc>
                  <a:spcPct val="120000"/>
                </a:lnSpc>
              </a:pPr>
              <a:r>
                <a:rPr lang="en-US" sz="2400" b="0">
                  <a:latin typeface="Arial" charset="0"/>
                </a:rPr>
                <a:t>GOR</a:t>
              </a:r>
            </a:p>
          </p:txBody>
        </p:sp>
        <p:sp>
          <p:nvSpPr>
            <p:cNvPr id="207896" name="Line 24"/>
            <p:cNvSpPr>
              <a:spLocks noChangeShapeType="1"/>
            </p:cNvSpPr>
            <p:nvPr/>
          </p:nvSpPr>
          <p:spPr bwMode="auto">
            <a:xfrm flipV="1">
              <a:off x="1600200" y="3425032"/>
              <a:ext cx="0" cy="255323"/>
            </a:xfrm>
            <a:prstGeom prst="line">
              <a:avLst/>
            </a:prstGeom>
            <a:noFill/>
            <a:ln w="57150">
              <a:solidFill>
                <a:schemeClr val="tx1"/>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7897" name="Line 25"/>
            <p:cNvSpPr>
              <a:spLocks noChangeShapeType="1"/>
            </p:cNvSpPr>
            <p:nvPr/>
          </p:nvSpPr>
          <p:spPr bwMode="auto">
            <a:xfrm flipV="1">
              <a:off x="1600200" y="3828521"/>
              <a:ext cx="0" cy="255323"/>
            </a:xfrm>
            <a:prstGeom prst="line">
              <a:avLst/>
            </a:prstGeom>
            <a:noFill/>
            <a:ln w="57150">
              <a:solidFill>
                <a:schemeClr val="tx1"/>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7898" name="Line 26"/>
            <p:cNvSpPr>
              <a:spLocks noChangeShapeType="1"/>
            </p:cNvSpPr>
            <p:nvPr/>
          </p:nvSpPr>
          <p:spPr bwMode="auto">
            <a:xfrm flipV="1">
              <a:off x="1600200" y="4216136"/>
              <a:ext cx="0" cy="255323"/>
            </a:xfrm>
            <a:prstGeom prst="line">
              <a:avLst/>
            </a:prstGeom>
            <a:noFill/>
            <a:ln w="57150">
              <a:solidFill>
                <a:schemeClr val="tx1"/>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7899" name="Line 27"/>
            <p:cNvSpPr>
              <a:spLocks noChangeShapeType="1"/>
            </p:cNvSpPr>
            <p:nvPr/>
          </p:nvSpPr>
          <p:spPr bwMode="auto">
            <a:xfrm flipV="1">
              <a:off x="1600200" y="4638146"/>
              <a:ext cx="0" cy="255323"/>
            </a:xfrm>
            <a:prstGeom prst="line">
              <a:avLst/>
            </a:prstGeom>
            <a:noFill/>
            <a:ln w="57150">
              <a:solidFill>
                <a:schemeClr val="tx1"/>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grpSp>
      <p:sp>
        <p:nvSpPr>
          <p:cNvPr id="30" name="Rectangle 29"/>
          <p:cNvSpPr/>
          <p:nvPr/>
        </p:nvSpPr>
        <p:spPr>
          <a:xfrm>
            <a:off x="6096000" y="5219700"/>
            <a:ext cx="2294218" cy="369332"/>
          </a:xfrm>
          <a:prstGeom prst="rect">
            <a:avLst/>
          </a:prstGeom>
        </p:spPr>
        <p:txBody>
          <a:bodyPr wrap="none">
            <a:spAutoFit/>
          </a:bodyPr>
          <a:lstStyle/>
          <a:p>
            <a:r>
              <a:rPr lang="en-US" dirty="0" smtClean="0"/>
              <a:t>API =141.5/ </a:t>
            </a:r>
            <a:r>
              <a:rPr lang="el-GR" dirty="0" smtClean="0"/>
              <a:t>ρ</a:t>
            </a:r>
            <a:r>
              <a:rPr lang="en-US" baseline="-25000" dirty="0" smtClean="0"/>
              <a:t>O</a:t>
            </a:r>
            <a:r>
              <a:rPr lang="en-US" dirty="0" smtClean="0"/>
              <a:t> −131.5</a:t>
            </a:r>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090511"/>
            <a:ext cx="9089231" cy="4281589"/>
            <a:chOff x="0" y="1395311"/>
            <a:chExt cx="9089231" cy="4281589"/>
          </a:xfrm>
        </p:grpSpPr>
        <p:pic>
          <p:nvPicPr>
            <p:cNvPr id="4" name="Picture 3"/>
            <p:cNvPicPr>
              <a:picLocks noChangeAspect="1" noChangeArrowheads="1"/>
            </p:cNvPicPr>
            <p:nvPr/>
          </p:nvPicPr>
          <p:blipFill>
            <a:blip r:embed="rId3" cstate="print"/>
            <a:srcRect r="599" b="1533"/>
            <a:stretch>
              <a:fillRect/>
            </a:stretch>
          </p:blipFill>
          <p:spPr bwMode="auto">
            <a:xfrm>
              <a:off x="0" y="1395311"/>
              <a:ext cx="9089231" cy="4281589"/>
            </a:xfrm>
            <a:prstGeom prst="rect">
              <a:avLst/>
            </a:prstGeom>
            <a:noFill/>
            <a:ln w="9525">
              <a:noFill/>
              <a:miter lim="800000"/>
              <a:headEnd/>
              <a:tailEnd/>
            </a:ln>
          </p:spPr>
        </p:pic>
        <p:sp>
          <p:nvSpPr>
            <p:cNvPr id="8" name="Up Arrow 7"/>
            <p:cNvSpPr/>
            <p:nvPr/>
          </p:nvSpPr>
          <p:spPr>
            <a:xfrm rot="10800000">
              <a:off x="7543800" y="3086100"/>
              <a:ext cx="304800" cy="457200"/>
            </a:xfrm>
            <a:prstGeom prst="upArrow">
              <a:avLst/>
            </a:prstGeom>
            <a:solidFill>
              <a:srgbClr val="FFFF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46082" name="Picture 2"/>
          <p:cNvPicPr>
            <a:picLocks noChangeAspect="1" noChangeArrowheads="1"/>
          </p:cNvPicPr>
          <p:nvPr/>
        </p:nvPicPr>
        <p:blipFill>
          <a:blip r:embed="rId4" cstate="print"/>
          <a:srcRect t="4962" b="64636"/>
          <a:stretch>
            <a:fillRect/>
          </a:stretch>
        </p:blipFill>
        <p:spPr bwMode="auto">
          <a:xfrm>
            <a:off x="0" y="461211"/>
            <a:ext cx="9144000" cy="1329489"/>
          </a:xfrm>
          <a:prstGeom prst="rect">
            <a:avLst/>
          </a:prstGeom>
          <a:noFill/>
          <a:ln w="9525">
            <a:noFill/>
            <a:miter lim="800000"/>
            <a:headEnd/>
            <a:tailEnd/>
          </a:ln>
        </p:spPr>
      </p:pic>
      <p:sp>
        <p:nvSpPr>
          <p:cNvPr id="3" name="Slide Number Placeholder 2"/>
          <p:cNvSpPr>
            <a:spLocks noGrp="1"/>
          </p:cNvSpPr>
          <p:nvPr>
            <p:ph type="sldNum" sz="quarter" idx="4"/>
          </p:nvPr>
        </p:nvSpPr>
        <p:spPr/>
        <p:txBody>
          <a:bodyPr/>
          <a:lstStyle/>
          <a:p>
            <a:fld id="{C2F2A387-2714-4BF1-94C0-87ADEFC08C47}" type="slidenum">
              <a:rPr lang="en-US" smtClean="0"/>
              <a:pPr/>
              <a:t>3</a:t>
            </a:fld>
            <a:endParaRPr lang="en-US"/>
          </a:p>
        </p:txBody>
      </p:sp>
      <p:sp>
        <p:nvSpPr>
          <p:cNvPr id="9" name="Title 8"/>
          <p:cNvSpPr>
            <a:spLocks noGrp="1"/>
          </p:cNvSpPr>
          <p:nvPr>
            <p:ph type="title"/>
          </p:nvPr>
        </p:nvSpPr>
        <p:spPr/>
        <p:txBody>
          <a:bodyPr/>
          <a:lstStyle/>
          <a:p>
            <a:r>
              <a:rPr lang="en-US" i="1" dirty="0" smtClean="0"/>
              <a:t>Quantitative</a:t>
            </a:r>
            <a:r>
              <a:rPr lang="en-US" dirty="0" smtClean="0"/>
              <a:t> Seismic Interpretation</a:t>
            </a:r>
            <a:endParaRPr lang="en-US" dirty="0"/>
          </a:p>
        </p:txBody>
      </p:sp>
      <p:pic>
        <p:nvPicPr>
          <p:cNvPr id="10" name="Picture 3"/>
          <p:cNvPicPr>
            <a:picLocks noChangeAspect="1" noChangeArrowheads="1"/>
          </p:cNvPicPr>
          <p:nvPr/>
        </p:nvPicPr>
        <p:blipFill>
          <a:blip r:embed="rId5" cstate="print"/>
          <a:srcRect/>
          <a:stretch>
            <a:fillRect/>
          </a:stretch>
        </p:blipFill>
        <p:spPr bwMode="auto">
          <a:xfrm>
            <a:off x="206042" y="5428749"/>
            <a:ext cx="1078421" cy="242888"/>
          </a:xfrm>
          <a:prstGeom prst="rect">
            <a:avLst/>
          </a:prstGeom>
          <a:noFill/>
          <a:ln w="9525">
            <a:noFill/>
            <a:miter lim="800000"/>
            <a:headEnd/>
            <a:tailEnd/>
          </a:ln>
        </p:spPr>
      </p:pic>
      <p:grpSp>
        <p:nvGrpSpPr>
          <p:cNvPr id="16" name="Group 15"/>
          <p:cNvGrpSpPr/>
          <p:nvPr/>
        </p:nvGrpSpPr>
        <p:grpSpPr>
          <a:xfrm>
            <a:off x="1828800" y="571500"/>
            <a:ext cx="6030678" cy="4730433"/>
            <a:chOff x="1828800" y="571500"/>
            <a:chExt cx="6030678" cy="4730433"/>
          </a:xfrm>
        </p:grpSpPr>
        <p:sp>
          <p:nvSpPr>
            <p:cNvPr id="11" name="TextBox 10"/>
            <p:cNvSpPr txBox="1"/>
            <p:nvPr/>
          </p:nvSpPr>
          <p:spPr>
            <a:xfrm>
              <a:off x="3292732" y="1104900"/>
              <a:ext cx="468077" cy="276999"/>
            </a:xfrm>
            <a:prstGeom prst="rect">
              <a:avLst/>
            </a:prstGeom>
            <a:solidFill>
              <a:schemeClr val="bg1"/>
            </a:solidFill>
            <a:effectLst>
              <a:outerShdw blurRad="50800" dist="38100" dir="2700000" algn="tl" rotWithShape="0">
                <a:prstClr val="black">
                  <a:alpha val="40000"/>
                </a:prstClr>
              </a:outerShdw>
            </a:effectLst>
          </p:spPr>
          <p:txBody>
            <a:bodyPr wrap="none" lIns="0" tIns="0" rIns="0" bIns="0" rtlCol="0" anchor="ctr" anchorCtr="1">
              <a:spAutoFit/>
            </a:bodyPr>
            <a:lstStyle/>
            <a:p>
              <a:pPr algn="ctr"/>
              <a:r>
                <a:rPr lang="en-US" dirty="0" smtClean="0"/>
                <a:t>2000</a:t>
              </a:r>
              <a:endParaRPr lang="en-US" dirty="0"/>
            </a:p>
          </p:txBody>
        </p:sp>
        <p:sp>
          <p:nvSpPr>
            <p:cNvPr id="13" name="TextBox 12"/>
            <p:cNvSpPr txBox="1"/>
            <p:nvPr/>
          </p:nvSpPr>
          <p:spPr>
            <a:xfrm>
              <a:off x="7391400" y="876300"/>
              <a:ext cx="468078" cy="276999"/>
            </a:xfrm>
            <a:prstGeom prst="rect">
              <a:avLst/>
            </a:prstGeom>
            <a:solidFill>
              <a:schemeClr val="bg1"/>
            </a:solidFill>
            <a:effectLst>
              <a:outerShdw blurRad="50800" dist="38100" dir="2700000" algn="tl" rotWithShape="0">
                <a:prstClr val="black">
                  <a:alpha val="40000"/>
                </a:prstClr>
              </a:outerShdw>
            </a:effectLst>
          </p:spPr>
          <p:txBody>
            <a:bodyPr wrap="none" lIns="0" tIns="0" rIns="0" bIns="0" rtlCol="0" anchor="ctr" anchorCtr="1">
              <a:spAutoFit/>
            </a:bodyPr>
            <a:lstStyle/>
            <a:p>
              <a:pPr algn="ctr"/>
              <a:r>
                <a:rPr lang="en-US" dirty="0" smtClean="0"/>
                <a:t>4500</a:t>
              </a:r>
              <a:endParaRPr lang="en-US" dirty="0"/>
            </a:p>
          </p:txBody>
        </p:sp>
        <p:sp>
          <p:nvSpPr>
            <p:cNvPr id="14" name="TextBox 13"/>
            <p:cNvSpPr txBox="1"/>
            <p:nvPr/>
          </p:nvSpPr>
          <p:spPr>
            <a:xfrm>
              <a:off x="4509480" y="571500"/>
              <a:ext cx="585097" cy="276999"/>
            </a:xfrm>
            <a:prstGeom prst="rect">
              <a:avLst/>
            </a:prstGeom>
            <a:solidFill>
              <a:schemeClr val="bg1"/>
            </a:solidFill>
            <a:effectLst>
              <a:outerShdw blurRad="50800" dist="38100" dir="2700000" algn="tl" rotWithShape="0">
                <a:prstClr val="black">
                  <a:alpha val="40000"/>
                </a:prstClr>
              </a:outerShdw>
            </a:effectLst>
          </p:spPr>
          <p:txBody>
            <a:bodyPr wrap="none" lIns="0" tIns="0" rIns="0" bIns="0" rtlCol="0" anchor="ctr" anchorCtr="1">
              <a:spAutoFit/>
            </a:bodyPr>
            <a:lstStyle/>
            <a:p>
              <a:pPr algn="ctr"/>
              <a:r>
                <a:rPr lang="en-US" dirty="0" smtClean="0"/>
                <a:t>12500</a:t>
              </a:r>
              <a:endParaRPr lang="en-US" dirty="0"/>
            </a:p>
          </p:txBody>
        </p:sp>
        <p:sp>
          <p:nvSpPr>
            <p:cNvPr id="15" name="Rectangle 43"/>
            <p:cNvSpPr>
              <a:spLocks noChangeArrowheads="1"/>
            </p:cNvSpPr>
            <p:nvPr/>
          </p:nvSpPr>
          <p:spPr bwMode="auto">
            <a:xfrm>
              <a:off x="1828800" y="4152900"/>
              <a:ext cx="2057400" cy="1149033"/>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p:spPr>
          <p:txBody>
            <a:bodyPr wrap="square" lIns="91440" tIns="0" rIns="91440" bIns="0">
              <a:spAutoFit/>
            </a:bodyPr>
            <a:lstStyle/>
            <a:p>
              <a:pPr algn="ctr"/>
              <a:endParaRPr lang="en-US" sz="1600" b="1" dirty="0"/>
            </a:p>
            <a:p>
              <a:pPr algn="ctr"/>
              <a:r>
                <a:rPr lang="en-US" sz="1600" b="1" dirty="0" smtClean="0">
                  <a:latin typeface="Book Antiqua" pitchFamily="18" charset="0"/>
                </a:rPr>
                <a:t>         	 I</a:t>
              </a:r>
              <a:r>
                <a:rPr lang="en-US" sz="1600" b="1" baseline="30000" dirty="0" smtClean="0">
                  <a:latin typeface="Book Antiqua" pitchFamily="18" charset="0"/>
                </a:rPr>
                <a:t>2  </a:t>
              </a:r>
              <a:r>
                <a:rPr lang="en-US" sz="1600" b="1" dirty="0">
                  <a:latin typeface="Book Antiqua" pitchFamily="18" charset="0"/>
                </a:rPr>
                <a:t>-  I</a:t>
              </a:r>
              <a:r>
                <a:rPr lang="en-US" sz="1600" b="1" baseline="30000" dirty="0">
                  <a:latin typeface="Book Antiqua" pitchFamily="18" charset="0"/>
                </a:rPr>
                <a:t>1 </a:t>
              </a:r>
              <a:endParaRPr lang="en-US" sz="1600" b="1" baseline="30000" dirty="0"/>
            </a:p>
            <a:p>
              <a:pPr algn="ctr"/>
              <a:r>
                <a:rPr lang="en-US" sz="1600" b="1" dirty="0"/>
                <a:t>RC </a:t>
              </a:r>
              <a:r>
                <a:rPr lang="en-US" sz="1600" b="1" dirty="0" smtClean="0"/>
                <a:t>    =     	----------                </a:t>
              </a:r>
              <a:r>
                <a:rPr lang="en-US" sz="1600" b="1" baseline="30000" dirty="0" smtClean="0"/>
                <a:t>       	</a:t>
              </a:r>
              <a:r>
                <a:rPr lang="en-US" sz="1600" b="1" dirty="0" smtClean="0">
                  <a:latin typeface="Book Antiqua" pitchFamily="18" charset="0"/>
                </a:rPr>
                <a:t>I</a:t>
              </a:r>
              <a:r>
                <a:rPr lang="en-US" sz="1600" b="1" baseline="30000" dirty="0" smtClean="0">
                  <a:latin typeface="Book Antiqua" pitchFamily="18" charset="0"/>
                </a:rPr>
                <a:t>2  </a:t>
              </a:r>
              <a:r>
                <a:rPr lang="en-US" sz="1600" b="1" dirty="0">
                  <a:latin typeface="Book Antiqua" pitchFamily="18" charset="0"/>
                </a:rPr>
                <a:t>+ I</a:t>
              </a:r>
              <a:r>
                <a:rPr lang="en-US" sz="1600" b="1" baseline="30000" dirty="0">
                  <a:latin typeface="Book Antiqua" pitchFamily="18" charset="0"/>
                </a:rPr>
                <a:t>1 </a:t>
              </a:r>
              <a:endParaRPr lang="en-US" sz="1600" b="1" dirty="0"/>
            </a:p>
            <a:p>
              <a:pPr algn="ctr"/>
              <a:endParaRPr lang="en-US" sz="1600" b="1" baseline="30000"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2000"/>
                                        <p:tgtEl>
                                          <p:spTgt spid="460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2F2A387-2714-4BF1-94C0-87ADEFC08C47}" type="slidenum">
              <a:rPr lang="en-US" smtClean="0"/>
              <a:pPr/>
              <a:t>30</a:t>
            </a:fld>
            <a:endParaRPr lang="en-US"/>
          </a:p>
        </p:txBody>
      </p:sp>
      <p:sp>
        <p:nvSpPr>
          <p:cNvPr id="2" name="Title 1"/>
          <p:cNvSpPr>
            <a:spLocks noGrp="1"/>
          </p:cNvSpPr>
          <p:nvPr>
            <p:ph type="title"/>
          </p:nvPr>
        </p:nvSpPr>
        <p:spPr/>
        <p:txBody>
          <a:bodyPr/>
          <a:lstStyle/>
          <a:p>
            <a:r>
              <a:rPr lang="en-US" dirty="0" smtClean="0"/>
              <a:t>Oil Properties – Temperature and Pressure</a:t>
            </a:r>
            <a:endParaRPr lang="en-US" dirty="0"/>
          </a:p>
        </p:txBody>
      </p:sp>
      <p:pic>
        <p:nvPicPr>
          <p:cNvPr id="37890" name="Picture 2" descr="https://csegrecorder.com/assets/images/articles/2010-11-its-the-fluids-fig05.jpg"/>
          <p:cNvPicPr>
            <a:picLocks noChangeAspect="1" noChangeArrowheads="1"/>
          </p:cNvPicPr>
          <p:nvPr/>
        </p:nvPicPr>
        <p:blipFill>
          <a:blip r:embed="rId2" cstate="print"/>
          <a:srcRect/>
          <a:stretch>
            <a:fillRect/>
          </a:stretch>
        </p:blipFill>
        <p:spPr bwMode="auto">
          <a:xfrm>
            <a:off x="0" y="1646339"/>
            <a:ext cx="4572000" cy="4068661"/>
          </a:xfrm>
          <a:prstGeom prst="rect">
            <a:avLst/>
          </a:prstGeom>
          <a:noFill/>
        </p:spPr>
      </p:pic>
      <p:sp>
        <p:nvSpPr>
          <p:cNvPr id="5" name="Rectangle 4"/>
          <p:cNvSpPr/>
          <p:nvPr/>
        </p:nvSpPr>
        <p:spPr>
          <a:xfrm>
            <a:off x="4648200" y="2552700"/>
            <a:ext cx="3733800" cy="2616101"/>
          </a:xfrm>
          <a:prstGeom prst="rect">
            <a:avLst/>
          </a:prstGeom>
        </p:spPr>
        <p:txBody>
          <a:bodyPr wrap="square">
            <a:spAutoFit/>
          </a:bodyPr>
          <a:lstStyle/>
          <a:p>
            <a:pPr>
              <a:spcBef>
                <a:spcPts val="1200"/>
              </a:spcBef>
              <a:buFont typeface="Arial" pitchFamily="34" charset="0"/>
              <a:buChar char="•"/>
            </a:pPr>
            <a:r>
              <a:rPr lang="en-US" dirty="0" smtClean="0"/>
              <a:t> Increasing pressure increases velocity </a:t>
            </a:r>
          </a:p>
          <a:p>
            <a:pPr>
              <a:spcBef>
                <a:spcPts val="1200"/>
              </a:spcBef>
              <a:buFont typeface="Arial" pitchFamily="34" charset="0"/>
              <a:buChar char="•"/>
            </a:pPr>
            <a:r>
              <a:rPr lang="en-US" dirty="0" smtClean="0"/>
              <a:t> Increasing temperature decreases velocity. </a:t>
            </a:r>
          </a:p>
          <a:p>
            <a:pPr>
              <a:spcBef>
                <a:spcPts val="1200"/>
              </a:spcBef>
              <a:buFont typeface="Arial" pitchFamily="34" charset="0"/>
              <a:buChar char="•"/>
            </a:pPr>
            <a:r>
              <a:rPr lang="en-US" dirty="0" smtClean="0"/>
              <a:t> The velocity of “live” (open symbols) oil with gas in solution is much lower than for “dead” (solid symbols) oil with no gas in solution.</a:t>
            </a:r>
            <a:endParaRPr lang="en-US" dirty="0"/>
          </a:p>
        </p:txBody>
      </p:sp>
      <p:sp>
        <p:nvSpPr>
          <p:cNvPr id="6" name="Rectangle 5"/>
          <p:cNvSpPr/>
          <p:nvPr/>
        </p:nvSpPr>
        <p:spPr>
          <a:xfrm>
            <a:off x="4495800" y="2095500"/>
            <a:ext cx="4385496" cy="369332"/>
          </a:xfrm>
          <a:prstGeom prst="rect">
            <a:avLst/>
          </a:prstGeom>
        </p:spPr>
        <p:txBody>
          <a:bodyPr wrap="none">
            <a:spAutoFit/>
          </a:bodyPr>
          <a:lstStyle/>
          <a:p>
            <a:r>
              <a:rPr lang="en-US" dirty="0" smtClean="0"/>
              <a:t>“It’s the Fluids that Count” Mike </a:t>
            </a:r>
            <a:r>
              <a:rPr lang="en-US" dirty="0" err="1" smtClean="0"/>
              <a:t>Batzle</a:t>
            </a:r>
            <a:r>
              <a:rPr lang="en-US" dirty="0" smtClean="0"/>
              <a:t>, 2010</a:t>
            </a:r>
            <a:endParaRPr lang="en-US" dirty="0"/>
          </a:p>
        </p:txBody>
      </p:sp>
      <p:sp>
        <p:nvSpPr>
          <p:cNvPr id="7" name="Rectangle 6"/>
          <p:cNvSpPr/>
          <p:nvPr/>
        </p:nvSpPr>
        <p:spPr>
          <a:xfrm>
            <a:off x="0" y="5468779"/>
            <a:ext cx="936475" cy="246221"/>
          </a:xfrm>
          <a:prstGeom prst="rect">
            <a:avLst/>
          </a:prstGeom>
        </p:spPr>
        <p:txBody>
          <a:bodyPr wrap="none">
            <a:spAutoFit/>
          </a:bodyPr>
          <a:lstStyle/>
          <a:p>
            <a:r>
              <a:rPr lang="en-US" sz="1000" i="1" dirty="0" err="1" smtClean="0">
                <a:solidFill>
                  <a:schemeClr val="tx1">
                    <a:lumMod val="50000"/>
                    <a:lumOff val="50000"/>
                  </a:schemeClr>
                </a:solidFill>
              </a:rPr>
              <a:t>Batzle</a:t>
            </a:r>
            <a:r>
              <a:rPr lang="en-US" sz="1000" i="1" dirty="0" smtClean="0">
                <a:solidFill>
                  <a:schemeClr val="tx1">
                    <a:lumMod val="50000"/>
                    <a:lumOff val="50000"/>
                  </a:schemeClr>
                </a:solidFill>
              </a:rPr>
              <a:t>, (2010).</a:t>
            </a:r>
            <a:endParaRPr lang="en-US" sz="1000" i="1" dirty="0">
              <a:solidFill>
                <a:schemeClr val="tx1">
                  <a:lumMod val="50000"/>
                  <a:lumOff val="50000"/>
                </a:schemeClr>
              </a:solidFill>
            </a:endParaRPr>
          </a:p>
        </p:txBody>
      </p:sp>
      <p:sp>
        <p:nvSpPr>
          <p:cNvPr id="8" name="Rectangle 7"/>
          <p:cNvSpPr/>
          <p:nvPr/>
        </p:nvSpPr>
        <p:spPr>
          <a:xfrm>
            <a:off x="685800" y="952500"/>
            <a:ext cx="6781800" cy="369332"/>
          </a:xfrm>
          <a:prstGeom prst="rect">
            <a:avLst/>
          </a:prstGeom>
        </p:spPr>
        <p:txBody>
          <a:bodyPr wrap="square">
            <a:spAutoFit/>
          </a:bodyPr>
          <a:lstStyle/>
          <a:p>
            <a:pPr algn="ctr"/>
            <a:r>
              <a:rPr lang="en-US" dirty="0" smtClean="0"/>
              <a:t>Velocity of a light oil as a function of pressure and temperature. </a:t>
            </a:r>
            <a:endParaRPr lang="en-US" dirty="0"/>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31</a:t>
            </a:fld>
            <a:endParaRPr lang="en-US"/>
          </a:p>
        </p:txBody>
      </p:sp>
      <p:sp>
        <p:nvSpPr>
          <p:cNvPr id="3" name="Title 2"/>
          <p:cNvSpPr>
            <a:spLocks noGrp="1"/>
          </p:cNvSpPr>
          <p:nvPr>
            <p:ph type="title"/>
          </p:nvPr>
        </p:nvSpPr>
        <p:spPr/>
        <p:txBody>
          <a:bodyPr/>
          <a:lstStyle/>
          <a:p>
            <a:pPr lvl="0"/>
            <a:r>
              <a:rPr lang="en-US" dirty="0" smtClean="0"/>
              <a:t>Oil Properties – API Gravity, GOR</a:t>
            </a:r>
            <a:endParaRPr lang="en-US" dirty="0"/>
          </a:p>
        </p:txBody>
      </p:sp>
      <p:sp>
        <p:nvSpPr>
          <p:cNvPr id="4" name="Slide Number Placeholder 2"/>
          <p:cNvSpPr txBox="1">
            <a:spLocks/>
          </p:cNvSpPr>
          <p:nvPr/>
        </p:nvSpPr>
        <p:spPr>
          <a:xfrm>
            <a:off x="7010400" y="5410730"/>
            <a:ext cx="2133600" cy="304271"/>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2F2A387-2714-4BF1-94C0-87ADEFC08C47}"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5" name="Picture 2"/>
          <p:cNvPicPr>
            <a:picLocks noChangeAspect="1" noChangeArrowheads="1"/>
          </p:cNvPicPr>
          <p:nvPr/>
        </p:nvPicPr>
        <p:blipFill>
          <a:blip r:embed="rId3" cstate="print"/>
          <a:srcRect/>
          <a:stretch>
            <a:fillRect/>
          </a:stretch>
        </p:blipFill>
        <p:spPr bwMode="auto">
          <a:xfrm>
            <a:off x="457200" y="876300"/>
            <a:ext cx="3048000" cy="4642910"/>
          </a:xfrm>
          <a:prstGeom prst="rect">
            <a:avLst/>
          </a:prstGeom>
          <a:noFill/>
          <a:ln w="9525">
            <a:noFill/>
            <a:miter lim="800000"/>
            <a:headEnd/>
            <a:tailEnd/>
          </a:ln>
        </p:spPr>
      </p:pic>
      <p:graphicFrame>
        <p:nvGraphicFramePr>
          <p:cNvPr id="6" name="Object 3"/>
          <p:cNvGraphicFramePr>
            <a:graphicFrameLocks noChangeAspect="1"/>
          </p:cNvGraphicFramePr>
          <p:nvPr/>
        </p:nvGraphicFramePr>
        <p:xfrm>
          <a:off x="4038600" y="952500"/>
          <a:ext cx="4884738" cy="4376738"/>
        </p:xfrm>
        <a:graphic>
          <a:graphicData uri="http://schemas.openxmlformats.org/presentationml/2006/ole">
            <p:oleObj spid="_x0000_s146434" name="Worksheet" r:id="rId4" imgW="9372753" imgH="8391559" progId="Excel.Sheet.8">
              <p:embed/>
            </p:oleObj>
          </a:graphicData>
        </a:graphic>
      </p:graphicFrame>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p:cNvSpPr>
            <a:spLocks noGrp="1"/>
          </p:cNvSpPr>
          <p:nvPr>
            <p:ph type="sldNum" sz="quarter" idx="4"/>
          </p:nvPr>
        </p:nvSpPr>
        <p:spPr/>
        <p:txBody>
          <a:bodyPr/>
          <a:lstStyle/>
          <a:p>
            <a:fld id="{C2F2A387-2714-4BF1-94C0-87ADEFC08C47}" type="slidenum">
              <a:rPr lang="en-US" smtClean="0"/>
              <a:pPr/>
              <a:t>32</a:t>
            </a:fld>
            <a:endParaRPr lang="en-US"/>
          </a:p>
        </p:txBody>
      </p:sp>
      <p:sp>
        <p:nvSpPr>
          <p:cNvPr id="209942" name="Rectangle 22"/>
          <p:cNvSpPr>
            <a:spLocks noGrp="1" noChangeArrowheads="1"/>
          </p:cNvSpPr>
          <p:nvPr>
            <p:ph type="title"/>
          </p:nvPr>
        </p:nvSpPr>
        <p:spPr>
          <a:prstGeom prst="rect">
            <a:avLst/>
          </a:prstGeom>
        </p:spPr>
        <p:txBody>
          <a:bodyPr/>
          <a:lstStyle/>
          <a:p>
            <a:r>
              <a:rPr lang="en-US" dirty="0"/>
              <a:t>Empirical Brine Property Relations</a:t>
            </a:r>
          </a:p>
        </p:txBody>
      </p:sp>
      <p:sp>
        <p:nvSpPr>
          <p:cNvPr id="209923" name="Text Box 3"/>
          <p:cNvSpPr txBox="1">
            <a:spLocks noChangeArrowheads="1"/>
          </p:cNvSpPr>
          <p:nvPr/>
        </p:nvSpPr>
        <p:spPr bwMode="auto">
          <a:xfrm>
            <a:off x="946150" y="1332177"/>
            <a:ext cx="7435690" cy="461665"/>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r>
              <a:rPr lang="en-US" sz="2400" b="0">
                <a:latin typeface="Arial" charset="0"/>
              </a:rPr>
              <a:t>Velocity, Density = </a:t>
            </a:r>
            <a:r>
              <a:rPr lang="en-US" sz="2400" b="0" i="1">
                <a:latin typeface="Arial" charset="0"/>
              </a:rPr>
              <a:t>f </a:t>
            </a:r>
            <a:r>
              <a:rPr lang="en-US" sz="2400" b="0">
                <a:latin typeface="Arial" charset="0"/>
              </a:rPr>
              <a:t>(Pressure, Temperature, Salinity)</a:t>
            </a:r>
          </a:p>
        </p:txBody>
      </p:sp>
      <p:sp>
        <p:nvSpPr>
          <p:cNvPr id="209924" name="Line 4"/>
          <p:cNvSpPr>
            <a:spLocks noChangeShapeType="1"/>
          </p:cNvSpPr>
          <p:nvPr/>
        </p:nvSpPr>
        <p:spPr bwMode="auto">
          <a:xfrm flipV="1">
            <a:off x="6451600" y="2767541"/>
            <a:ext cx="0" cy="274320"/>
          </a:xfrm>
          <a:prstGeom prst="line">
            <a:avLst/>
          </a:prstGeom>
          <a:noFill/>
          <a:ln w="57150">
            <a:solidFill>
              <a:srgbClr val="FF3300"/>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9925" name="Line 5"/>
          <p:cNvSpPr>
            <a:spLocks noChangeShapeType="1"/>
          </p:cNvSpPr>
          <p:nvPr/>
        </p:nvSpPr>
        <p:spPr bwMode="auto">
          <a:xfrm flipV="1">
            <a:off x="4659313" y="2767541"/>
            <a:ext cx="0" cy="274320"/>
          </a:xfrm>
          <a:prstGeom prst="line">
            <a:avLst/>
          </a:prstGeom>
          <a:noFill/>
          <a:ln w="57150">
            <a:solidFill>
              <a:srgbClr val="FF3300"/>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9926" name="Line 6"/>
          <p:cNvSpPr>
            <a:spLocks noChangeShapeType="1"/>
          </p:cNvSpPr>
          <p:nvPr/>
        </p:nvSpPr>
        <p:spPr bwMode="auto">
          <a:xfrm>
            <a:off x="1619250" y="3092979"/>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9927" name="Line 7"/>
          <p:cNvSpPr>
            <a:spLocks noChangeShapeType="1"/>
          </p:cNvSpPr>
          <p:nvPr/>
        </p:nvSpPr>
        <p:spPr bwMode="auto">
          <a:xfrm>
            <a:off x="1619250" y="2686844"/>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9928" name="Text Box 8"/>
          <p:cNvSpPr txBox="1">
            <a:spLocks noChangeArrowheads="1"/>
          </p:cNvSpPr>
          <p:nvPr/>
        </p:nvSpPr>
        <p:spPr bwMode="auto">
          <a:xfrm>
            <a:off x="1879600" y="2647157"/>
            <a:ext cx="1417376" cy="535531"/>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pPr>
              <a:lnSpc>
                <a:spcPct val="120000"/>
              </a:lnSpc>
            </a:pPr>
            <a:r>
              <a:rPr lang="en-US" sz="2400" b="0">
                <a:latin typeface="Arial" charset="0"/>
              </a:rPr>
              <a:t>Pressure</a:t>
            </a:r>
          </a:p>
        </p:txBody>
      </p:sp>
      <p:sp>
        <p:nvSpPr>
          <p:cNvPr id="209929" name="Text Box 9"/>
          <p:cNvSpPr txBox="1">
            <a:spLocks noChangeArrowheads="1"/>
          </p:cNvSpPr>
          <p:nvPr/>
        </p:nvSpPr>
        <p:spPr bwMode="auto">
          <a:xfrm>
            <a:off x="1619250" y="3044032"/>
            <a:ext cx="1913857" cy="535531"/>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pPr>
              <a:lnSpc>
                <a:spcPct val="120000"/>
              </a:lnSpc>
            </a:pPr>
            <a:r>
              <a:rPr lang="en-US" sz="2400" b="0">
                <a:latin typeface="Arial" charset="0"/>
              </a:rPr>
              <a:t>Temperature</a:t>
            </a:r>
          </a:p>
        </p:txBody>
      </p:sp>
      <p:sp>
        <p:nvSpPr>
          <p:cNvPr id="209930" name="Text Box 10"/>
          <p:cNvSpPr txBox="1">
            <a:spLocks noChangeArrowheads="1"/>
          </p:cNvSpPr>
          <p:nvPr/>
        </p:nvSpPr>
        <p:spPr bwMode="auto">
          <a:xfrm>
            <a:off x="5886450" y="2266157"/>
            <a:ext cx="1212191" cy="461665"/>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r>
              <a:rPr lang="en-US" sz="2400" b="0">
                <a:latin typeface="Arial" charset="0"/>
              </a:rPr>
              <a:t>Density</a:t>
            </a:r>
          </a:p>
        </p:txBody>
      </p:sp>
      <p:sp>
        <p:nvSpPr>
          <p:cNvPr id="209931" name="Line 11"/>
          <p:cNvSpPr>
            <a:spLocks noChangeShapeType="1"/>
          </p:cNvSpPr>
          <p:nvPr/>
        </p:nvSpPr>
        <p:spPr bwMode="auto">
          <a:xfrm>
            <a:off x="6451600" y="3171031"/>
            <a:ext cx="0" cy="274320"/>
          </a:xfrm>
          <a:prstGeom prst="line">
            <a:avLst/>
          </a:prstGeom>
          <a:noFill/>
          <a:ln w="57150">
            <a:solidFill>
              <a:srgbClr val="00B050"/>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9932" name="Line 12"/>
          <p:cNvSpPr>
            <a:spLocks noChangeShapeType="1"/>
          </p:cNvSpPr>
          <p:nvPr/>
        </p:nvSpPr>
        <p:spPr bwMode="auto">
          <a:xfrm flipV="1">
            <a:off x="6451600" y="3558645"/>
            <a:ext cx="0" cy="274320"/>
          </a:xfrm>
          <a:prstGeom prst="line">
            <a:avLst/>
          </a:prstGeom>
          <a:noFill/>
          <a:ln w="57150">
            <a:solidFill>
              <a:srgbClr val="FF3300"/>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9933" name="Text Box 13"/>
          <p:cNvSpPr txBox="1">
            <a:spLocks noChangeArrowheads="1"/>
          </p:cNvSpPr>
          <p:nvPr/>
        </p:nvSpPr>
        <p:spPr bwMode="auto">
          <a:xfrm>
            <a:off x="4043364" y="2266157"/>
            <a:ext cx="1246495" cy="461665"/>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r>
              <a:rPr lang="en-US" sz="2400" b="0">
                <a:latin typeface="Arial" charset="0"/>
              </a:rPr>
              <a:t>Velocity</a:t>
            </a:r>
          </a:p>
        </p:txBody>
      </p:sp>
      <p:sp>
        <p:nvSpPr>
          <p:cNvPr id="209934" name="Line 14"/>
          <p:cNvSpPr>
            <a:spLocks noChangeShapeType="1"/>
          </p:cNvSpPr>
          <p:nvPr/>
        </p:nvSpPr>
        <p:spPr bwMode="auto">
          <a:xfrm flipV="1">
            <a:off x="4659313" y="3558645"/>
            <a:ext cx="0" cy="274320"/>
          </a:xfrm>
          <a:prstGeom prst="line">
            <a:avLst/>
          </a:prstGeom>
          <a:noFill/>
          <a:ln w="57150">
            <a:solidFill>
              <a:srgbClr val="FF3300"/>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9935" name="Line 15"/>
          <p:cNvSpPr>
            <a:spLocks noChangeShapeType="1"/>
          </p:cNvSpPr>
          <p:nvPr/>
        </p:nvSpPr>
        <p:spPr bwMode="auto">
          <a:xfrm rot="5400000" flipH="1">
            <a:off x="4648199" y="3086101"/>
            <a:ext cx="2" cy="457199"/>
          </a:xfrm>
          <a:prstGeom prst="line">
            <a:avLst/>
          </a:prstGeom>
          <a:noFill/>
          <a:ln w="57150">
            <a:solidFill>
              <a:schemeClr val="bg2">
                <a:lumMod val="50000"/>
              </a:schemeClr>
            </a:solidFill>
            <a:round/>
            <a:headEnd type="triangle" w="med" len="med"/>
            <a:tailEnd type="triangle" w="med" len="med"/>
          </a:ln>
          <a:effectLst>
            <a:outerShdw dist="35921" dir="2700000" algn="ctr" rotWithShape="0">
              <a:schemeClr val="bg2"/>
            </a:outerShdw>
          </a:effectLst>
        </p:spPr>
        <p:txBody>
          <a:bodyPr wrap="none" anchor="ctr"/>
          <a:lstStyle/>
          <a:p>
            <a:endParaRPr lang="en-US"/>
          </a:p>
        </p:txBody>
      </p:sp>
      <p:sp>
        <p:nvSpPr>
          <p:cNvPr id="209936" name="Line 16"/>
          <p:cNvSpPr>
            <a:spLocks noChangeShapeType="1"/>
          </p:cNvSpPr>
          <p:nvPr/>
        </p:nvSpPr>
        <p:spPr bwMode="auto">
          <a:xfrm>
            <a:off x="1619250" y="3505729"/>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9937" name="Line 17"/>
          <p:cNvSpPr>
            <a:spLocks noChangeShapeType="1"/>
          </p:cNvSpPr>
          <p:nvPr/>
        </p:nvSpPr>
        <p:spPr bwMode="auto">
          <a:xfrm>
            <a:off x="1619250" y="3897313"/>
            <a:ext cx="5905500" cy="0"/>
          </a:xfrm>
          <a:prstGeom prst="line">
            <a:avLst/>
          </a:prstGeom>
          <a:noFill/>
          <a:ln w="28575">
            <a:solidFill>
              <a:schemeClr val="tx1"/>
            </a:solidFill>
            <a:round/>
            <a:headEnd type="none" w="sm" len="lg"/>
            <a:tailEnd type="none" w="sm" len="lg"/>
          </a:ln>
          <a:effectLst>
            <a:outerShdw dist="35921" dir="2700000" algn="ctr" rotWithShape="0">
              <a:schemeClr val="bg2"/>
            </a:outerShdw>
          </a:effectLst>
        </p:spPr>
        <p:txBody>
          <a:bodyPr wrap="none" anchor="ctr"/>
          <a:lstStyle/>
          <a:p>
            <a:endParaRPr lang="en-US"/>
          </a:p>
        </p:txBody>
      </p:sp>
      <p:sp>
        <p:nvSpPr>
          <p:cNvPr id="209938" name="Text Box 18"/>
          <p:cNvSpPr txBox="1">
            <a:spLocks noChangeArrowheads="1"/>
          </p:cNvSpPr>
          <p:nvPr/>
        </p:nvSpPr>
        <p:spPr bwMode="auto">
          <a:xfrm>
            <a:off x="1924050" y="3462074"/>
            <a:ext cx="1178528" cy="535531"/>
          </a:xfrm>
          <a:prstGeom prst="rect">
            <a:avLst/>
          </a:prstGeom>
          <a:noFill/>
          <a:ln w="9525">
            <a:noFill/>
            <a:miter lim="800000"/>
            <a:headEnd type="none" w="sm" len="lg"/>
            <a:tailEnd type="none" w="sm" len="lg"/>
          </a:ln>
          <a:effectLst>
            <a:outerShdw dist="35921" dir="2700000" algn="ctr" rotWithShape="0">
              <a:schemeClr val="bg2"/>
            </a:outerShdw>
          </a:effectLst>
        </p:spPr>
        <p:txBody>
          <a:bodyPr wrap="none">
            <a:spAutoFit/>
          </a:bodyPr>
          <a:lstStyle/>
          <a:p>
            <a:pPr>
              <a:lnSpc>
                <a:spcPct val="120000"/>
              </a:lnSpc>
            </a:pPr>
            <a:r>
              <a:rPr lang="en-US" sz="2400" b="0">
                <a:latin typeface="Arial" charset="0"/>
              </a:rPr>
              <a:t>Salinity</a:t>
            </a:r>
          </a:p>
        </p:txBody>
      </p:sp>
      <p:sp>
        <p:nvSpPr>
          <p:cNvPr id="209939" name="Line 19"/>
          <p:cNvSpPr>
            <a:spLocks noChangeShapeType="1"/>
          </p:cNvSpPr>
          <p:nvPr/>
        </p:nvSpPr>
        <p:spPr bwMode="auto">
          <a:xfrm flipV="1">
            <a:off x="1600200" y="2759603"/>
            <a:ext cx="0" cy="274320"/>
          </a:xfrm>
          <a:prstGeom prst="line">
            <a:avLst/>
          </a:prstGeom>
          <a:noFill/>
          <a:ln w="57150">
            <a:solidFill>
              <a:schemeClr val="tx1"/>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9940" name="Line 20"/>
          <p:cNvSpPr>
            <a:spLocks noChangeShapeType="1"/>
          </p:cNvSpPr>
          <p:nvPr/>
        </p:nvSpPr>
        <p:spPr bwMode="auto">
          <a:xfrm flipV="1">
            <a:off x="1600200" y="3163093"/>
            <a:ext cx="0" cy="274320"/>
          </a:xfrm>
          <a:prstGeom prst="line">
            <a:avLst/>
          </a:prstGeom>
          <a:noFill/>
          <a:ln w="57150">
            <a:solidFill>
              <a:schemeClr val="tx1"/>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
        <p:nvSpPr>
          <p:cNvPr id="209941" name="Line 21"/>
          <p:cNvSpPr>
            <a:spLocks noChangeShapeType="1"/>
          </p:cNvSpPr>
          <p:nvPr/>
        </p:nvSpPr>
        <p:spPr bwMode="auto">
          <a:xfrm flipV="1">
            <a:off x="1600200" y="3550708"/>
            <a:ext cx="0" cy="274320"/>
          </a:xfrm>
          <a:prstGeom prst="line">
            <a:avLst/>
          </a:prstGeom>
          <a:noFill/>
          <a:ln w="57150">
            <a:solidFill>
              <a:schemeClr val="tx1"/>
            </a:solidFill>
            <a:round/>
            <a:headEnd type="none" w="sm" len="lg"/>
            <a:tailEnd type="triangle" w="med" len="med"/>
          </a:ln>
          <a:effectLst>
            <a:outerShdw dist="35921" dir="2700000" algn="ctr" rotWithShape="0">
              <a:schemeClr val="bg2"/>
            </a:outerShdw>
          </a:effectLst>
        </p:spPr>
        <p:txBody>
          <a:bodyPr wrap="none" anchor="ctr"/>
          <a:lstStyle/>
          <a:p>
            <a:endParaRPr lang="en-US"/>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ChangeArrowheads="1"/>
          </p:cNvSpPr>
          <p:nvPr/>
        </p:nvSpPr>
        <p:spPr bwMode="auto">
          <a:xfrm>
            <a:off x="653143" y="723900"/>
            <a:ext cx="7771190" cy="761504"/>
          </a:xfrm>
          <a:prstGeom prst="rect">
            <a:avLst/>
          </a:prstGeom>
          <a:noFill/>
          <a:ln w="12700">
            <a:noFill/>
            <a:miter lim="800000"/>
            <a:headEnd/>
            <a:tailEnd/>
          </a:ln>
          <a:effectLst/>
        </p:spPr>
        <p:txBody>
          <a:bodyPr lIns="84014" tIns="41270" rIns="84014" bIns="41270" anchor="ctr"/>
          <a:lstStyle/>
          <a:p>
            <a:pPr algn="ctr" defTabSz="804512">
              <a:spcAft>
                <a:spcPct val="15000"/>
              </a:spcAft>
            </a:pPr>
            <a:r>
              <a:rPr lang="en-US" sz="2100" dirty="0">
                <a:latin typeface="Verdana" pitchFamily="34" charset="0"/>
              </a:rPr>
              <a:t>Effect of </a:t>
            </a:r>
            <a:r>
              <a:rPr lang="en-US" sz="2100" dirty="0" smtClean="0">
                <a:latin typeface="Verdana" pitchFamily="34" charset="0"/>
              </a:rPr>
              <a:t>Temperature</a:t>
            </a:r>
            <a:r>
              <a:rPr lang="en-US" sz="2100" dirty="0">
                <a:latin typeface="Verdana" pitchFamily="34" charset="0"/>
              </a:rPr>
              <a:t>, Composition on V</a:t>
            </a:r>
            <a:r>
              <a:rPr lang="en-US" sz="2100" baseline="-25000" dirty="0">
                <a:latin typeface="Verdana" pitchFamily="34" charset="0"/>
              </a:rPr>
              <a:t>p</a:t>
            </a:r>
            <a:endParaRPr lang="en-US" sz="2100" dirty="0">
              <a:latin typeface="Verdana" pitchFamily="34" charset="0"/>
            </a:endParaRPr>
          </a:p>
        </p:txBody>
      </p:sp>
      <p:sp>
        <p:nvSpPr>
          <p:cNvPr id="185347" name="Rectangle 3"/>
          <p:cNvSpPr>
            <a:spLocks noChangeArrowheads="1"/>
          </p:cNvSpPr>
          <p:nvPr/>
        </p:nvSpPr>
        <p:spPr bwMode="auto">
          <a:xfrm>
            <a:off x="725715" y="4643438"/>
            <a:ext cx="7771190" cy="889248"/>
          </a:xfrm>
          <a:prstGeom prst="rect">
            <a:avLst/>
          </a:prstGeom>
          <a:noFill/>
          <a:ln w="12700">
            <a:noFill/>
            <a:miter lim="800000"/>
            <a:headEnd/>
            <a:tailEnd/>
          </a:ln>
          <a:effectLst/>
        </p:spPr>
        <p:txBody>
          <a:bodyPr lIns="84014" tIns="41270" rIns="84014" bIns="41270"/>
          <a:lstStyle/>
          <a:p>
            <a:pPr marL="302564" indent="-302564" algn="ctr" defTabSz="804512">
              <a:spcBef>
                <a:spcPct val="20000"/>
              </a:spcBef>
              <a:buFontTx/>
              <a:buChar char="•"/>
            </a:pPr>
            <a:r>
              <a:rPr lang="en-US" sz="1600" dirty="0">
                <a:latin typeface="Verdana" pitchFamily="34" charset="0"/>
              </a:rPr>
              <a:t>Properties of gas, oil, and brine vary systematically with fluid composition and reservoir temperature and pressure.</a:t>
            </a:r>
          </a:p>
          <a:p>
            <a:pPr marL="302564" indent="-302564" algn="ctr" defTabSz="804512">
              <a:spcBef>
                <a:spcPct val="20000"/>
              </a:spcBef>
              <a:buFontTx/>
              <a:buChar char="•"/>
            </a:pPr>
            <a:r>
              <a:rPr lang="en-US" sz="1600" dirty="0">
                <a:latin typeface="Verdana" pitchFamily="34" charset="0"/>
              </a:rPr>
              <a:t>Oil velocity drops rapidly because of dissolved gas</a:t>
            </a:r>
          </a:p>
        </p:txBody>
      </p:sp>
      <p:pic>
        <p:nvPicPr>
          <p:cNvPr id="185348" name="Picture 4" descr="Y:\DATA\POWERPNT\BGAWI\LoRes\temperature crop.jpg"/>
          <p:cNvPicPr>
            <a:picLocks noChangeAspect="1" noChangeArrowheads="1"/>
          </p:cNvPicPr>
          <p:nvPr/>
        </p:nvPicPr>
        <p:blipFill>
          <a:blip r:embed="rId4" cstate="print"/>
          <a:srcRect/>
          <a:stretch>
            <a:fillRect/>
          </a:stretch>
        </p:blipFill>
        <p:spPr bwMode="auto">
          <a:xfrm>
            <a:off x="362857" y="1488281"/>
            <a:ext cx="3773714" cy="2917031"/>
          </a:xfrm>
          <a:prstGeom prst="rect">
            <a:avLst/>
          </a:prstGeom>
          <a:noFill/>
          <a:ln w="57150">
            <a:solidFill>
              <a:schemeClr val="tx2"/>
            </a:solidFill>
            <a:miter lim="800000"/>
            <a:headEnd/>
            <a:tailEnd/>
          </a:ln>
        </p:spPr>
      </p:pic>
      <p:graphicFrame>
        <p:nvGraphicFramePr>
          <p:cNvPr id="256000" name="Object 0"/>
          <p:cNvGraphicFramePr>
            <a:graphicFrameLocks noChangeAspect="1"/>
          </p:cNvGraphicFramePr>
          <p:nvPr/>
        </p:nvGraphicFramePr>
        <p:xfrm>
          <a:off x="4354286" y="1488281"/>
          <a:ext cx="4499429" cy="2917031"/>
        </p:xfrm>
        <a:graphic>
          <a:graphicData uri="http://schemas.openxmlformats.org/presentationml/2006/ole">
            <p:oleObj spid="_x0000_s147458" name="Worksheet" r:id="rId5" imgW="7695000" imgH="5256720" progId="Excel.Sheet.8">
              <p:embed/>
            </p:oleObj>
          </a:graphicData>
        </a:graphic>
      </p:graphicFrame>
      <p:sp>
        <p:nvSpPr>
          <p:cNvPr id="6" name="Title 5"/>
          <p:cNvSpPr>
            <a:spLocks noGrp="1"/>
          </p:cNvSpPr>
          <p:nvPr>
            <p:ph type="title"/>
          </p:nvPr>
        </p:nvSpPr>
        <p:spPr/>
        <p:txBody>
          <a:bodyPr/>
          <a:lstStyle/>
          <a:p>
            <a:r>
              <a:rPr lang="en-US" dirty="0" smtClean="0"/>
              <a:t>Fluid Type &amp; Temperature</a:t>
            </a:r>
            <a:endParaRPr lang="en-US" dirty="0"/>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3" cstate="print"/>
          <a:srcRect/>
          <a:stretch>
            <a:fillRect/>
          </a:stretch>
        </p:blipFill>
        <p:spPr bwMode="auto">
          <a:xfrm>
            <a:off x="1905000" y="800100"/>
            <a:ext cx="5314950" cy="4057650"/>
          </a:xfrm>
          <a:prstGeom prst="rect">
            <a:avLst/>
          </a:prstGeom>
          <a:noFill/>
          <a:ln w="9525">
            <a:noFill/>
            <a:miter lim="800000"/>
            <a:headEnd/>
            <a:tailEnd/>
          </a:ln>
        </p:spPr>
      </p:pic>
      <p:sp>
        <p:nvSpPr>
          <p:cNvPr id="3" name="Rectangle 2"/>
          <p:cNvSpPr/>
          <p:nvPr/>
        </p:nvSpPr>
        <p:spPr>
          <a:xfrm>
            <a:off x="1905000" y="4914900"/>
            <a:ext cx="5257800" cy="646331"/>
          </a:xfrm>
          <a:prstGeom prst="rect">
            <a:avLst/>
          </a:prstGeom>
        </p:spPr>
        <p:txBody>
          <a:bodyPr wrap="square">
            <a:spAutoFit/>
          </a:bodyPr>
          <a:lstStyle/>
          <a:p>
            <a:r>
              <a:rPr lang="en-US" dirty="0" smtClean="0"/>
              <a:t>Example of a flat spot, on time-migrated data. This image suggests that the seismic data are zero phase</a:t>
            </a:r>
            <a:endParaRPr lang="en-US" dirty="0"/>
          </a:p>
        </p:txBody>
      </p:sp>
      <p:sp>
        <p:nvSpPr>
          <p:cNvPr id="4" name="Rectangle 22"/>
          <p:cNvSpPr>
            <a:spLocks noGrp="1" noChangeArrowheads="1"/>
          </p:cNvSpPr>
          <p:nvPr>
            <p:ph type="title"/>
          </p:nvPr>
        </p:nvSpPr>
        <p:spPr>
          <a:prstGeom prst="rect">
            <a:avLst/>
          </a:prstGeom>
        </p:spPr>
        <p:txBody>
          <a:bodyPr/>
          <a:lstStyle/>
          <a:p>
            <a:r>
              <a:rPr lang="en-US" dirty="0" smtClean="0"/>
              <a:t>Fluid Effects on Reflectivity</a:t>
            </a:r>
            <a:endParaRPr lang="en-US" dirty="0"/>
          </a:p>
        </p:txBody>
      </p:sp>
      <p:sp>
        <p:nvSpPr>
          <p:cNvPr id="6" name="Rectangle 5"/>
          <p:cNvSpPr/>
          <p:nvPr/>
        </p:nvSpPr>
        <p:spPr>
          <a:xfrm>
            <a:off x="0" y="5468779"/>
            <a:ext cx="1015021" cy="246221"/>
          </a:xfrm>
          <a:prstGeom prst="rect">
            <a:avLst/>
          </a:prstGeom>
        </p:spPr>
        <p:txBody>
          <a:bodyPr wrap="none">
            <a:spAutoFit/>
          </a:bodyPr>
          <a:lstStyle/>
          <a:p>
            <a:r>
              <a:rPr lang="en-US" sz="1000" i="1" dirty="0" smtClean="0">
                <a:solidFill>
                  <a:schemeClr val="tx1">
                    <a:lumMod val="50000"/>
                    <a:lumOff val="50000"/>
                  </a:schemeClr>
                </a:solidFill>
              </a:rPr>
              <a:t>Herron, (2011). </a:t>
            </a:r>
            <a:endParaRPr lang="en-US" sz="1000" i="1" dirty="0">
              <a:solidFill>
                <a:schemeClr val="tx1">
                  <a:lumMod val="50000"/>
                  <a:lumOff val="50000"/>
                </a:schemeClr>
              </a:solidFill>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010400" y="5410729"/>
            <a:ext cx="2133600" cy="304271"/>
          </a:xfrm>
        </p:spPr>
        <p:txBody>
          <a:bodyPr/>
          <a:lstStyle/>
          <a:p>
            <a:fld id="{C2F2A387-2714-4BF1-94C0-87ADEFC08C47}" type="slidenum">
              <a:rPr lang="en-US" smtClean="0"/>
              <a:pPr/>
              <a:t>35</a:t>
            </a:fld>
            <a:endParaRPr lang="en-US"/>
          </a:p>
        </p:txBody>
      </p:sp>
      <p:sp>
        <p:nvSpPr>
          <p:cNvPr id="3" name="Title 2"/>
          <p:cNvSpPr>
            <a:spLocks noGrp="1"/>
          </p:cNvSpPr>
          <p:nvPr>
            <p:ph type="title"/>
          </p:nvPr>
        </p:nvSpPr>
        <p:spPr/>
        <p:txBody>
          <a:bodyPr/>
          <a:lstStyle/>
          <a:p>
            <a:r>
              <a:rPr lang="en-US" dirty="0" smtClean="0"/>
              <a:t>Fluid Effects – 4D</a:t>
            </a:r>
            <a:endParaRPr lang="en-US" dirty="0"/>
          </a:p>
        </p:txBody>
      </p:sp>
      <p:grpSp>
        <p:nvGrpSpPr>
          <p:cNvPr id="4" name="Group 96"/>
          <p:cNvGrpSpPr>
            <a:grpSpLocks/>
          </p:cNvGrpSpPr>
          <p:nvPr/>
        </p:nvGrpSpPr>
        <p:grpSpPr bwMode="auto">
          <a:xfrm>
            <a:off x="523631" y="1687414"/>
            <a:ext cx="1975740" cy="868164"/>
            <a:chOff x="1161" y="1422"/>
            <a:chExt cx="830" cy="700"/>
          </a:xfrm>
        </p:grpSpPr>
        <p:sp>
          <p:nvSpPr>
            <p:cNvPr id="5" name="Rectangle 31" descr="Sand"/>
            <p:cNvSpPr>
              <a:spLocks noChangeArrowheads="1"/>
            </p:cNvSpPr>
            <p:nvPr/>
          </p:nvSpPr>
          <p:spPr bwMode="auto">
            <a:xfrm>
              <a:off x="1289" y="1422"/>
              <a:ext cx="702" cy="231"/>
            </a:xfrm>
            <a:prstGeom prst="rect">
              <a:avLst/>
            </a:prstGeom>
            <a:blipFill dpi="0" rotWithShape="0">
              <a:blip r:embed="rId2"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sp>
          <p:nvSpPr>
            <p:cNvPr id="6" name="Rectangle 32" descr="Green marble"/>
            <p:cNvSpPr>
              <a:spLocks noChangeArrowheads="1"/>
            </p:cNvSpPr>
            <p:nvPr/>
          </p:nvSpPr>
          <p:spPr bwMode="auto">
            <a:xfrm>
              <a:off x="1289" y="1646"/>
              <a:ext cx="443" cy="230"/>
            </a:xfrm>
            <a:prstGeom prst="rect">
              <a:avLst/>
            </a:prstGeom>
            <a:solidFill>
              <a:srgbClr val="FF0000"/>
            </a:solidFill>
            <a:ln w="38100">
              <a:solidFill>
                <a:schemeClr val="bg2"/>
              </a:solidFill>
              <a:miter lim="800000"/>
              <a:headEnd/>
              <a:tailEnd/>
            </a:ln>
            <a:effectLst/>
          </p:spPr>
          <p:txBody>
            <a:bodyPr wrap="none" anchor="ctr"/>
            <a:lstStyle/>
            <a:p>
              <a:endParaRPr lang="en-US"/>
            </a:p>
          </p:txBody>
        </p:sp>
        <p:sp>
          <p:nvSpPr>
            <p:cNvPr id="7" name="Text Box 39"/>
            <p:cNvSpPr txBox="1">
              <a:spLocks noChangeArrowheads="1"/>
            </p:cNvSpPr>
            <p:nvPr/>
          </p:nvSpPr>
          <p:spPr bwMode="auto">
            <a:xfrm>
              <a:off x="1205" y="1495"/>
              <a:ext cx="140"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8" name="Text Box 40"/>
            <p:cNvSpPr txBox="1">
              <a:spLocks noChangeArrowheads="1"/>
            </p:cNvSpPr>
            <p:nvPr/>
          </p:nvSpPr>
          <p:spPr bwMode="auto">
            <a:xfrm>
              <a:off x="1161" y="1724"/>
              <a:ext cx="140"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9" name="Rectangle 45" descr="Sand"/>
            <p:cNvSpPr>
              <a:spLocks noChangeArrowheads="1"/>
            </p:cNvSpPr>
            <p:nvPr/>
          </p:nvSpPr>
          <p:spPr bwMode="auto">
            <a:xfrm>
              <a:off x="1289" y="1892"/>
              <a:ext cx="702" cy="230"/>
            </a:xfrm>
            <a:prstGeom prst="rect">
              <a:avLst/>
            </a:prstGeom>
            <a:blipFill dpi="0" rotWithShape="0">
              <a:blip r:embed="rId2"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grpSp>
      <p:grpSp>
        <p:nvGrpSpPr>
          <p:cNvPr id="10" name="Group 99"/>
          <p:cNvGrpSpPr>
            <a:grpSpLocks/>
          </p:cNvGrpSpPr>
          <p:nvPr/>
        </p:nvGrpSpPr>
        <p:grpSpPr bwMode="auto">
          <a:xfrm>
            <a:off x="828431" y="3056633"/>
            <a:ext cx="1927088" cy="962422"/>
            <a:chOff x="1165" y="2526"/>
            <a:chExt cx="878" cy="776"/>
          </a:xfrm>
        </p:grpSpPr>
        <p:sp>
          <p:nvSpPr>
            <p:cNvPr id="11" name="Rectangle 73" descr="Sand"/>
            <p:cNvSpPr>
              <a:spLocks noChangeArrowheads="1"/>
            </p:cNvSpPr>
            <p:nvPr/>
          </p:nvSpPr>
          <p:spPr bwMode="auto">
            <a:xfrm>
              <a:off x="1165" y="2526"/>
              <a:ext cx="878" cy="231"/>
            </a:xfrm>
            <a:prstGeom prst="rect">
              <a:avLst/>
            </a:prstGeom>
            <a:blipFill dpi="0" rotWithShape="0">
              <a:blip r:embed="rId2"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sp>
          <p:nvSpPr>
            <p:cNvPr id="12" name="Rectangle 74" descr="Green marble"/>
            <p:cNvSpPr>
              <a:spLocks noChangeArrowheads="1"/>
            </p:cNvSpPr>
            <p:nvPr/>
          </p:nvSpPr>
          <p:spPr bwMode="auto">
            <a:xfrm>
              <a:off x="1165" y="2750"/>
              <a:ext cx="803" cy="230"/>
            </a:xfrm>
            <a:prstGeom prst="rect">
              <a:avLst/>
            </a:prstGeom>
            <a:solidFill>
              <a:srgbClr val="008000"/>
            </a:solidFill>
            <a:ln w="38100">
              <a:solidFill>
                <a:schemeClr val="bg2"/>
              </a:solidFill>
              <a:miter lim="800000"/>
              <a:headEnd/>
              <a:tailEnd/>
            </a:ln>
            <a:effectLst/>
          </p:spPr>
          <p:txBody>
            <a:bodyPr wrap="none" anchor="ctr"/>
            <a:lstStyle/>
            <a:p>
              <a:endParaRPr lang="en-US"/>
            </a:p>
          </p:txBody>
        </p:sp>
        <p:sp>
          <p:nvSpPr>
            <p:cNvPr id="13" name="Text Box 80"/>
            <p:cNvSpPr txBox="1">
              <a:spLocks noChangeArrowheads="1"/>
            </p:cNvSpPr>
            <p:nvPr/>
          </p:nvSpPr>
          <p:spPr bwMode="auto">
            <a:xfrm>
              <a:off x="1253" y="2599"/>
              <a:ext cx="136"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4" name="Text Box 81"/>
            <p:cNvSpPr txBox="1">
              <a:spLocks noChangeArrowheads="1"/>
            </p:cNvSpPr>
            <p:nvPr/>
          </p:nvSpPr>
          <p:spPr bwMode="auto">
            <a:xfrm>
              <a:off x="1209" y="2828"/>
              <a:ext cx="136"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15" name="Rectangle 82" descr="Sand"/>
            <p:cNvSpPr>
              <a:spLocks noChangeArrowheads="1"/>
            </p:cNvSpPr>
            <p:nvPr/>
          </p:nvSpPr>
          <p:spPr bwMode="auto">
            <a:xfrm>
              <a:off x="1166" y="2996"/>
              <a:ext cx="877" cy="230"/>
            </a:xfrm>
            <a:prstGeom prst="rect">
              <a:avLst/>
            </a:prstGeom>
            <a:blipFill dpi="0" rotWithShape="0">
              <a:blip r:embed="rId2" cstate="print"/>
              <a:srcRect/>
              <a:tile tx="0" ty="0" sx="100000" sy="100000" flip="none" algn="tl"/>
            </a:blipFill>
            <a:ln w="38100">
              <a:solidFill>
                <a:schemeClr val="bg2"/>
              </a:solidFill>
              <a:miter lim="800000"/>
              <a:headEnd/>
              <a:tailEnd/>
            </a:ln>
            <a:effectLst/>
          </p:spPr>
          <p:txBody>
            <a:bodyPr wrap="none" anchor="ctr"/>
            <a:lstStyle/>
            <a:p>
              <a:pPr algn="ctr"/>
              <a:endParaRPr lang="en-US" dirty="0"/>
            </a:p>
          </p:txBody>
        </p:sp>
        <p:sp>
          <p:nvSpPr>
            <p:cNvPr id="16" name="Text Box 87"/>
            <p:cNvSpPr txBox="1">
              <a:spLocks noChangeArrowheads="1"/>
            </p:cNvSpPr>
            <p:nvPr/>
          </p:nvSpPr>
          <p:spPr bwMode="auto">
            <a:xfrm>
              <a:off x="1253" y="3066"/>
              <a:ext cx="136" cy="236"/>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grpSp>
      <p:grpSp>
        <p:nvGrpSpPr>
          <p:cNvPr id="17" name="Group 150"/>
          <p:cNvGrpSpPr/>
          <p:nvPr/>
        </p:nvGrpSpPr>
        <p:grpSpPr>
          <a:xfrm>
            <a:off x="838200" y="4366320"/>
            <a:ext cx="2220384" cy="868164"/>
            <a:chOff x="1578428" y="4442520"/>
            <a:chExt cx="1480156" cy="868164"/>
          </a:xfrm>
        </p:grpSpPr>
        <p:sp>
          <p:nvSpPr>
            <p:cNvPr id="18" name="Rectangle 116" descr="Sand"/>
            <p:cNvSpPr>
              <a:spLocks noChangeArrowheads="1"/>
            </p:cNvSpPr>
            <p:nvPr/>
          </p:nvSpPr>
          <p:spPr bwMode="auto">
            <a:xfrm>
              <a:off x="1578428" y="4442520"/>
              <a:ext cx="1306286" cy="286495"/>
            </a:xfrm>
            <a:prstGeom prst="rect">
              <a:avLst/>
            </a:prstGeom>
            <a:blipFill dpi="0" rotWithShape="0">
              <a:blip r:embed="rId2" cstate="print"/>
              <a:srcRect/>
              <a:tile tx="0" ty="0" sx="100000" sy="100000" flip="none" algn="tl"/>
            </a:blipFill>
            <a:ln w="38100">
              <a:solidFill>
                <a:schemeClr val="bg2"/>
              </a:solidFill>
              <a:miter lim="800000"/>
              <a:headEnd/>
              <a:tailEnd/>
            </a:ln>
            <a:effectLst/>
          </p:spPr>
          <p:txBody>
            <a:bodyPr wrap="none" lIns="80312" tIns="40156" rIns="80312" bIns="40156" anchor="ctr"/>
            <a:lstStyle/>
            <a:p>
              <a:pPr algn="ctr"/>
              <a:endParaRPr lang="en-US" dirty="0"/>
            </a:p>
          </p:txBody>
        </p:sp>
        <p:sp>
          <p:nvSpPr>
            <p:cNvPr id="19" name="Rectangle 117" descr="Green marble"/>
            <p:cNvSpPr>
              <a:spLocks noChangeArrowheads="1"/>
            </p:cNvSpPr>
            <p:nvPr/>
          </p:nvSpPr>
          <p:spPr bwMode="auto">
            <a:xfrm>
              <a:off x="1578429" y="4720332"/>
              <a:ext cx="1480155" cy="285254"/>
            </a:xfrm>
            <a:prstGeom prst="rect">
              <a:avLst/>
            </a:prstGeom>
            <a:solidFill>
              <a:srgbClr val="0000FF"/>
            </a:solidFill>
            <a:ln w="38100">
              <a:solidFill>
                <a:schemeClr val="bg2"/>
              </a:solidFill>
              <a:miter lim="800000"/>
              <a:headEnd/>
              <a:tailEnd/>
            </a:ln>
            <a:effectLst/>
          </p:spPr>
          <p:txBody>
            <a:bodyPr wrap="none" lIns="80312" tIns="40156" rIns="80312" bIns="40156" anchor="ctr"/>
            <a:lstStyle/>
            <a:p>
              <a:endParaRPr lang="en-US"/>
            </a:p>
          </p:txBody>
        </p:sp>
        <p:sp>
          <p:nvSpPr>
            <p:cNvPr id="20" name="Rectangle 122" descr="Sand"/>
            <p:cNvSpPr>
              <a:spLocks noChangeArrowheads="1"/>
            </p:cNvSpPr>
            <p:nvPr/>
          </p:nvSpPr>
          <p:spPr bwMode="auto">
            <a:xfrm>
              <a:off x="1578428" y="5025430"/>
              <a:ext cx="1306286" cy="285254"/>
            </a:xfrm>
            <a:prstGeom prst="rect">
              <a:avLst/>
            </a:prstGeom>
            <a:blipFill dpi="0" rotWithShape="0">
              <a:blip r:embed="rId2" cstate="print"/>
              <a:srcRect/>
              <a:tile tx="0" ty="0" sx="100000" sy="100000" flip="none" algn="tl"/>
            </a:blipFill>
            <a:ln w="38100">
              <a:solidFill>
                <a:schemeClr val="bg2"/>
              </a:solidFill>
              <a:miter lim="800000"/>
              <a:headEnd/>
              <a:tailEnd/>
            </a:ln>
            <a:effectLst/>
          </p:spPr>
          <p:txBody>
            <a:bodyPr wrap="none" lIns="80312" tIns="40156" rIns="80312" bIns="40156" anchor="ctr"/>
            <a:lstStyle/>
            <a:p>
              <a:pPr algn="ctr"/>
              <a:endParaRPr lang="en-US" dirty="0"/>
            </a:p>
          </p:txBody>
        </p:sp>
      </p:grpSp>
      <p:sp>
        <p:nvSpPr>
          <p:cNvPr id="21" name="Line 35"/>
          <p:cNvSpPr>
            <a:spLocks noChangeShapeType="1"/>
          </p:cNvSpPr>
          <p:nvPr/>
        </p:nvSpPr>
        <p:spPr bwMode="auto">
          <a:xfrm>
            <a:off x="3546928" y="1678731"/>
            <a:ext cx="0" cy="286494"/>
          </a:xfrm>
          <a:prstGeom prst="line">
            <a:avLst/>
          </a:prstGeom>
          <a:noFill/>
          <a:ln w="38100">
            <a:solidFill>
              <a:schemeClr val="tx1"/>
            </a:solidFill>
            <a:round/>
            <a:headEnd/>
            <a:tailEnd/>
          </a:ln>
          <a:effectLst/>
        </p:spPr>
        <p:txBody>
          <a:bodyPr wrap="none" anchor="ctr"/>
          <a:lstStyle/>
          <a:p>
            <a:endParaRPr lang="en-US"/>
          </a:p>
        </p:txBody>
      </p:sp>
      <p:sp>
        <p:nvSpPr>
          <p:cNvPr id="22" name="Line 36"/>
          <p:cNvSpPr>
            <a:spLocks noChangeShapeType="1"/>
          </p:cNvSpPr>
          <p:nvPr/>
        </p:nvSpPr>
        <p:spPr bwMode="auto">
          <a:xfrm>
            <a:off x="3546928" y="1965226"/>
            <a:ext cx="0" cy="285254"/>
          </a:xfrm>
          <a:prstGeom prst="line">
            <a:avLst/>
          </a:prstGeom>
          <a:noFill/>
          <a:ln w="38100">
            <a:solidFill>
              <a:schemeClr val="tx1"/>
            </a:solidFill>
            <a:round/>
            <a:headEnd/>
            <a:tailEnd/>
          </a:ln>
          <a:effectLst/>
        </p:spPr>
        <p:txBody>
          <a:bodyPr wrap="none" anchor="ctr"/>
          <a:lstStyle/>
          <a:p>
            <a:endParaRPr lang="en-US"/>
          </a:p>
        </p:txBody>
      </p:sp>
      <p:sp>
        <p:nvSpPr>
          <p:cNvPr id="23" name="Line 38"/>
          <p:cNvSpPr>
            <a:spLocks noChangeShapeType="1"/>
          </p:cNvSpPr>
          <p:nvPr/>
        </p:nvSpPr>
        <p:spPr bwMode="auto">
          <a:xfrm rot="5400000">
            <a:off x="3347356" y="1769375"/>
            <a:ext cx="0" cy="399143"/>
          </a:xfrm>
          <a:prstGeom prst="line">
            <a:avLst/>
          </a:prstGeom>
          <a:noFill/>
          <a:ln w="38100">
            <a:solidFill>
              <a:schemeClr val="tx1"/>
            </a:solidFill>
            <a:round/>
            <a:headEnd/>
            <a:tailEnd/>
          </a:ln>
          <a:effectLst/>
        </p:spPr>
        <p:txBody>
          <a:bodyPr wrap="none" anchor="ctr"/>
          <a:lstStyle/>
          <a:p>
            <a:endParaRPr lang="en-US"/>
          </a:p>
        </p:txBody>
      </p:sp>
      <p:sp>
        <p:nvSpPr>
          <p:cNvPr id="24" name="Line 47"/>
          <p:cNvSpPr>
            <a:spLocks noChangeShapeType="1"/>
          </p:cNvSpPr>
          <p:nvPr/>
        </p:nvSpPr>
        <p:spPr bwMode="auto">
          <a:xfrm>
            <a:off x="3546928" y="2233116"/>
            <a:ext cx="0" cy="285254"/>
          </a:xfrm>
          <a:prstGeom prst="line">
            <a:avLst/>
          </a:prstGeom>
          <a:noFill/>
          <a:ln w="38100">
            <a:solidFill>
              <a:schemeClr val="tx1"/>
            </a:solidFill>
            <a:round/>
            <a:headEnd/>
            <a:tailEnd/>
          </a:ln>
          <a:effectLst/>
        </p:spPr>
        <p:txBody>
          <a:bodyPr wrap="none" anchor="ctr"/>
          <a:lstStyle/>
          <a:p>
            <a:endParaRPr lang="en-US"/>
          </a:p>
        </p:txBody>
      </p:sp>
      <p:sp>
        <p:nvSpPr>
          <p:cNvPr id="25" name="Line 49"/>
          <p:cNvSpPr>
            <a:spLocks noChangeShapeType="1"/>
          </p:cNvSpPr>
          <p:nvPr/>
        </p:nvSpPr>
        <p:spPr bwMode="auto">
          <a:xfrm rot="5400000">
            <a:off x="3746499" y="2067167"/>
            <a:ext cx="0" cy="397631"/>
          </a:xfrm>
          <a:prstGeom prst="line">
            <a:avLst/>
          </a:prstGeom>
          <a:noFill/>
          <a:ln w="38100">
            <a:solidFill>
              <a:schemeClr val="tx1"/>
            </a:solidFill>
            <a:round/>
            <a:headEnd/>
            <a:tailEnd/>
          </a:ln>
          <a:effectLst/>
        </p:spPr>
        <p:txBody>
          <a:bodyPr wrap="none" anchor="ctr"/>
          <a:lstStyle/>
          <a:p>
            <a:endParaRPr lang="en-US"/>
          </a:p>
        </p:txBody>
      </p:sp>
      <p:sp>
        <p:nvSpPr>
          <p:cNvPr id="26" name="Text Box 50"/>
          <p:cNvSpPr txBox="1">
            <a:spLocks noChangeArrowheads="1"/>
          </p:cNvSpPr>
          <p:nvPr/>
        </p:nvSpPr>
        <p:spPr bwMode="auto">
          <a:xfrm>
            <a:off x="1821845" y="2357140"/>
            <a:ext cx="184452" cy="292695"/>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1300" dirty="0"/>
          </a:p>
        </p:txBody>
      </p:sp>
      <p:sp>
        <p:nvSpPr>
          <p:cNvPr id="28" name="Text Box 54"/>
          <p:cNvSpPr txBox="1">
            <a:spLocks noChangeArrowheads="1"/>
          </p:cNvSpPr>
          <p:nvPr/>
        </p:nvSpPr>
        <p:spPr bwMode="auto">
          <a:xfrm>
            <a:off x="76200" y="1921817"/>
            <a:ext cx="866254" cy="461665"/>
          </a:xfrm>
          <a:prstGeom prst="rect">
            <a:avLst/>
          </a:prstGeom>
          <a:noFill/>
          <a:ln w="9525">
            <a:noFill/>
            <a:miter lim="800000"/>
            <a:headEnd/>
            <a:tailEnd/>
          </a:ln>
          <a:effectLst/>
        </p:spPr>
        <p:txBody>
          <a:bodyPr wrap="square">
            <a:spAutoFit/>
          </a:bodyPr>
          <a:lstStyle/>
          <a:p>
            <a:pPr algn="ctr"/>
            <a:r>
              <a:rPr lang="en-US" sz="1200" dirty="0" smtClean="0"/>
              <a:t>Gas</a:t>
            </a:r>
            <a:endParaRPr lang="en-US" sz="1200" dirty="0"/>
          </a:p>
          <a:p>
            <a:pPr algn="ctr"/>
            <a:r>
              <a:rPr lang="en-US" sz="1200" dirty="0"/>
              <a:t> Sand</a:t>
            </a:r>
          </a:p>
        </p:txBody>
      </p:sp>
      <p:sp>
        <p:nvSpPr>
          <p:cNvPr id="33" name="Line 76"/>
          <p:cNvSpPr>
            <a:spLocks noChangeShapeType="1"/>
          </p:cNvSpPr>
          <p:nvPr/>
        </p:nvSpPr>
        <p:spPr bwMode="auto">
          <a:xfrm>
            <a:off x="3619500" y="3047951"/>
            <a:ext cx="0" cy="286494"/>
          </a:xfrm>
          <a:prstGeom prst="line">
            <a:avLst/>
          </a:prstGeom>
          <a:noFill/>
          <a:ln w="38100">
            <a:solidFill>
              <a:schemeClr val="tx1"/>
            </a:solidFill>
            <a:round/>
            <a:headEnd/>
            <a:tailEnd/>
          </a:ln>
          <a:effectLst/>
        </p:spPr>
        <p:txBody>
          <a:bodyPr wrap="none" lIns="80312" tIns="40156" rIns="80312" bIns="40156" anchor="ctr"/>
          <a:lstStyle/>
          <a:p>
            <a:endParaRPr lang="en-US"/>
          </a:p>
        </p:txBody>
      </p:sp>
      <p:sp>
        <p:nvSpPr>
          <p:cNvPr id="34" name="Line 77"/>
          <p:cNvSpPr>
            <a:spLocks noChangeShapeType="1"/>
          </p:cNvSpPr>
          <p:nvPr/>
        </p:nvSpPr>
        <p:spPr bwMode="auto">
          <a:xfrm>
            <a:off x="3619500" y="3334445"/>
            <a:ext cx="0" cy="285254"/>
          </a:xfrm>
          <a:prstGeom prst="line">
            <a:avLst/>
          </a:prstGeom>
          <a:noFill/>
          <a:ln w="38100">
            <a:solidFill>
              <a:schemeClr val="tx1"/>
            </a:solidFill>
            <a:round/>
            <a:headEnd/>
            <a:tailEnd/>
          </a:ln>
          <a:effectLst/>
        </p:spPr>
        <p:txBody>
          <a:bodyPr wrap="none" lIns="80312" tIns="40156" rIns="80312" bIns="40156" anchor="ctr"/>
          <a:lstStyle/>
          <a:p>
            <a:endParaRPr lang="en-US"/>
          </a:p>
        </p:txBody>
      </p:sp>
      <p:sp>
        <p:nvSpPr>
          <p:cNvPr id="35" name="Line 79"/>
          <p:cNvSpPr>
            <a:spLocks noChangeShapeType="1"/>
          </p:cNvSpPr>
          <p:nvPr/>
        </p:nvSpPr>
        <p:spPr bwMode="auto">
          <a:xfrm rot="5400000">
            <a:off x="3572631" y="3291840"/>
            <a:ext cx="0" cy="87690"/>
          </a:xfrm>
          <a:prstGeom prst="line">
            <a:avLst/>
          </a:prstGeom>
          <a:noFill/>
          <a:ln w="38100">
            <a:solidFill>
              <a:schemeClr val="tx1"/>
            </a:solidFill>
            <a:round/>
            <a:headEnd/>
            <a:tailEnd/>
          </a:ln>
          <a:effectLst/>
        </p:spPr>
        <p:txBody>
          <a:bodyPr wrap="none" lIns="80312" tIns="40156" rIns="80312" bIns="40156" anchor="ctr"/>
          <a:lstStyle/>
          <a:p>
            <a:endParaRPr lang="en-US"/>
          </a:p>
        </p:txBody>
      </p:sp>
      <p:sp>
        <p:nvSpPr>
          <p:cNvPr id="36" name="Line 84"/>
          <p:cNvSpPr>
            <a:spLocks noChangeShapeType="1"/>
          </p:cNvSpPr>
          <p:nvPr/>
        </p:nvSpPr>
        <p:spPr bwMode="auto">
          <a:xfrm>
            <a:off x="3619500" y="3602336"/>
            <a:ext cx="0" cy="285254"/>
          </a:xfrm>
          <a:prstGeom prst="line">
            <a:avLst/>
          </a:prstGeom>
          <a:noFill/>
          <a:ln w="38100">
            <a:solidFill>
              <a:schemeClr val="tx1"/>
            </a:solidFill>
            <a:round/>
            <a:headEnd/>
            <a:tailEnd/>
          </a:ln>
          <a:effectLst/>
        </p:spPr>
        <p:txBody>
          <a:bodyPr wrap="none" lIns="80312" tIns="40156" rIns="80312" bIns="40156" anchor="ctr"/>
          <a:lstStyle/>
          <a:p>
            <a:endParaRPr lang="en-US"/>
          </a:p>
        </p:txBody>
      </p:sp>
      <p:sp>
        <p:nvSpPr>
          <p:cNvPr id="37" name="Line 86"/>
          <p:cNvSpPr>
            <a:spLocks noChangeShapeType="1"/>
          </p:cNvSpPr>
          <p:nvPr/>
        </p:nvSpPr>
        <p:spPr bwMode="auto">
          <a:xfrm rot="5400000">
            <a:off x="3681489" y="3590736"/>
            <a:ext cx="0" cy="87690"/>
          </a:xfrm>
          <a:prstGeom prst="line">
            <a:avLst/>
          </a:prstGeom>
          <a:noFill/>
          <a:ln w="38100">
            <a:solidFill>
              <a:schemeClr val="tx1"/>
            </a:solidFill>
            <a:round/>
            <a:headEnd/>
            <a:tailEnd/>
          </a:ln>
          <a:effectLst/>
        </p:spPr>
        <p:txBody>
          <a:bodyPr wrap="none" lIns="80312" tIns="40156" rIns="80312" bIns="40156" anchor="ctr"/>
          <a:lstStyle/>
          <a:p>
            <a:endParaRPr lang="en-US"/>
          </a:p>
        </p:txBody>
      </p:sp>
      <p:sp>
        <p:nvSpPr>
          <p:cNvPr id="38" name="Text Box 89"/>
          <p:cNvSpPr txBox="1">
            <a:spLocks noChangeArrowheads="1"/>
          </p:cNvSpPr>
          <p:nvPr/>
        </p:nvSpPr>
        <p:spPr bwMode="auto">
          <a:xfrm>
            <a:off x="96791" y="3291037"/>
            <a:ext cx="829135" cy="450428"/>
          </a:xfrm>
          <a:prstGeom prst="rect">
            <a:avLst/>
          </a:prstGeom>
          <a:noFill/>
          <a:ln w="9525">
            <a:noFill/>
            <a:miter lim="800000"/>
            <a:headEnd/>
            <a:tailEnd/>
          </a:ln>
          <a:effectLst/>
        </p:spPr>
        <p:txBody>
          <a:bodyPr wrap="square" lIns="80312" tIns="40156" rIns="80312" bIns="40156">
            <a:spAutoFit/>
          </a:bodyPr>
          <a:lstStyle/>
          <a:p>
            <a:pPr algn="ctr"/>
            <a:r>
              <a:rPr lang="en-US" sz="1200" dirty="0" smtClean="0"/>
              <a:t>Oil</a:t>
            </a:r>
            <a:endParaRPr lang="en-US" sz="1200" dirty="0"/>
          </a:p>
          <a:p>
            <a:pPr algn="ctr"/>
            <a:r>
              <a:rPr lang="en-US" sz="1200" dirty="0"/>
              <a:t> Sand</a:t>
            </a:r>
          </a:p>
        </p:txBody>
      </p:sp>
      <p:grpSp>
        <p:nvGrpSpPr>
          <p:cNvPr id="39" name="Group 127"/>
          <p:cNvGrpSpPr>
            <a:grpSpLocks/>
          </p:cNvGrpSpPr>
          <p:nvPr/>
        </p:nvGrpSpPr>
        <p:grpSpPr bwMode="auto">
          <a:xfrm flipH="1">
            <a:off x="3483429" y="4346352"/>
            <a:ext cx="362857" cy="839639"/>
            <a:chOff x="2082" y="3575"/>
            <a:chExt cx="527" cy="677"/>
          </a:xfrm>
        </p:grpSpPr>
        <p:sp>
          <p:nvSpPr>
            <p:cNvPr id="46" name="Line 103"/>
            <p:cNvSpPr>
              <a:spLocks noChangeShapeType="1"/>
            </p:cNvSpPr>
            <p:nvPr/>
          </p:nvSpPr>
          <p:spPr bwMode="auto">
            <a:xfrm>
              <a:off x="2346" y="3575"/>
              <a:ext cx="0" cy="231"/>
            </a:xfrm>
            <a:prstGeom prst="line">
              <a:avLst/>
            </a:prstGeom>
            <a:noFill/>
            <a:ln w="38100">
              <a:solidFill>
                <a:schemeClr val="tx1"/>
              </a:solidFill>
              <a:round/>
              <a:headEnd/>
              <a:tailEnd/>
            </a:ln>
            <a:effectLst/>
          </p:spPr>
          <p:txBody>
            <a:bodyPr wrap="none" anchor="ctr"/>
            <a:lstStyle/>
            <a:p>
              <a:endParaRPr lang="en-US"/>
            </a:p>
          </p:txBody>
        </p:sp>
        <p:sp>
          <p:nvSpPr>
            <p:cNvPr id="47" name="Line 104"/>
            <p:cNvSpPr>
              <a:spLocks noChangeShapeType="1"/>
            </p:cNvSpPr>
            <p:nvPr/>
          </p:nvSpPr>
          <p:spPr bwMode="auto">
            <a:xfrm>
              <a:off x="2346" y="3806"/>
              <a:ext cx="0" cy="230"/>
            </a:xfrm>
            <a:prstGeom prst="line">
              <a:avLst/>
            </a:prstGeom>
            <a:noFill/>
            <a:ln w="38100">
              <a:solidFill>
                <a:schemeClr val="tx1"/>
              </a:solidFill>
              <a:round/>
              <a:headEnd/>
              <a:tailEnd/>
            </a:ln>
            <a:effectLst/>
          </p:spPr>
          <p:txBody>
            <a:bodyPr wrap="none" anchor="ctr"/>
            <a:lstStyle/>
            <a:p>
              <a:endParaRPr lang="en-US"/>
            </a:p>
          </p:txBody>
        </p:sp>
        <p:sp>
          <p:nvSpPr>
            <p:cNvPr id="48" name="Line 105"/>
            <p:cNvSpPr>
              <a:spLocks noChangeShapeType="1"/>
            </p:cNvSpPr>
            <p:nvPr/>
          </p:nvSpPr>
          <p:spPr bwMode="auto">
            <a:xfrm rot="5400000">
              <a:off x="2214" y="3677"/>
              <a:ext cx="0" cy="264"/>
            </a:xfrm>
            <a:prstGeom prst="line">
              <a:avLst/>
            </a:prstGeom>
            <a:noFill/>
            <a:ln w="38100">
              <a:solidFill>
                <a:schemeClr val="tx1"/>
              </a:solidFill>
              <a:round/>
              <a:headEnd/>
              <a:tailEnd/>
            </a:ln>
            <a:effectLst/>
          </p:spPr>
          <p:txBody>
            <a:bodyPr wrap="none" anchor="ctr"/>
            <a:lstStyle/>
            <a:p>
              <a:endParaRPr lang="en-US"/>
            </a:p>
          </p:txBody>
        </p:sp>
        <p:sp>
          <p:nvSpPr>
            <p:cNvPr id="49" name="Line 106"/>
            <p:cNvSpPr>
              <a:spLocks noChangeShapeType="1"/>
            </p:cNvSpPr>
            <p:nvPr/>
          </p:nvSpPr>
          <p:spPr bwMode="auto">
            <a:xfrm>
              <a:off x="2346" y="4022"/>
              <a:ext cx="0" cy="230"/>
            </a:xfrm>
            <a:prstGeom prst="line">
              <a:avLst/>
            </a:prstGeom>
            <a:noFill/>
            <a:ln w="38100">
              <a:solidFill>
                <a:schemeClr val="tx1"/>
              </a:solidFill>
              <a:round/>
              <a:headEnd/>
              <a:tailEnd/>
            </a:ln>
            <a:effectLst/>
          </p:spPr>
          <p:txBody>
            <a:bodyPr wrap="none" anchor="ctr"/>
            <a:lstStyle/>
            <a:p>
              <a:endParaRPr lang="en-US"/>
            </a:p>
          </p:txBody>
        </p:sp>
        <p:sp>
          <p:nvSpPr>
            <p:cNvPr id="50" name="Line 107"/>
            <p:cNvSpPr>
              <a:spLocks noChangeShapeType="1"/>
            </p:cNvSpPr>
            <p:nvPr/>
          </p:nvSpPr>
          <p:spPr bwMode="auto">
            <a:xfrm rot="5400000">
              <a:off x="2478" y="3917"/>
              <a:ext cx="0" cy="263"/>
            </a:xfrm>
            <a:prstGeom prst="line">
              <a:avLst/>
            </a:prstGeom>
            <a:noFill/>
            <a:ln w="38100">
              <a:solidFill>
                <a:schemeClr val="tx1"/>
              </a:solidFill>
              <a:round/>
              <a:headEnd/>
              <a:tailEnd/>
            </a:ln>
            <a:effectLst/>
          </p:spPr>
          <p:txBody>
            <a:bodyPr wrap="none" anchor="ctr"/>
            <a:lstStyle/>
            <a:p>
              <a:endParaRPr lang="en-US"/>
            </a:p>
          </p:txBody>
        </p:sp>
      </p:grpSp>
      <p:sp>
        <p:nvSpPr>
          <p:cNvPr id="51" name="Text Box 108"/>
          <p:cNvSpPr txBox="1">
            <a:spLocks noChangeArrowheads="1"/>
          </p:cNvSpPr>
          <p:nvPr/>
        </p:nvSpPr>
        <p:spPr bwMode="auto">
          <a:xfrm>
            <a:off x="1821846" y="5036047"/>
            <a:ext cx="162257" cy="281151"/>
          </a:xfrm>
          <a:prstGeom prst="rect">
            <a:avLst/>
          </a:prstGeom>
          <a:noFill/>
          <a:ln w="9525">
            <a:noFill/>
            <a:miter lim="800000"/>
            <a:headEnd/>
            <a:tailEnd/>
          </a:ln>
          <a:effectLst>
            <a:outerShdw dist="35921" dir="2700000" algn="ctr" rotWithShape="0">
              <a:schemeClr val="bg2"/>
            </a:outerShdw>
          </a:effectLst>
        </p:spPr>
        <p:txBody>
          <a:bodyPr wrap="none" lIns="80312" tIns="40156" rIns="80312" bIns="40156">
            <a:spAutoFit/>
          </a:bodyPr>
          <a:lstStyle/>
          <a:p>
            <a:endParaRPr lang="en-US" sz="1300" dirty="0"/>
          </a:p>
        </p:txBody>
      </p:sp>
      <p:sp>
        <p:nvSpPr>
          <p:cNvPr id="52" name="Text Box 110"/>
          <p:cNvSpPr txBox="1">
            <a:spLocks noChangeArrowheads="1"/>
          </p:cNvSpPr>
          <p:nvPr/>
        </p:nvSpPr>
        <p:spPr bwMode="auto">
          <a:xfrm>
            <a:off x="101326" y="4600725"/>
            <a:ext cx="829135" cy="450428"/>
          </a:xfrm>
          <a:prstGeom prst="rect">
            <a:avLst/>
          </a:prstGeom>
          <a:noFill/>
          <a:ln w="9525">
            <a:noFill/>
            <a:miter lim="800000"/>
            <a:headEnd/>
            <a:tailEnd/>
          </a:ln>
          <a:effectLst/>
        </p:spPr>
        <p:txBody>
          <a:bodyPr wrap="square" lIns="80312" tIns="40156" rIns="80312" bIns="40156">
            <a:spAutoFit/>
          </a:bodyPr>
          <a:lstStyle/>
          <a:p>
            <a:pPr algn="ctr"/>
            <a:r>
              <a:rPr lang="en-US" sz="1200" dirty="0" smtClean="0"/>
              <a:t>Water</a:t>
            </a:r>
            <a:endParaRPr lang="en-US" sz="1200" dirty="0"/>
          </a:p>
          <a:p>
            <a:pPr algn="ctr"/>
            <a:r>
              <a:rPr lang="en-US" sz="1200" dirty="0"/>
              <a:t> Sand</a:t>
            </a:r>
          </a:p>
        </p:txBody>
      </p:sp>
      <p:sp>
        <p:nvSpPr>
          <p:cNvPr id="59" name="Text Box 147"/>
          <p:cNvSpPr txBox="1">
            <a:spLocks noChangeArrowheads="1"/>
          </p:cNvSpPr>
          <p:nvPr/>
        </p:nvSpPr>
        <p:spPr bwMode="auto">
          <a:xfrm>
            <a:off x="1202732" y="5228004"/>
            <a:ext cx="1208954" cy="358095"/>
          </a:xfrm>
          <a:prstGeom prst="rect">
            <a:avLst/>
          </a:prstGeom>
          <a:noFill/>
          <a:ln w="9525">
            <a:noFill/>
            <a:miter lim="800000"/>
            <a:headEnd/>
            <a:tailEnd/>
          </a:ln>
          <a:effectLst/>
        </p:spPr>
        <p:txBody>
          <a:bodyPr wrap="none" lIns="80312" tIns="40156" rIns="80312" bIns="40156">
            <a:spAutoFit/>
          </a:bodyPr>
          <a:lstStyle/>
          <a:p>
            <a:r>
              <a:rPr lang="en-US" dirty="0"/>
              <a:t>Impedance</a:t>
            </a:r>
          </a:p>
        </p:txBody>
      </p:sp>
      <p:sp>
        <p:nvSpPr>
          <p:cNvPr id="60" name="Freeform 59"/>
          <p:cNvSpPr/>
          <p:nvPr/>
        </p:nvSpPr>
        <p:spPr>
          <a:xfrm>
            <a:off x="1881188" y="1678781"/>
            <a:ext cx="633412" cy="878682"/>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878682">
                <a:moveTo>
                  <a:pt x="290513" y="0"/>
                </a:moveTo>
                <a:lnTo>
                  <a:pt x="290513" y="300038"/>
                </a:lnTo>
                <a:lnTo>
                  <a:pt x="0" y="297657"/>
                </a:lnTo>
                <a:lnTo>
                  <a:pt x="0" y="595313"/>
                </a:lnTo>
                <a:lnTo>
                  <a:pt x="290513" y="595313"/>
                </a:lnTo>
                <a:cubicBezTo>
                  <a:pt x="291307" y="689769"/>
                  <a:pt x="292100" y="784226"/>
                  <a:pt x="292894" y="878682"/>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Freeform 60"/>
          <p:cNvSpPr/>
          <p:nvPr/>
        </p:nvSpPr>
        <p:spPr>
          <a:xfrm>
            <a:off x="2590800" y="3036094"/>
            <a:ext cx="164306" cy="907257"/>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 name="connsiteX0" fmla="*/ 290513 w 292894"/>
              <a:gd name="connsiteY0" fmla="*/ 0 h 907257"/>
              <a:gd name="connsiteX1" fmla="*/ 290513 w 292894"/>
              <a:gd name="connsiteY1" fmla="*/ 300038 h 907257"/>
              <a:gd name="connsiteX2" fmla="*/ 0 w 292894"/>
              <a:gd name="connsiteY2" fmla="*/ 297657 h 907257"/>
              <a:gd name="connsiteX3" fmla="*/ 0 w 292894"/>
              <a:gd name="connsiteY3" fmla="*/ 595313 h 907257"/>
              <a:gd name="connsiteX4" fmla="*/ 290513 w 292894"/>
              <a:gd name="connsiteY4" fmla="*/ 595313 h 907257"/>
              <a:gd name="connsiteX5" fmla="*/ 292894 w 292894"/>
              <a:gd name="connsiteY5" fmla="*/ 907257 h 9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907257">
                <a:moveTo>
                  <a:pt x="290513" y="0"/>
                </a:moveTo>
                <a:lnTo>
                  <a:pt x="290513" y="300038"/>
                </a:lnTo>
                <a:lnTo>
                  <a:pt x="0" y="297657"/>
                </a:lnTo>
                <a:lnTo>
                  <a:pt x="0" y="595313"/>
                </a:lnTo>
                <a:lnTo>
                  <a:pt x="290513" y="595313"/>
                </a:lnTo>
                <a:cubicBezTo>
                  <a:pt x="291307" y="689769"/>
                  <a:pt x="292100" y="812801"/>
                  <a:pt x="292894" y="907257"/>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sp>
        <p:nvSpPr>
          <p:cNvPr id="62" name="Freeform 61"/>
          <p:cNvSpPr/>
          <p:nvPr/>
        </p:nvSpPr>
        <p:spPr>
          <a:xfrm flipH="1">
            <a:off x="2786061" y="4340200"/>
            <a:ext cx="259557" cy="902495"/>
          </a:xfrm>
          <a:custGeom>
            <a:avLst/>
            <a:gdLst>
              <a:gd name="connsiteX0" fmla="*/ 290513 w 292894"/>
              <a:gd name="connsiteY0" fmla="*/ 0 h 878682"/>
              <a:gd name="connsiteX1" fmla="*/ 290513 w 292894"/>
              <a:gd name="connsiteY1" fmla="*/ 300038 h 878682"/>
              <a:gd name="connsiteX2" fmla="*/ 0 w 292894"/>
              <a:gd name="connsiteY2" fmla="*/ 297657 h 878682"/>
              <a:gd name="connsiteX3" fmla="*/ 0 w 292894"/>
              <a:gd name="connsiteY3" fmla="*/ 595313 h 878682"/>
              <a:gd name="connsiteX4" fmla="*/ 290513 w 292894"/>
              <a:gd name="connsiteY4" fmla="*/ 595313 h 878682"/>
              <a:gd name="connsiteX5" fmla="*/ 292894 w 292894"/>
              <a:gd name="connsiteY5" fmla="*/ 878682 h 878682"/>
              <a:gd name="connsiteX0" fmla="*/ 290513 w 292894"/>
              <a:gd name="connsiteY0" fmla="*/ 0 h 902495"/>
              <a:gd name="connsiteX1" fmla="*/ 290513 w 292894"/>
              <a:gd name="connsiteY1" fmla="*/ 300038 h 902495"/>
              <a:gd name="connsiteX2" fmla="*/ 0 w 292894"/>
              <a:gd name="connsiteY2" fmla="*/ 297657 h 902495"/>
              <a:gd name="connsiteX3" fmla="*/ 0 w 292894"/>
              <a:gd name="connsiteY3" fmla="*/ 595313 h 902495"/>
              <a:gd name="connsiteX4" fmla="*/ 290513 w 292894"/>
              <a:gd name="connsiteY4" fmla="*/ 595313 h 902495"/>
              <a:gd name="connsiteX5" fmla="*/ 292894 w 292894"/>
              <a:gd name="connsiteY5" fmla="*/ 902495 h 90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94" h="902495">
                <a:moveTo>
                  <a:pt x="290513" y="0"/>
                </a:moveTo>
                <a:lnTo>
                  <a:pt x="290513" y="300038"/>
                </a:lnTo>
                <a:lnTo>
                  <a:pt x="0" y="297657"/>
                </a:lnTo>
                <a:lnTo>
                  <a:pt x="0" y="595313"/>
                </a:lnTo>
                <a:lnTo>
                  <a:pt x="290513" y="595313"/>
                </a:lnTo>
                <a:cubicBezTo>
                  <a:pt x="291307" y="689769"/>
                  <a:pt x="292100" y="808039"/>
                  <a:pt x="292894" y="902495"/>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           </a:t>
            </a:r>
            <a:endParaRPr lang="en-US" dirty="0"/>
          </a:p>
        </p:txBody>
      </p:sp>
      <p:grpSp>
        <p:nvGrpSpPr>
          <p:cNvPr id="45" name="Group 93"/>
          <p:cNvGrpSpPr/>
          <p:nvPr/>
        </p:nvGrpSpPr>
        <p:grpSpPr>
          <a:xfrm>
            <a:off x="5796541" y="1181100"/>
            <a:ext cx="768224" cy="4034036"/>
            <a:chOff x="5715000" y="1181100"/>
            <a:chExt cx="768224" cy="4034036"/>
          </a:xfrm>
        </p:grpSpPr>
        <p:grpSp>
          <p:nvGrpSpPr>
            <p:cNvPr id="53" name="Group 95"/>
            <p:cNvGrpSpPr>
              <a:grpSpLocks/>
            </p:cNvGrpSpPr>
            <p:nvPr/>
          </p:nvGrpSpPr>
          <p:grpSpPr bwMode="auto">
            <a:xfrm>
              <a:off x="6019800" y="3019425"/>
              <a:ext cx="146655" cy="897930"/>
              <a:chOff x="2783" y="2400"/>
              <a:chExt cx="563" cy="724"/>
            </a:xfrm>
          </p:grpSpPr>
          <p:sp>
            <p:nvSpPr>
              <p:cNvPr id="40" name="Freeform 88"/>
              <p:cNvSpPr>
                <a:spLocks/>
              </p:cNvSpPr>
              <p:nvPr/>
            </p:nvSpPr>
            <p:spPr bwMode="auto">
              <a:xfrm>
                <a:off x="2950" y="2713"/>
                <a:ext cx="396"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chemeClr val="tx1"/>
                </a:solidFill>
                <a:round/>
                <a:headEnd/>
                <a:tailEnd/>
              </a:ln>
              <a:effectLst/>
            </p:spPr>
            <p:txBody>
              <a:bodyPr wrap="none" anchor="ctr"/>
              <a:lstStyle/>
              <a:p>
                <a:endParaRPr lang="en-US"/>
              </a:p>
            </p:txBody>
          </p:sp>
          <p:sp>
            <p:nvSpPr>
              <p:cNvPr id="41" name="Freeform 90"/>
              <p:cNvSpPr>
                <a:spLocks/>
              </p:cNvSpPr>
              <p:nvPr/>
            </p:nvSpPr>
            <p:spPr bwMode="auto">
              <a:xfrm>
                <a:off x="2783" y="2400"/>
                <a:ext cx="34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chemeClr val="tx1"/>
                </a:solidFill>
                <a:round/>
                <a:headEnd/>
                <a:tailEnd/>
              </a:ln>
              <a:effectLst/>
            </p:spPr>
            <p:txBody>
              <a:bodyPr wrap="none" anchor="ctr"/>
              <a:lstStyle/>
              <a:p>
                <a:endParaRPr lang="en-US"/>
              </a:p>
            </p:txBody>
          </p:sp>
          <p:sp>
            <p:nvSpPr>
              <p:cNvPr id="42" name="Freeform 91"/>
              <p:cNvSpPr>
                <a:spLocks/>
              </p:cNvSpPr>
              <p:nvPr/>
            </p:nvSpPr>
            <p:spPr bwMode="auto">
              <a:xfrm>
                <a:off x="3047" y="2480"/>
                <a:ext cx="69" cy="133"/>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solidFill>
                <a:schemeClr val="tx1"/>
              </a:solidFill>
              <a:ln w="9525">
                <a:solidFill>
                  <a:schemeClr val="tx1"/>
                </a:solidFill>
                <a:round/>
                <a:headEnd/>
                <a:tailEnd/>
              </a:ln>
              <a:effectLst/>
            </p:spPr>
            <p:txBody>
              <a:bodyPr wrap="none" anchor="ctr"/>
              <a:lstStyle/>
              <a:p>
                <a:endParaRPr lang="en-US"/>
              </a:p>
            </p:txBody>
          </p:sp>
          <p:sp>
            <p:nvSpPr>
              <p:cNvPr id="43" name="Freeform 92"/>
              <p:cNvSpPr>
                <a:spLocks/>
              </p:cNvSpPr>
              <p:nvPr/>
            </p:nvSpPr>
            <p:spPr bwMode="auto">
              <a:xfrm>
                <a:off x="3048" y="2659"/>
                <a:ext cx="78" cy="132"/>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solidFill>
                <a:schemeClr val="tx1"/>
              </a:solidFill>
              <a:ln w="9525">
                <a:solidFill>
                  <a:schemeClr val="tx1"/>
                </a:solidFill>
                <a:round/>
                <a:headEnd/>
                <a:tailEnd/>
              </a:ln>
              <a:effectLst/>
            </p:spPr>
            <p:txBody>
              <a:bodyPr wrap="none" anchor="ctr"/>
              <a:lstStyle/>
              <a:p>
                <a:endParaRPr lang="en-US"/>
              </a:p>
            </p:txBody>
          </p:sp>
          <p:sp>
            <p:nvSpPr>
              <p:cNvPr id="44" name="Freeform 93"/>
              <p:cNvSpPr>
                <a:spLocks/>
              </p:cNvSpPr>
              <p:nvPr/>
            </p:nvSpPr>
            <p:spPr bwMode="auto">
              <a:xfrm>
                <a:off x="3048" y="2844"/>
                <a:ext cx="293"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chemeClr val="tx1"/>
              </a:solidFill>
              <a:ln w="9525">
                <a:solidFill>
                  <a:schemeClr val="tx1"/>
                </a:solidFill>
                <a:round/>
                <a:headEnd/>
                <a:tailEnd/>
              </a:ln>
              <a:effectLst/>
            </p:spPr>
            <p:txBody>
              <a:bodyPr wrap="none" anchor="ctr"/>
              <a:lstStyle/>
              <a:p>
                <a:endParaRPr lang="en-US"/>
              </a:p>
            </p:txBody>
          </p:sp>
        </p:grpSp>
        <p:grpSp>
          <p:nvGrpSpPr>
            <p:cNvPr id="63" name="Group 95"/>
            <p:cNvGrpSpPr>
              <a:grpSpLocks/>
            </p:cNvGrpSpPr>
            <p:nvPr/>
          </p:nvGrpSpPr>
          <p:grpSpPr bwMode="auto">
            <a:xfrm>
              <a:off x="6025545" y="1654770"/>
              <a:ext cx="146655" cy="897930"/>
              <a:chOff x="2783" y="2400"/>
              <a:chExt cx="563" cy="724"/>
            </a:xfrm>
          </p:grpSpPr>
          <p:sp>
            <p:nvSpPr>
              <p:cNvPr id="64" name="Freeform 88"/>
              <p:cNvSpPr>
                <a:spLocks/>
              </p:cNvSpPr>
              <p:nvPr/>
            </p:nvSpPr>
            <p:spPr bwMode="auto">
              <a:xfrm>
                <a:off x="2950" y="2713"/>
                <a:ext cx="396"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chemeClr val="tx1"/>
                </a:solidFill>
                <a:round/>
                <a:headEnd/>
                <a:tailEnd/>
              </a:ln>
              <a:effectLst/>
            </p:spPr>
            <p:txBody>
              <a:bodyPr wrap="none" anchor="ctr"/>
              <a:lstStyle/>
              <a:p>
                <a:endParaRPr lang="en-US"/>
              </a:p>
            </p:txBody>
          </p:sp>
          <p:sp>
            <p:nvSpPr>
              <p:cNvPr id="65" name="Freeform 90"/>
              <p:cNvSpPr>
                <a:spLocks/>
              </p:cNvSpPr>
              <p:nvPr/>
            </p:nvSpPr>
            <p:spPr bwMode="auto">
              <a:xfrm>
                <a:off x="2783" y="2400"/>
                <a:ext cx="34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chemeClr val="tx1"/>
                </a:solidFill>
                <a:round/>
                <a:headEnd/>
                <a:tailEnd/>
              </a:ln>
              <a:effectLst/>
            </p:spPr>
            <p:txBody>
              <a:bodyPr wrap="none" anchor="ctr"/>
              <a:lstStyle/>
              <a:p>
                <a:endParaRPr lang="en-US"/>
              </a:p>
            </p:txBody>
          </p:sp>
          <p:sp>
            <p:nvSpPr>
              <p:cNvPr id="66" name="Freeform 91"/>
              <p:cNvSpPr>
                <a:spLocks/>
              </p:cNvSpPr>
              <p:nvPr/>
            </p:nvSpPr>
            <p:spPr bwMode="auto">
              <a:xfrm>
                <a:off x="3047" y="2480"/>
                <a:ext cx="69" cy="133"/>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solidFill>
                <a:schemeClr val="tx1"/>
              </a:solidFill>
              <a:ln w="9525">
                <a:solidFill>
                  <a:schemeClr val="tx1"/>
                </a:solidFill>
                <a:round/>
                <a:headEnd/>
                <a:tailEnd/>
              </a:ln>
              <a:effectLst/>
            </p:spPr>
            <p:txBody>
              <a:bodyPr wrap="none" anchor="ctr"/>
              <a:lstStyle/>
              <a:p>
                <a:endParaRPr lang="en-US"/>
              </a:p>
            </p:txBody>
          </p:sp>
          <p:sp>
            <p:nvSpPr>
              <p:cNvPr id="67" name="Freeform 92"/>
              <p:cNvSpPr>
                <a:spLocks/>
              </p:cNvSpPr>
              <p:nvPr/>
            </p:nvSpPr>
            <p:spPr bwMode="auto">
              <a:xfrm>
                <a:off x="3048" y="2659"/>
                <a:ext cx="78" cy="132"/>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solidFill>
                <a:schemeClr val="tx1"/>
              </a:solidFill>
              <a:ln w="9525">
                <a:solidFill>
                  <a:schemeClr val="tx1"/>
                </a:solidFill>
                <a:round/>
                <a:headEnd/>
                <a:tailEnd/>
              </a:ln>
              <a:effectLst/>
            </p:spPr>
            <p:txBody>
              <a:bodyPr wrap="none" anchor="ctr"/>
              <a:lstStyle/>
              <a:p>
                <a:endParaRPr lang="en-US"/>
              </a:p>
            </p:txBody>
          </p:sp>
          <p:sp>
            <p:nvSpPr>
              <p:cNvPr id="68" name="Freeform 93"/>
              <p:cNvSpPr>
                <a:spLocks/>
              </p:cNvSpPr>
              <p:nvPr/>
            </p:nvSpPr>
            <p:spPr bwMode="auto">
              <a:xfrm>
                <a:off x="3048" y="2844"/>
                <a:ext cx="293"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chemeClr val="tx1"/>
              </a:solidFill>
              <a:ln w="9525">
                <a:solidFill>
                  <a:schemeClr val="tx1"/>
                </a:solidFill>
                <a:round/>
                <a:headEnd/>
                <a:tailEnd/>
              </a:ln>
              <a:effectLst/>
            </p:spPr>
            <p:txBody>
              <a:bodyPr wrap="none" anchor="ctr"/>
              <a:lstStyle/>
              <a:p>
                <a:endParaRPr lang="en-US"/>
              </a:p>
            </p:txBody>
          </p:sp>
        </p:grpSp>
        <p:grpSp>
          <p:nvGrpSpPr>
            <p:cNvPr id="69" name="Group 95"/>
            <p:cNvGrpSpPr>
              <a:grpSpLocks/>
            </p:cNvGrpSpPr>
            <p:nvPr/>
          </p:nvGrpSpPr>
          <p:grpSpPr bwMode="auto">
            <a:xfrm>
              <a:off x="6025545" y="4317206"/>
              <a:ext cx="146655" cy="897930"/>
              <a:chOff x="2783" y="2400"/>
              <a:chExt cx="563" cy="724"/>
            </a:xfrm>
          </p:grpSpPr>
          <p:sp>
            <p:nvSpPr>
              <p:cNvPr id="70" name="Freeform 88"/>
              <p:cNvSpPr>
                <a:spLocks/>
              </p:cNvSpPr>
              <p:nvPr/>
            </p:nvSpPr>
            <p:spPr bwMode="auto">
              <a:xfrm>
                <a:off x="2950" y="2713"/>
                <a:ext cx="396"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chemeClr val="tx1"/>
                </a:solidFill>
                <a:round/>
                <a:headEnd/>
                <a:tailEnd/>
              </a:ln>
              <a:effectLst/>
            </p:spPr>
            <p:txBody>
              <a:bodyPr wrap="none" anchor="ctr"/>
              <a:lstStyle/>
              <a:p>
                <a:endParaRPr lang="en-US"/>
              </a:p>
            </p:txBody>
          </p:sp>
          <p:sp>
            <p:nvSpPr>
              <p:cNvPr id="71" name="Freeform 90"/>
              <p:cNvSpPr>
                <a:spLocks/>
              </p:cNvSpPr>
              <p:nvPr/>
            </p:nvSpPr>
            <p:spPr bwMode="auto">
              <a:xfrm>
                <a:off x="2783" y="2400"/>
                <a:ext cx="34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chemeClr val="tx1"/>
                </a:solidFill>
                <a:round/>
                <a:headEnd/>
                <a:tailEnd/>
              </a:ln>
              <a:effectLst/>
            </p:spPr>
            <p:txBody>
              <a:bodyPr wrap="none" anchor="ctr"/>
              <a:lstStyle/>
              <a:p>
                <a:endParaRPr lang="en-US"/>
              </a:p>
            </p:txBody>
          </p:sp>
          <p:sp>
            <p:nvSpPr>
              <p:cNvPr id="72" name="Freeform 91"/>
              <p:cNvSpPr>
                <a:spLocks/>
              </p:cNvSpPr>
              <p:nvPr/>
            </p:nvSpPr>
            <p:spPr bwMode="auto">
              <a:xfrm>
                <a:off x="3047" y="2480"/>
                <a:ext cx="69" cy="133"/>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solidFill>
                <a:schemeClr val="tx1"/>
              </a:solidFill>
              <a:ln w="9525">
                <a:solidFill>
                  <a:schemeClr val="tx1"/>
                </a:solidFill>
                <a:round/>
                <a:headEnd/>
                <a:tailEnd/>
              </a:ln>
              <a:effectLst/>
            </p:spPr>
            <p:txBody>
              <a:bodyPr wrap="none" anchor="ctr"/>
              <a:lstStyle/>
              <a:p>
                <a:endParaRPr lang="en-US"/>
              </a:p>
            </p:txBody>
          </p:sp>
          <p:sp>
            <p:nvSpPr>
              <p:cNvPr id="73" name="Freeform 92"/>
              <p:cNvSpPr>
                <a:spLocks/>
              </p:cNvSpPr>
              <p:nvPr/>
            </p:nvSpPr>
            <p:spPr bwMode="auto">
              <a:xfrm>
                <a:off x="3048" y="2659"/>
                <a:ext cx="78" cy="132"/>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solidFill>
                <a:schemeClr val="tx1"/>
              </a:solidFill>
              <a:ln w="9525">
                <a:solidFill>
                  <a:schemeClr val="tx1"/>
                </a:solidFill>
                <a:round/>
                <a:headEnd/>
                <a:tailEnd/>
              </a:ln>
              <a:effectLst/>
            </p:spPr>
            <p:txBody>
              <a:bodyPr wrap="none" anchor="ctr"/>
              <a:lstStyle/>
              <a:p>
                <a:endParaRPr lang="en-US"/>
              </a:p>
            </p:txBody>
          </p:sp>
          <p:sp>
            <p:nvSpPr>
              <p:cNvPr id="74" name="Freeform 93"/>
              <p:cNvSpPr>
                <a:spLocks/>
              </p:cNvSpPr>
              <p:nvPr/>
            </p:nvSpPr>
            <p:spPr bwMode="auto">
              <a:xfrm>
                <a:off x="3048" y="2844"/>
                <a:ext cx="293"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chemeClr val="tx1"/>
              </a:solidFill>
              <a:ln w="9525">
                <a:solidFill>
                  <a:schemeClr val="tx1"/>
                </a:solidFill>
                <a:round/>
                <a:headEnd/>
                <a:tailEnd/>
              </a:ln>
              <a:effectLst/>
            </p:spPr>
            <p:txBody>
              <a:bodyPr wrap="none" anchor="ctr"/>
              <a:lstStyle/>
              <a:p>
                <a:endParaRPr lang="en-US"/>
              </a:p>
            </p:txBody>
          </p:sp>
        </p:grpSp>
        <p:sp>
          <p:nvSpPr>
            <p:cNvPr id="90" name="Text Box 75"/>
            <p:cNvSpPr txBox="1">
              <a:spLocks noChangeArrowheads="1"/>
            </p:cNvSpPr>
            <p:nvPr/>
          </p:nvSpPr>
          <p:spPr bwMode="auto">
            <a:xfrm>
              <a:off x="5715000" y="1181100"/>
              <a:ext cx="768224" cy="443803"/>
            </a:xfrm>
            <a:prstGeom prst="rect">
              <a:avLst/>
            </a:prstGeom>
            <a:solidFill>
              <a:schemeClr val="bg1"/>
            </a:solidFill>
            <a:ln w="9525">
              <a:noFill/>
              <a:miter lim="800000"/>
              <a:headEnd/>
              <a:tailEnd/>
            </a:ln>
            <a:effectLst>
              <a:prstShdw prst="shdw18" dist="17961" dir="13500000">
                <a:schemeClr val="bg1">
                  <a:gamma/>
                  <a:shade val="60000"/>
                  <a:invGamma/>
                </a:schemeClr>
              </a:prstShdw>
            </a:effectLst>
          </p:spPr>
          <p:txBody>
            <a:bodyPr wrap="square" lIns="45720" tIns="0" rIns="45720" bIns="27432" anchor="ctr" anchorCtr="1">
              <a:spAutoFit/>
            </a:bodyPr>
            <a:lstStyle/>
            <a:p>
              <a:pPr algn="ctr" eaLnBrk="0" hangingPunct="0"/>
              <a:r>
                <a:rPr lang="en-US" sz="1400" dirty="0" smtClean="0"/>
                <a:t>Baseline Survey</a:t>
              </a:r>
              <a:endParaRPr lang="en-US" sz="1400" i="1" dirty="0"/>
            </a:p>
          </p:txBody>
        </p:sp>
      </p:grpSp>
      <p:grpSp>
        <p:nvGrpSpPr>
          <p:cNvPr id="75" name="Group 94"/>
          <p:cNvGrpSpPr/>
          <p:nvPr/>
        </p:nvGrpSpPr>
        <p:grpSpPr>
          <a:xfrm>
            <a:off x="4124929" y="1173708"/>
            <a:ext cx="851202" cy="4041428"/>
            <a:chOff x="4124929" y="1173708"/>
            <a:chExt cx="851202" cy="4041428"/>
          </a:xfrm>
        </p:grpSpPr>
        <p:grpSp>
          <p:nvGrpSpPr>
            <p:cNvPr id="76" name="Group 74"/>
            <p:cNvGrpSpPr/>
            <p:nvPr/>
          </p:nvGrpSpPr>
          <p:grpSpPr>
            <a:xfrm>
              <a:off x="4124929" y="1654771"/>
              <a:ext cx="851202" cy="897929"/>
              <a:chOff x="4135059" y="1650206"/>
              <a:chExt cx="851202" cy="897929"/>
            </a:xfrm>
          </p:grpSpPr>
          <p:sp>
            <p:nvSpPr>
              <p:cNvPr id="27" name="Freeform 51"/>
              <p:cNvSpPr>
                <a:spLocks/>
              </p:cNvSpPr>
              <p:nvPr/>
            </p:nvSpPr>
            <p:spPr bwMode="auto">
              <a:xfrm>
                <a:off x="4387547" y="2038399"/>
                <a:ext cx="598714" cy="509736"/>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chemeClr val="tx1"/>
                </a:solidFill>
                <a:round/>
                <a:headEnd/>
                <a:tailEnd/>
              </a:ln>
              <a:effectLst/>
            </p:spPr>
            <p:txBody>
              <a:bodyPr wrap="none" anchor="ctr"/>
              <a:lstStyle/>
              <a:p>
                <a:endParaRPr lang="en-US"/>
              </a:p>
            </p:txBody>
          </p:sp>
          <p:sp>
            <p:nvSpPr>
              <p:cNvPr id="29" name="Freeform 56"/>
              <p:cNvSpPr>
                <a:spLocks/>
              </p:cNvSpPr>
              <p:nvPr/>
            </p:nvSpPr>
            <p:spPr bwMode="auto">
              <a:xfrm>
                <a:off x="4135059" y="1650206"/>
                <a:ext cx="518583" cy="498574"/>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chemeClr val="tx1"/>
                </a:solidFill>
                <a:round/>
                <a:headEnd/>
                <a:tailEnd/>
              </a:ln>
              <a:effectLst/>
            </p:spPr>
            <p:txBody>
              <a:bodyPr wrap="none" anchor="ctr"/>
              <a:lstStyle/>
              <a:p>
                <a:endParaRPr lang="en-US"/>
              </a:p>
            </p:txBody>
          </p:sp>
          <p:sp>
            <p:nvSpPr>
              <p:cNvPr id="30" name="Freeform 57"/>
              <p:cNvSpPr>
                <a:spLocks/>
              </p:cNvSpPr>
              <p:nvPr/>
            </p:nvSpPr>
            <p:spPr bwMode="auto">
              <a:xfrm>
                <a:off x="4534202" y="1749425"/>
                <a:ext cx="104321" cy="164951"/>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solidFill>
                <a:schemeClr val="tx1"/>
              </a:solidFill>
              <a:ln w="9525">
                <a:solidFill>
                  <a:schemeClr val="tx1"/>
                </a:solidFill>
                <a:round/>
                <a:headEnd/>
                <a:tailEnd/>
              </a:ln>
              <a:effectLst/>
            </p:spPr>
            <p:txBody>
              <a:bodyPr wrap="none" anchor="ctr"/>
              <a:lstStyle/>
              <a:p>
                <a:endParaRPr lang="en-US"/>
              </a:p>
            </p:txBody>
          </p:sp>
          <p:sp>
            <p:nvSpPr>
              <p:cNvPr id="31" name="Freeform 58"/>
              <p:cNvSpPr>
                <a:spLocks/>
              </p:cNvSpPr>
              <p:nvPr/>
            </p:nvSpPr>
            <p:spPr bwMode="auto">
              <a:xfrm>
                <a:off x="4535713" y="1971427"/>
                <a:ext cx="117929" cy="163711"/>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solidFill>
                <a:schemeClr val="tx1"/>
              </a:solidFill>
              <a:ln w="9525">
                <a:solidFill>
                  <a:schemeClr val="tx1"/>
                </a:solidFill>
                <a:round/>
                <a:headEnd/>
                <a:tailEnd/>
              </a:ln>
              <a:effectLst/>
            </p:spPr>
            <p:txBody>
              <a:bodyPr wrap="none" anchor="ctr"/>
              <a:lstStyle/>
              <a:p>
                <a:endParaRPr lang="en-US"/>
              </a:p>
            </p:txBody>
          </p:sp>
          <p:sp>
            <p:nvSpPr>
              <p:cNvPr id="32" name="Freeform 63"/>
              <p:cNvSpPr>
                <a:spLocks/>
              </p:cNvSpPr>
              <p:nvPr/>
            </p:nvSpPr>
            <p:spPr bwMode="auto">
              <a:xfrm>
                <a:off x="4535713" y="2200870"/>
                <a:ext cx="442988" cy="121543"/>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chemeClr val="tx1"/>
              </a:solidFill>
              <a:ln w="9525">
                <a:solidFill>
                  <a:schemeClr val="tx1"/>
                </a:solidFill>
                <a:round/>
                <a:headEnd/>
                <a:tailEnd/>
              </a:ln>
              <a:effectLst/>
            </p:spPr>
            <p:txBody>
              <a:bodyPr wrap="none" anchor="ctr"/>
              <a:lstStyle/>
              <a:p>
                <a:endParaRPr lang="en-US"/>
              </a:p>
            </p:txBody>
          </p:sp>
        </p:grpSp>
        <p:grpSp>
          <p:nvGrpSpPr>
            <p:cNvPr id="79" name="Group 128"/>
            <p:cNvGrpSpPr>
              <a:grpSpLocks/>
            </p:cNvGrpSpPr>
            <p:nvPr/>
          </p:nvGrpSpPr>
          <p:grpSpPr bwMode="auto">
            <a:xfrm rot="10800000" flipH="1">
              <a:off x="4332816" y="4317206"/>
              <a:ext cx="435429" cy="897930"/>
              <a:chOff x="2735" y="3552"/>
              <a:chExt cx="563" cy="724"/>
            </a:xfrm>
          </p:grpSpPr>
          <p:sp>
            <p:nvSpPr>
              <p:cNvPr id="54" name="Freeform 109"/>
              <p:cNvSpPr>
                <a:spLocks/>
              </p:cNvSpPr>
              <p:nvPr/>
            </p:nvSpPr>
            <p:spPr bwMode="auto">
              <a:xfrm>
                <a:off x="2902" y="3865"/>
                <a:ext cx="396" cy="411"/>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chemeClr val="tx1"/>
                </a:solidFill>
                <a:round/>
                <a:headEnd/>
                <a:tailEnd/>
              </a:ln>
              <a:effectLst/>
            </p:spPr>
            <p:txBody>
              <a:bodyPr wrap="none" anchor="ctr"/>
              <a:lstStyle/>
              <a:p>
                <a:endParaRPr lang="en-US"/>
              </a:p>
            </p:txBody>
          </p:sp>
          <p:sp>
            <p:nvSpPr>
              <p:cNvPr id="55" name="Freeform 111"/>
              <p:cNvSpPr>
                <a:spLocks/>
              </p:cNvSpPr>
              <p:nvPr/>
            </p:nvSpPr>
            <p:spPr bwMode="auto">
              <a:xfrm>
                <a:off x="2735" y="3552"/>
                <a:ext cx="343" cy="402"/>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chemeClr val="tx1"/>
                </a:solidFill>
                <a:round/>
                <a:headEnd/>
                <a:tailEnd/>
              </a:ln>
              <a:effectLst/>
            </p:spPr>
            <p:txBody>
              <a:bodyPr wrap="none" anchor="ctr"/>
              <a:lstStyle/>
              <a:p>
                <a:endParaRPr lang="en-US"/>
              </a:p>
            </p:txBody>
          </p:sp>
          <p:sp>
            <p:nvSpPr>
              <p:cNvPr id="56" name="Freeform 112"/>
              <p:cNvSpPr>
                <a:spLocks/>
              </p:cNvSpPr>
              <p:nvPr/>
            </p:nvSpPr>
            <p:spPr bwMode="auto">
              <a:xfrm>
                <a:off x="2999" y="3632"/>
                <a:ext cx="69" cy="133"/>
              </a:xfrm>
              <a:custGeom>
                <a:avLst/>
                <a:gdLst/>
                <a:ahLst/>
                <a:cxnLst>
                  <a:cxn ang="0">
                    <a:pos x="0" y="12"/>
                  </a:cxn>
                  <a:cxn ang="0">
                    <a:pos x="40" y="64"/>
                  </a:cxn>
                  <a:cxn ang="0">
                    <a:pos x="67" y="94"/>
                  </a:cxn>
                  <a:cxn ang="0">
                    <a:pos x="55" y="118"/>
                  </a:cxn>
                  <a:cxn ang="0">
                    <a:pos x="4" y="136"/>
                  </a:cxn>
                  <a:cxn ang="0">
                    <a:pos x="0" y="12"/>
                  </a:cxn>
                </a:cxnLst>
                <a:rect l="0" t="0" r="r" b="b"/>
                <a:pathLst>
                  <a:path w="69" h="154">
                    <a:moveTo>
                      <a:pt x="0" y="12"/>
                    </a:moveTo>
                    <a:cubicBezTo>
                      <a:pt x="7" y="0"/>
                      <a:pt x="29" y="50"/>
                      <a:pt x="40" y="64"/>
                    </a:cubicBezTo>
                    <a:cubicBezTo>
                      <a:pt x="51" y="78"/>
                      <a:pt x="65" y="85"/>
                      <a:pt x="67" y="94"/>
                    </a:cubicBezTo>
                    <a:cubicBezTo>
                      <a:pt x="69" y="103"/>
                      <a:pt x="65" y="111"/>
                      <a:pt x="55" y="118"/>
                    </a:cubicBezTo>
                    <a:cubicBezTo>
                      <a:pt x="45" y="125"/>
                      <a:pt x="13" y="154"/>
                      <a:pt x="4" y="136"/>
                    </a:cubicBezTo>
                    <a:lnTo>
                      <a:pt x="0" y="12"/>
                    </a:lnTo>
                    <a:close/>
                  </a:path>
                </a:pathLst>
              </a:custGeom>
              <a:solidFill>
                <a:schemeClr val="tx1"/>
              </a:solidFill>
              <a:ln w="9525">
                <a:solidFill>
                  <a:schemeClr val="tx1"/>
                </a:solidFill>
                <a:round/>
                <a:headEnd/>
                <a:tailEnd/>
              </a:ln>
              <a:effectLst/>
            </p:spPr>
            <p:txBody>
              <a:bodyPr wrap="none" anchor="ctr"/>
              <a:lstStyle/>
              <a:p>
                <a:endParaRPr lang="en-US"/>
              </a:p>
            </p:txBody>
          </p:sp>
          <p:sp>
            <p:nvSpPr>
              <p:cNvPr id="57" name="Freeform 113"/>
              <p:cNvSpPr>
                <a:spLocks/>
              </p:cNvSpPr>
              <p:nvPr/>
            </p:nvSpPr>
            <p:spPr bwMode="auto">
              <a:xfrm>
                <a:off x="3000" y="3811"/>
                <a:ext cx="78" cy="132"/>
              </a:xfrm>
              <a:custGeom>
                <a:avLst/>
                <a:gdLst/>
                <a:ahLst/>
                <a:cxnLst>
                  <a:cxn ang="0">
                    <a:pos x="0" y="141"/>
                  </a:cxn>
                  <a:cxn ang="0">
                    <a:pos x="29" y="91"/>
                  </a:cxn>
                  <a:cxn ang="0">
                    <a:pos x="66" y="61"/>
                  </a:cxn>
                  <a:cxn ang="0">
                    <a:pos x="71" y="44"/>
                  </a:cxn>
                  <a:cxn ang="0">
                    <a:pos x="76" y="34"/>
                  </a:cxn>
                  <a:cxn ang="0">
                    <a:pos x="62" y="28"/>
                  </a:cxn>
                  <a:cxn ang="0">
                    <a:pos x="2" y="19"/>
                  </a:cxn>
                  <a:cxn ang="0">
                    <a:pos x="0" y="141"/>
                  </a:cxn>
                </a:cxnLst>
                <a:rect l="0" t="0" r="r" b="b"/>
                <a:pathLst>
                  <a:path w="78" h="153">
                    <a:moveTo>
                      <a:pt x="0" y="141"/>
                    </a:moveTo>
                    <a:cubicBezTo>
                      <a:pt x="4" y="153"/>
                      <a:pt x="18" y="104"/>
                      <a:pt x="29" y="91"/>
                    </a:cubicBezTo>
                    <a:cubicBezTo>
                      <a:pt x="40" y="78"/>
                      <a:pt x="59" y="69"/>
                      <a:pt x="66" y="61"/>
                    </a:cubicBezTo>
                    <a:cubicBezTo>
                      <a:pt x="73" y="53"/>
                      <a:pt x="69" y="48"/>
                      <a:pt x="71" y="44"/>
                    </a:cubicBezTo>
                    <a:cubicBezTo>
                      <a:pt x="73" y="40"/>
                      <a:pt x="78" y="37"/>
                      <a:pt x="76" y="34"/>
                    </a:cubicBezTo>
                    <a:cubicBezTo>
                      <a:pt x="74" y="31"/>
                      <a:pt x="74" y="30"/>
                      <a:pt x="62" y="28"/>
                    </a:cubicBezTo>
                    <a:cubicBezTo>
                      <a:pt x="50" y="26"/>
                      <a:pt x="12" y="0"/>
                      <a:pt x="2" y="19"/>
                    </a:cubicBezTo>
                    <a:lnTo>
                      <a:pt x="0" y="141"/>
                    </a:lnTo>
                    <a:close/>
                  </a:path>
                </a:pathLst>
              </a:custGeom>
              <a:solidFill>
                <a:schemeClr val="tx1"/>
              </a:solidFill>
              <a:ln w="9525">
                <a:solidFill>
                  <a:schemeClr val="tx1"/>
                </a:solidFill>
                <a:round/>
                <a:headEnd/>
                <a:tailEnd/>
              </a:ln>
              <a:effectLst/>
            </p:spPr>
            <p:txBody>
              <a:bodyPr wrap="none" anchor="ctr"/>
              <a:lstStyle/>
              <a:p>
                <a:endParaRPr lang="en-US"/>
              </a:p>
            </p:txBody>
          </p:sp>
          <p:sp>
            <p:nvSpPr>
              <p:cNvPr id="58" name="Freeform 114"/>
              <p:cNvSpPr>
                <a:spLocks/>
              </p:cNvSpPr>
              <p:nvPr/>
            </p:nvSpPr>
            <p:spPr bwMode="auto">
              <a:xfrm>
                <a:off x="3000" y="3996"/>
                <a:ext cx="293" cy="98"/>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chemeClr val="tx1"/>
              </a:solidFill>
              <a:ln w="9525">
                <a:solidFill>
                  <a:schemeClr val="tx1"/>
                </a:solidFill>
                <a:round/>
                <a:headEnd/>
                <a:tailEnd/>
              </a:ln>
              <a:effectLst/>
            </p:spPr>
            <p:txBody>
              <a:bodyPr wrap="none" anchor="ctr"/>
              <a:lstStyle/>
              <a:p>
                <a:endParaRPr lang="en-US"/>
              </a:p>
            </p:txBody>
          </p:sp>
        </p:grpSp>
        <p:sp>
          <p:nvSpPr>
            <p:cNvPr id="91" name="Text Box 75"/>
            <p:cNvSpPr txBox="1">
              <a:spLocks noChangeArrowheads="1"/>
            </p:cNvSpPr>
            <p:nvPr/>
          </p:nvSpPr>
          <p:spPr bwMode="auto">
            <a:xfrm>
              <a:off x="4166418" y="1173708"/>
              <a:ext cx="768224" cy="458587"/>
            </a:xfrm>
            <a:prstGeom prst="rect">
              <a:avLst/>
            </a:prstGeom>
            <a:solidFill>
              <a:schemeClr val="bg1"/>
            </a:solidFill>
            <a:ln w="9525">
              <a:noFill/>
              <a:miter lim="800000"/>
              <a:headEnd/>
              <a:tailEnd/>
            </a:ln>
            <a:effectLst>
              <a:prstShdw prst="shdw18" dist="17961" dir="13500000">
                <a:schemeClr val="bg1">
                  <a:gamma/>
                  <a:shade val="60000"/>
                  <a:invGamma/>
                </a:schemeClr>
              </a:prstShdw>
            </a:effectLst>
          </p:spPr>
          <p:txBody>
            <a:bodyPr wrap="square" lIns="45720" tIns="0" rIns="45720" bIns="27432" anchor="ctr" anchorCtr="1">
              <a:spAutoFit/>
            </a:bodyPr>
            <a:lstStyle/>
            <a:p>
              <a:pPr algn="ctr" eaLnBrk="0" hangingPunct="0"/>
              <a:r>
                <a:rPr lang="en-US" sz="1400" dirty="0" smtClean="0"/>
                <a:t>Monitor Survey</a:t>
              </a:r>
              <a:endParaRPr lang="en-US" sz="1400" i="1" dirty="0"/>
            </a:p>
          </p:txBody>
        </p:sp>
      </p:grpSp>
      <p:grpSp>
        <p:nvGrpSpPr>
          <p:cNvPr id="80" name="Group 92"/>
          <p:cNvGrpSpPr/>
          <p:nvPr/>
        </p:nvGrpSpPr>
        <p:grpSpPr>
          <a:xfrm>
            <a:off x="7385176" y="1281430"/>
            <a:ext cx="768224" cy="3941941"/>
            <a:chOff x="7010400" y="1281430"/>
            <a:chExt cx="768224" cy="3941941"/>
          </a:xfrm>
        </p:grpSpPr>
        <p:grpSp>
          <p:nvGrpSpPr>
            <p:cNvPr id="83" name="Group 82"/>
            <p:cNvGrpSpPr/>
            <p:nvPr/>
          </p:nvGrpSpPr>
          <p:grpSpPr>
            <a:xfrm>
              <a:off x="7083211" y="1654771"/>
              <a:ext cx="622603" cy="897929"/>
              <a:chOff x="7086601" y="1654771"/>
              <a:chExt cx="622603" cy="897929"/>
            </a:xfrm>
          </p:grpSpPr>
          <p:sp>
            <p:nvSpPr>
              <p:cNvPr id="82" name="Freeform 63"/>
              <p:cNvSpPr>
                <a:spLocks/>
              </p:cNvSpPr>
              <p:nvPr/>
            </p:nvSpPr>
            <p:spPr bwMode="auto">
              <a:xfrm rot="10800000">
                <a:off x="7095794" y="1884057"/>
                <a:ext cx="324019" cy="121543"/>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FF0000"/>
              </a:solidFill>
              <a:ln w="9525">
                <a:solidFill>
                  <a:schemeClr val="tx1"/>
                </a:solidFill>
                <a:round/>
                <a:headEnd/>
                <a:tailEnd/>
              </a:ln>
              <a:effectLst/>
            </p:spPr>
            <p:txBody>
              <a:bodyPr wrap="none" anchor="ctr"/>
              <a:lstStyle/>
              <a:p>
                <a:endParaRPr lang="en-US"/>
              </a:p>
            </p:txBody>
          </p:sp>
          <p:grpSp>
            <p:nvGrpSpPr>
              <p:cNvPr id="84" name="Group 75"/>
              <p:cNvGrpSpPr/>
              <p:nvPr/>
            </p:nvGrpSpPr>
            <p:grpSpPr>
              <a:xfrm>
                <a:off x="7086601" y="1654771"/>
                <a:ext cx="622603" cy="897929"/>
                <a:chOff x="4135058" y="1650206"/>
                <a:chExt cx="851203" cy="897929"/>
              </a:xfrm>
            </p:grpSpPr>
            <p:sp>
              <p:nvSpPr>
                <p:cNvPr id="77" name="Freeform 51"/>
                <p:cNvSpPr>
                  <a:spLocks/>
                </p:cNvSpPr>
                <p:nvPr/>
              </p:nvSpPr>
              <p:spPr bwMode="auto">
                <a:xfrm>
                  <a:off x="4387547" y="2038399"/>
                  <a:ext cx="598714" cy="509736"/>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chemeClr val="tx1"/>
                  </a:solidFill>
                  <a:round/>
                  <a:headEnd/>
                  <a:tailEnd/>
                </a:ln>
                <a:effectLst/>
              </p:spPr>
              <p:txBody>
                <a:bodyPr wrap="none" anchor="ctr"/>
                <a:lstStyle/>
                <a:p>
                  <a:endParaRPr lang="en-US"/>
                </a:p>
              </p:txBody>
            </p:sp>
            <p:sp>
              <p:nvSpPr>
                <p:cNvPr id="78" name="Freeform 56"/>
                <p:cNvSpPr>
                  <a:spLocks/>
                </p:cNvSpPr>
                <p:nvPr/>
              </p:nvSpPr>
              <p:spPr bwMode="auto">
                <a:xfrm>
                  <a:off x="4135058" y="1650206"/>
                  <a:ext cx="518583" cy="498574"/>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chemeClr val="tx1"/>
                  </a:solidFill>
                  <a:round/>
                  <a:headEnd/>
                  <a:tailEnd/>
                </a:ln>
                <a:effectLst/>
              </p:spPr>
              <p:txBody>
                <a:bodyPr wrap="none" anchor="ctr"/>
                <a:lstStyle/>
                <a:p>
                  <a:endParaRPr lang="en-US"/>
                </a:p>
              </p:txBody>
            </p:sp>
            <p:sp>
              <p:nvSpPr>
                <p:cNvPr id="81" name="Freeform 63"/>
                <p:cNvSpPr>
                  <a:spLocks/>
                </p:cNvSpPr>
                <p:nvPr/>
              </p:nvSpPr>
              <p:spPr bwMode="auto">
                <a:xfrm>
                  <a:off x="4535713" y="2200870"/>
                  <a:ext cx="442988" cy="121543"/>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0000FF"/>
                </a:solidFill>
                <a:ln w="9525">
                  <a:solidFill>
                    <a:schemeClr val="tx1"/>
                  </a:solidFill>
                  <a:round/>
                  <a:headEnd/>
                  <a:tailEnd/>
                </a:ln>
                <a:effectLst/>
              </p:spPr>
              <p:txBody>
                <a:bodyPr wrap="none" anchor="ctr"/>
                <a:lstStyle/>
                <a:p>
                  <a:endParaRPr lang="en-US"/>
                </a:p>
              </p:txBody>
            </p:sp>
          </p:grpSp>
        </p:grpSp>
        <p:grpSp>
          <p:nvGrpSpPr>
            <p:cNvPr id="86" name="Group 83"/>
            <p:cNvGrpSpPr/>
            <p:nvPr/>
          </p:nvGrpSpPr>
          <p:grpSpPr>
            <a:xfrm flipV="1">
              <a:off x="7083211" y="4308971"/>
              <a:ext cx="622603" cy="914400"/>
              <a:chOff x="7086601" y="1654771"/>
              <a:chExt cx="622603" cy="897929"/>
            </a:xfrm>
          </p:grpSpPr>
          <p:sp>
            <p:nvSpPr>
              <p:cNvPr id="85" name="Freeform 63"/>
              <p:cNvSpPr>
                <a:spLocks/>
              </p:cNvSpPr>
              <p:nvPr/>
            </p:nvSpPr>
            <p:spPr bwMode="auto">
              <a:xfrm rot="10800000">
                <a:off x="7095794" y="1884057"/>
                <a:ext cx="324019" cy="121543"/>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FF0000"/>
              </a:solidFill>
              <a:ln w="9525">
                <a:solidFill>
                  <a:schemeClr val="tx1"/>
                </a:solidFill>
                <a:round/>
                <a:headEnd/>
                <a:tailEnd/>
              </a:ln>
              <a:effectLst/>
            </p:spPr>
            <p:txBody>
              <a:bodyPr wrap="none" anchor="ctr"/>
              <a:lstStyle/>
              <a:p>
                <a:endParaRPr lang="en-US"/>
              </a:p>
            </p:txBody>
          </p:sp>
          <p:grpSp>
            <p:nvGrpSpPr>
              <p:cNvPr id="93" name="Group 75"/>
              <p:cNvGrpSpPr/>
              <p:nvPr/>
            </p:nvGrpSpPr>
            <p:grpSpPr>
              <a:xfrm>
                <a:off x="7086601" y="1654771"/>
                <a:ext cx="622603" cy="897929"/>
                <a:chOff x="4135058" y="1650206"/>
                <a:chExt cx="851203" cy="897929"/>
              </a:xfrm>
            </p:grpSpPr>
            <p:sp>
              <p:nvSpPr>
                <p:cNvPr id="87" name="Freeform 51"/>
                <p:cNvSpPr>
                  <a:spLocks/>
                </p:cNvSpPr>
                <p:nvPr/>
              </p:nvSpPr>
              <p:spPr bwMode="auto">
                <a:xfrm>
                  <a:off x="4387547" y="2038399"/>
                  <a:ext cx="598714" cy="509736"/>
                </a:xfrm>
                <a:custGeom>
                  <a:avLst/>
                  <a:gdLst/>
                  <a:ahLst/>
                  <a:cxnLst>
                    <a:cxn ang="0">
                      <a:pos x="161" y="0"/>
                    </a:cxn>
                    <a:cxn ang="0">
                      <a:pos x="137" y="25"/>
                    </a:cxn>
                    <a:cxn ang="0">
                      <a:pos x="113" y="43"/>
                    </a:cxn>
                    <a:cxn ang="0">
                      <a:pos x="92" y="85"/>
                    </a:cxn>
                    <a:cxn ang="0">
                      <a:pos x="44" y="112"/>
                    </a:cxn>
                    <a:cxn ang="0">
                      <a:pos x="7" y="130"/>
                    </a:cxn>
                    <a:cxn ang="0">
                      <a:pos x="91" y="161"/>
                    </a:cxn>
                    <a:cxn ang="0">
                      <a:pos x="273" y="178"/>
                    </a:cxn>
                    <a:cxn ang="0">
                      <a:pos x="391" y="206"/>
                    </a:cxn>
                    <a:cxn ang="0">
                      <a:pos x="305" y="221"/>
                    </a:cxn>
                    <a:cxn ang="0">
                      <a:pos x="166" y="243"/>
                    </a:cxn>
                    <a:cxn ang="0">
                      <a:pos x="49" y="258"/>
                    </a:cxn>
                    <a:cxn ang="0">
                      <a:pos x="15" y="268"/>
                    </a:cxn>
                    <a:cxn ang="0">
                      <a:pos x="53" y="303"/>
                    </a:cxn>
                    <a:cxn ang="0">
                      <a:pos x="115" y="340"/>
                    </a:cxn>
                    <a:cxn ang="0">
                      <a:pos x="134" y="382"/>
                    </a:cxn>
                    <a:cxn ang="0">
                      <a:pos x="134" y="442"/>
                    </a:cxn>
                    <a:cxn ang="0">
                      <a:pos x="134" y="475"/>
                    </a:cxn>
                  </a:cxnLst>
                  <a:rect l="0" t="0" r="r" b="b"/>
                  <a:pathLst>
                    <a:path w="396" h="475">
                      <a:moveTo>
                        <a:pt x="161" y="0"/>
                      </a:moveTo>
                      <a:cubicBezTo>
                        <a:pt x="156" y="4"/>
                        <a:pt x="145" y="18"/>
                        <a:pt x="137" y="25"/>
                      </a:cubicBezTo>
                      <a:cubicBezTo>
                        <a:pt x="129" y="32"/>
                        <a:pt x="120" y="33"/>
                        <a:pt x="113" y="43"/>
                      </a:cubicBezTo>
                      <a:cubicBezTo>
                        <a:pt x="106" y="53"/>
                        <a:pt x="103" y="74"/>
                        <a:pt x="92" y="85"/>
                      </a:cubicBezTo>
                      <a:cubicBezTo>
                        <a:pt x="81" y="96"/>
                        <a:pt x="58" y="106"/>
                        <a:pt x="44" y="112"/>
                      </a:cubicBezTo>
                      <a:cubicBezTo>
                        <a:pt x="30" y="120"/>
                        <a:pt x="0" y="122"/>
                        <a:pt x="7" y="130"/>
                      </a:cubicBezTo>
                      <a:cubicBezTo>
                        <a:pt x="16" y="137"/>
                        <a:pt x="47" y="153"/>
                        <a:pt x="91" y="161"/>
                      </a:cubicBezTo>
                      <a:cubicBezTo>
                        <a:pt x="134" y="169"/>
                        <a:pt x="223" y="171"/>
                        <a:pt x="273" y="178"/>
                      </a:cubicBezTo>
                      <a:cubicBezTo>
                        <a:pt x="324" y="186"/>
                        <a:pt x="386" y="200"/>
                        <a:pt x="391" y="206"/>
                      </a:cubicBezTo>
                      <a:cubicBezTo>
                        <a:pt x="396" y="213"/>
                        <a:pt x="343" y="215"/>
                        <a:pt x="305" y="221"/>
                      </a:cubicBezTo>
                      <a:cubicBezTo>
                        <a:pt x="268" y="227"/>
                        <a:pt x="208" y="237"/>
                        <a:pt x="166" y="243"/>
                      </a:cubicBezTo>
                      <a:cubicBezTo>
                        <a:pt x="123" y="251"/>
                        <a:pt x="74" y="254"/>
                        <a:pt x="49" y="258"/>
                      </a:cubicBezTo>
                      <a:cubicBezTo>
                        <a:pt x="24" y="262"/>
                        <a:pt x="14" y="260"/>
                        <a:pt x="15" y="268"/>
                      </a:cubicBezTo>
                      <a:cubicBezTo>
                        <a:pt x="16" y="274"/>
                        <a:pt x="37" y="289"/>
                        <a:pt x="53" y="303"/>
                      </a:cubicBezTo>
                      <a:cubicBezTo>
                        <a:pt x="70" y="315"/>
                        <a:pt x="102" y="327"/>
                        <a:pt x="115" y="340"/>
                      </a:cubicBezTo>
                      <a:cubicBezTo>
                        <a:pt x="128" y="353"/>
                        <a:pt x="131" y="365"/>
                        <a:pt x="134" y="382"/>
                      </a:cubicBezTo>
                      <a:cubicBezTo>
                        <a:pt x="137" y="399"/>
                        <a:pt x="134" y="427"/>
                        <a:pt x="134" y="442"/>
                      </a:cubicBezTo>
                      <a:cubicBezTo>
                        <a:pt x="134" y="457"/>
                        <a:pt x="134" y="468"/>
                        <a:pt x="134" y="475"/>
                      </a:cubicBezTo>
                    </a:path>
                  </a:pathLst>
                </a:custGeom>
                <a:noFill/>
                <a:ln w="38100" cmpd="sng">
                  <a:solidFill>
                    <a:schemeClr val="tx1"/>
                  </a:solidFill>
                  <a:round/>
                  <a:headEnd/>
                  <a:tailEnd/>
                </a:ln>
                <a:effectLst/>
              </p:spPr>
              <p:txBody>
                <a:bodyPr wrap="none" anchor="ctr"/>
                <a:lstStyle/>
                <a:p>
                  <a:endParaRPr lang="en-US"/>
                </a:p>
              </p:txBody>
            </p:sp>
            <p:sp>
              <p:nvSpPr>
                <p:cNvPr id="88" name="Freeform 56"/>
                <p:cNvSpPr>
                  <a:spLocks/>
                </p:cNvSpPr>
                <p:nvPr/>
              </p:nvSpPr>
              <p:spPr bwMode="auto">
                <a:xfrm>
                  <a:off x="4135058" y="1650206"/>
                  <a:ext cx="518583" cy="498574"/>
                </a:xfrm>
                <a:custGeom>
                  <a:avLst/>
                  <a:gdLst/>
                  <a:ahLst/>
                  <a:cxnLst>
                    <a:cxn ang="0">
                      <a:pos x="229" y="465"/>
                    </a:cxn>
                    <a:cxn ang="0">
                      <a:pos x="259" y="450"/>
                    </a:cxn>
                    <a:cxn ang="0">
                      <a:pos x="264" y="431"/>
                    </a:cxn>
                    <a:cxn ang="0">
                      <a:pos x="286" y="402"/>
                    </a:cxn>
                    <a:cxn ang="0">
                      <a:pos x="309" y="389"/>
                    </a:cxn>
                    <a:cxn ang="0">
                      <a:pos x="342" y="345"/>
                    </a:cxn>
                    <a:cxn ang="0">
                      <a:pos x="305" y="314"/>
                    </a:cxn>
                    <a:cxn ang="0">
                      <a:pos x="123" y="297"/>
                    </a:cxn>
                    <a:cxn ang="0">
                      <a:pos x="5" y="269"/>
                    </a:cxn>
                    <a:cxn ang="0">
                      <a:pos x="91" y="254"/>
                    </a:cxn>
                    <a:cxn ang="0">
                      <a:pos x="230" y="232"/>
                    </a:cxn>
                    <a:cxn ang="0">
                      <a:pos x="297" y="224"/>
                    </a:cxn>
                    <a:cxn ang="0">
                      <a:pos x="330" y="197"/>
                    </a:cxn>
                    <a:cxn ang="0">
                      <a:pos x="315" y="156"/>
                    </a:cxn>
                    <a:cxn ang="0">
                      <a:pos x="281" y="135"/>
                    </a:cxn>
                    <a:cxn ang="0">
                      <a:pos x="262" y="93"/>
                    </a:cxn>
                    <a:cxn ang="0">
                      <a:pos x="262" y="33"/>
                    </a:cxn>
                    <a:cxn ang="0">
                      <a:pos x="262" y="0"/>
                    </a:cxn>
                  </a:cxnLst>
                  <a:rect l="0" t="0" r="r" b="b"/>
                  <a:pathLst>
                    <a:path w="343" h="465">
                      <a:moveTo>
                        <a:pt x="229" y="465"/>
                      </a:moveTo>
                      <a:cubicBezTo>
                        <a:pt x="234" y="463"/>
                        <a:pt x="253" y="456"/>
                        <a:pt x="259" y="450"/>
                      </a:cubicBezTo>
                      <a:cubicBezTo>
                        <a:pt x="265" y="444"/>
                        <a:pt x="260" y="439"/>
                        <a:pt x="264" y="431"/>
                      </a:cubicBezTo>
                      <a:cubicBezTo>
                        <a:pt x="268" y="423"/>
                        <a:pt x="279" y="409"/>
                        <a:pt x="286" y="402"/>
                      </a:cubicBezTo>
                      <a:cubicBezTo>
                        <a:pt x="293" y="395"/>
                        <a:pt x="300" y="398"/>
                        <a:pt x="309" y="389"/>
                      </a:cubicBezTo>
                      <a:cubicBezTo>
                        <a:pt x="318" y="380"/>
                        <a:pt x="343" y="357"/>
                        <a:pt x="342" y="345"/>
                      </a:cubicBezTo>
                      <a:cubicBezTo>
                        <a:pt x="341" y="333"/>
                        <a:pt x="341" y="322"/>
                        <a:pt x="305" y="314"/>
                      </a:cubicBezTo>
                      <a:cubicBezTo>
                        <a:pt x="269" y="306"/>
                        <a:pt x="173" y="304"/>
                        <a:pt x="123" y="297"/>
                      </a:cubicBezTo>
                      <a:cubicBezTo>
                        <a:pt x="72" y="289"/>
                        <a:pt x="10" y="275"/>
                        <a:pt x="5" y="269"/>
                      </a:cubicBezTo>
                      <a:cubicBezTo>
                        <a:pt x="0" y="262"/>
                        <a:pt x="53" y="260"/>
                        <a:pt x="91" y="254"/>
                      </a:cubicBezTo>
                      <a:cubicBezTo>
                        <a:pt x="128" y="248"/>
                        <a:pt x="196" y="237"/>
                        <a:pt x="230" y="232"/>
                      </a:cubicBezTo>
                      <a:cubicBezTo>
                        <a:pt x="264" y="227"/>
                        <a:pt x="280" y="230"/>
                        <a:pt x="297" y="224"/>
                      </a:cubicBezTo>
                      <a:cubicBezTo>
                        <a:pt x="314" y="218"/>
                        <a:pt x="327" y="208"/>
                        <a:pt x="330" y="197"/>
                      </a:cubicBezTo>
                      <a:cubicBezTo>
                        <a:pt x="333" y="186"/>
                        <a:pt x="323" y="166"/>
                        <a:pt x="315" y="156"/>
                      </a:cubicBezTo>
                      <a:cubicBezTo>
                        <a:pt x="307" y="146"/>
                        <a:pt x="290" y="145"/>
                        <a:pt x="281" y="135"/>
                      </a:cubicBezTo>
                      <a:cubicBezTo>
                        <a:pt x="272" y="125"/>
                        <a:pt x="265" y="110"/>
                        <a:pt x="262" y="93"/>
                      </a:cubicBezTo>
                      <a:cubicBezTo>
                        <a:pt x="259" y="76"/>
                        <a:pt x="262" y="48"/>
                        <a:pt x="262" y="33"/>
                      </a:cubicBezTo>
                      <a:cubicBezTo>
                        <a:pt x="262" y="18"/>
                        <a:pt x="262" y="7"/>
                        <a:pt x="262" y="0"/>
                      </a:cubicBezTo>
                    </a:path>
                  </a:pathLst>
                </a:custGeom>
                <a:noFill/>
                <a:ln w="38100" cmpd="sng">
                  <a:solidFill>
                    <a:schemeClr val="tx1"/>
                  </a:solidFill>
                  <a:round/>
                  <a:headEnd/>
                  <a:tailEnd/>
                </a:ln>
                <a:effectLst/>
              </p:spPr>
              <p:txBody>
                <a:bodyPr wrap="none" anchor="ctr"/>
                <a:lstStyle/>
                <a:p>
                  <a:endParaRPr lang="en-US"/>
                </a:p>
              </p:txBody>
            </p:sp>
            <p:sp>
              <p:nvSpPr>
                <p:cNvPr id="89" name="Freeform 63"/>
                <p:cNvSpPr>
                  <a:spLocks/>
                </p:cNvSpPr>
                <p:nvPr/>
              </p:nvSpPr>
              <p:spPr bwMode="auto">
                <a:xfrm>
                  <a:off x="4535713" y="2200870"/>
                  <a:ext cx="442988" cy="121543"/>
                </a:xfrm>
                <a:custGeom>
                  <a:avLst/>
                  <a:gdLst/>
                  <a:ahLst/>
                  <a:cxnLst>
                    <a:cxn ang="0">
                      <a:pos x="0" y="102"/>
                    </a:cxn>
                    <a:cxn ang="0">
                      <a:pos x="114" y="80"/>
                    </a:cxn>
                    <a:cxn ang="0">
                      <a:pos x="282" y="56"/>
                    </a:cxn>
                    <a:cxn ang="0">
                      <a:pos x="179" y="38"/>
                    </a:cxn>
                    <a:cxn ang="0">
                      <a:pos x="0" y="11"/>
                    </a:cxn>
                    <a:cxn ang="0">
                      <a:pos x="0" y="102"/>
                    </a:cxn>
                  </a:cxnLst>
                  <a:rect l="0" t="0" r="r" b="b"/>
                  <a:pathLst>
                    <a:path w="293" h="113">
                      <a:moveTo>
                        <a:pt x="0" y="102"/>
                      </a:moveTo>
                      <a:cubicBezTo>
                        <a:pt x="19" y="113"/>
                        <a:pt x="67" y="88"/>
                        <a:pt x="114" y="80"/>
                      </a:cubicBezTo>
                      <a:cubicBezTo>
                        <a:pt x="161" y="72"/>
                        <a:pt x="271" y="63"/>
                        <a:pt x="282" y="56"/>
                      </a:cubicBezTo>
                      <a:cubicBezTo>
                        <a:pt x="293" y="49"/>
                        <a:pt x="226" y="45"/>
                        <a:pt x="179" y="38"/>
                      </a:cubicBezTo>
                      <a:cubicBezTo>
                        <a:pt x="132" y="31"/>
                        <a:pt x="30" y="0"/>
                        <a:pt x="0" y="11"/>
                      </a:cubicBezTo>
                      <a:lnTo>
                        <a:pt x="0" y="102"/>
                      </a:lnTo>
                      <a:close/>
                    </a:path>
                  </a:pathLst>
                </a:custGeom>
                <a:solidFill>
                  <a:srgbClr val="0000FF"/>
                </a:solidFill>
                <a:ln w="9525">
                  <a:solidFill>
                    <a:schemeClr val="tx1"/>
                  </a:solidFill>
                  <a:round/>
                  <a:headEnd/>
                  <a:tailEnd/>
                </a:ln>
                <a:effectLst/>
              </p:spPr>
              <p:txBody>
                <a:bodyPr wrap="none" anchor="ctr"/>
                <a:lstStyle/>
                <a:p>
                  <a:endParaRPr lang="en-US"/>
                </a:p>
              </p:txBody>
            </p:sp>
          </p:grpSp>
        </p:grpSp>
        <p:sp>
          <p:nvSpPr>
            <p:cNvPr id="92" name="Text Box 75"/>
            <p:cNvSpPr txBox="1">
              <a:spLocks noChangeArrowheads="1"/>
            </p:cNvSpPr>
            <p:nvPr/>
          </p:nvSpPr>
          <p:spPr bwMode="auto">
            <a:xfrm>
              <a:off x="7010400" y="1281430"/>
              <a:ext cx="768224" cy="243143"/>
            </a:xfrm>
            <a:prstGeom prst="rect">
              <a:avLst/>
            </a:prstGeom>
            <a:solidFill>
              <a:schemeClr val="bg1"/>
            </a:solidFill>
            <a:ln w="9525">
              <a:noFill/>
              <a:miter lim="800000"/>
              <a:headEnd/>
              <a:tailEnd/>
            </a:ln>
            <a:effectLst>
              <a:prstShdw prst="shdw18" dist="17961" dir="13500000">
                <a:schemeClr val="bg1">
                  <a:gamma/>
                  <a:shade val="60000"/>
                  <a:invGamma/>
                </a:schemeClr>
              </a:prstShdw>
            </a:effectLst>
          </p:spPr>
          <p:txBody>
            <a:bodyPr wrap="square" lIns="45720" tIns="0" rIns="45720" bIns="27432" anchor="ctr" anchorCtr="1">
              <a:spAutoFit/>
            </a:bodyPr>
            <a:lstStyle/>
            <a:p>
              <a:pPr algn="ctr" eaLnBrk="0" hangingPunct="0"/>
              <a:r>
                <a:rPr lang="en-US" sz="1400" dirty="0" smtClean="0"/>
                <a:t>M-B</a:t>
              </a:r>
              <a:endParaRPr lang="en-US" sz="1400" i="1" dirty="0"/>
            </a:p>
          </p:txBody>
        </p:sp>
      </p:grpSp>
      <p:grpSp>
        <p:nvGrpSpPr>
          <p:cNvPr id="94" name="Group 95"/>
          <p:cNvGrpSpPr/>
          <p:nvPr/>
        </p:nvGrpSpPr>
        <p:grpSpPr>
          <a:xfrm>
            <a:off x="8229600" y="2933700"/>
            <a:ext cx="768224" cy="930979"/>
            <a:chOff x="3124200" y="3270201"/>
            <a:chExt cx="768224" cy="930979"/>
          </a:xfrm>
        </p:grpSpPr>
        <p:sp>
          <p:nvSpPr>
            <p:cNvPr id="97" name="Rectangle 96"/>
            <p:cNvSpPr/>
            <p:nvPr/>
          </p:nvSpPr>
          <p:spPr>
            <a:xfrm>
              <a:off x="3276600" y="3270201"/>
              <a:ext cx="457200" cy="453419"/>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3276600" y="3743980"/>
              <a:ext cx="457200" cy="457200"/>
            </a:xfrm>
            <a:prstGeom prst="rect">
              <a:avLst/>
            </a:prstGeom>
            <a:solidFill>
              <a:srgbClr val="0000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 Box 75"/>
            <p:cNvSpPr txBox="1">
              <a:spLocks noChangeArrowheads="1"/>
            </p:cNvSpPr>
            <p:nvPr/>
          </p:nvSpPr>
          <p:spPr bwMode="auto">
            <a:xfrm>
              <a:off x="3124200" y="3619500"/>
              <a:ext cx="768224" cy="314355"/>
            </a:xfrm>
            <a:prstGeom prst="rect">
              <a:avLst/>
            </a:prstGeom>
            <a:noFill/>
            <a:ln w="9525">
              <a:noFill/>
              <a:miter lim="800000"/>
              <a:headEnd/>
              <a:tailEnd/>
            </a:ln>
            <a:effectLst/>
          </p:spPr>
          <p:txBody>
            <a:bodyPr wrap="square" lIns="0" tIns="0" rIns="0" bIns="0" anchor="ctr" anchorCtr="1">
              <a:noAutofit/>
            </a:bodyPr>
            <a:lstStyle/>
            <a:p>
              <a:pPr algn="ctr" eaLnBrk="0" hangingPunct="0">
                <a:lnSpc>
                  <a:spcPts val="4000"/>
                </a:lnSpc>
              </a:pPr>
              <a:r>
                <a:rPr lang="en-US" sz="5400" dirty="0" smtClean="0">
                  <a:solidFill>
                    <a:schemeClr val="bg1"/>
                  </a:solidFill>
                  <a:effectLst>
                    <a:outerShdw blurRad="38100" dist="38100" dir="2700000" algn="tl">
                      <a:srgbClr val="000000">
                        <a:alpha val="43137"/>
                      </a:srgbClr>
                    </a:outerShdw>
                  </a:effectLst>
                </a:rPr>
                <a:t>-</a:t>
              </a:r>
            </a:p>
            <a:p>
              <a:pPr algn="ctr" eaLnBrk="0" hangingPunct="0">
                <a:lnSpc>
                  <a:spcPts val="4000"/>
                </a:lnSpc>
              </a:pPr>
              <a:r>
                <a:rPr lang="en-US" sz="5400" dirty="0" smtClean="0">
                  <a:solidFill>
                    <a:schemeClr val="bg1"/>
                  </a:solidFill>
                  <a:effectLst>
                    <a:outerShdw blurRad="38100" dist="38100" dir="2700000" algn="tl">
                      <a:srgbClr val="000000">
                        <a:alpha val="43137"/>
                      </a:srgbClr>
                    </a:outerShdw>
                  </a:effectLst>
                </a:rPr>
                <a:t>+</a:t>
              </a:r>
              <a:endParaRPr lang="en-US" sz="5400" dirty="0">
                <a:solidFill>
                  <a:schemeClr val="bg1"/>
                </a:solidFill>
                <a:effectLst>
                  <a:outerShdw blurRad="38100" dist="38100" dir="2700000" algn="tl">
                    <a:srgbClr val="000000">
                      <a:alpha val="43137"/>
                    </a:srgbClr>
                  </a:outerShdw>
                </a:effectLst>
              </a:endParaRPr>
            </a:p>
          </p:txBody>
        </p:sp>
      </p:grpSp>
      <p:grpSp>
        <p:nvGrpSpPr>
          <p:cNvPr id="95" name="Group 101"/>
          <p:cNvGrpSpPr/>
          <p:nvPr/>
        </p:nvGrpSpPr>
        <p:grpSpPr>
          <a:xfrm>
            <a:off x="5002224" y="1924258"/>
            <a:ext cx="768224" cy="3295442"/>
            <a:chOff x="5029200" y="1924258"/>
            <a:chExt cx="768224" cy="3295442"/>
          </a:xfrm>
        </p:grpSpPr>
        <p:sp>
          <p:nvSpPr>
            <p:cNvPr id="100" name="Text Box 75"/>
            <p:cNvSpPr txBox="1">
              <a:spLocks noChangeArrowheads="1"/>
            </p:cNvSpPr>
            <p:nvPr/>
          </p:nvSpPr>
          <p:spPr bwMode="auto">
            <a:xfrm>
              <a:off x="5029200" y="1924258"/>
              <a:ext cx="768224" cy="628442"/>
            </a:xfrm>
            <a:prstGeom prst="rect">
              <a:avLst/>
            </a:prstGeom>
            <a:noFill/>
            <a:ln w="9525">
              <a:noFill/>
              <a:miter lim="800000"/>
              <a:headEnd/>
              <a:tailEnd/>
            </a:ln>
            <a:effectLst/>
          </p:spPr>
          <p:txBody>
            <a:bodyPr wrap="square" lIns="0" tIns="0" rIns="0" bIns="0" anchor="ctr" anchorCtr="1">
              <a:spAutoFit/>
            </a:bodyPr>
            <a:lstStyle/>
            <a:p>
              <a:pPr algn="ctr" eaLnBrk="0" hangingPunct="0">
                <a:lnSpc>
                  <a:spcPts val="4000"/>
                </a:lnSpc>
              </a:pPr>
              <a:r>
                <a:rPr lang="en-US" sz="7200" dirty="0" smtClean="0"/>
                <a:t>-</a:t>
              </a:r>
            </a:p>
          </p:txBody>
        </p:sp>
        <p:sp>
          <p:nvSpPr>
            <p:cNvPr id="101" name="Text Box 75"/>
            <p:cNvSpPr txBox="1">
              <a:spLocks noChangeArrowheads="1"/>
            </p:cNvSpPr>
            <p:nvPr/>
          </p:nvSpPr>
          <p:spPr bwMode="auto">
            <a:xfrm>
              <a:off x="5029200" y="4591258"/>
              <a:ext cx="768224" cy="628442"/>
            </a:xfrm>
            <a:prstGeom prst="rect">
              <a:avLst/>
            </a:prstGeom>
            <a:noFill/>
            <a:ln w="9525">
              <a:noFill/>
              <a:miter lim="800000"/>
              <a:headEnd/>
              <a:tailEnd/>
            </a:ln>
            <a:effectLst/>
          </p:spPr>
          <p:txBody>
            <a:bodyPr wrap="square" lIns="0" tIns="0" rIns="0" bIns="0" anchor="ctr" anchorCtr="1">
              <a:spAutoFit/>
            </a:bodyPr>
            <a:lstStyle/>
            <a:p>
              <a:pPr algn="ctr" eaLnBrk="0" hangingPunct="0">
                <a:lnSpc>
                  <a:spcPts val="4000"/>
                </a:lnSpc>
              </a:pPr>
              <a:r>
                <a:rPr lang="en-US" sz="7200" dirty="0" smtClean="0"/>
                <a:t>-</a:t>
              </a:r>
            </a:p>
          </p:txBody>
        </p:sp>
      </p:grpSp>
      <p:grpSp>
        <p:nvGrpSpPr>
          <p:cNvPr id="96" name="Group 102"/>
          <p:cNvGrpSpPr/>
          <p:nvPr/>
        </p:nvGrpSpPr>
        <p:grpSpPr>
          <a:xfrm>
            <a:off x="6590858" y="1943100"/>
            <a:ext cx="768224" cy="3254853"/>
            <a:chOff x="5029200" y="1944552"/>
            <a:chExt cx="768224" cy="3254853"/>
          </a:xfrm>
        </p:grpSpPr>
        <p:sp>
          <p:nvSpPr>
            <p:cNvPr id="104" name="Text Box 75"/>
            <p:cNvSpPr txBox="1">
              <a:spLocks noChangeArrowheads="1"/>
            </p:cNvSpPr>
            <p:nvPr/>
          </p:nvSpPr>
          <p:spPr bwMode="auto">
            <a:xfrm>
              <a:off x="5029200" y="1944552"/>
              <a:ext cx="768224" cy="587853"/>
            </a:xfrm>
            <a:prstGeom prst="rect">
              <a:avLst/>
            </a:prstGeom>
            <a:noFill/>
            <a:ln w="9525">
              <a:noFill/>
              <a:miter lim="800000"/>
              <a:headEnd/>
              <a:tailEnd/>
            </a:ln>
            <a:effectLst/>
          </p:spPr>
          <p:txBody>
            <a:bodyPr wrap="square" lIns="0" tIns="0" rIns="0" bIns="0" anchor="ctr" anchorCtr="1">
              <a:spAutoFit/>
            </a:bodyPr>
            <a:lstStyle/>
            <a:p>
              <a:pPr algn="ctr" eaLnBrk="0" hangingPunct="0">
                <a:lnSpc>
                  <a:spcPts val="4000"/>
                </a:lnSpc>
              </a:pPr>
              <a:r>
                <a:rPr lang="en-US" sz="5400" dirty="0" smtClean="0"/>
                <a:t>=</a:t>
              </a:r>
            </a:p>
          </p:txBody>
        </p:sp>
        <p:sp>
          <p:nvSpPr>
            <p:cNvPr id="105" name="Text Box 75"/>
            <p:cNvSpPr txBox="1">
              <a:spLocks noChangeArrowheads="1"/>
            </p:cNvSpPr>
            <p:nvPr/>
          </p:nvSpPr>
          <p:spPr bwMode="auto">
            <a:xfrm>
              <a:off x="5029200" y="4611552"/>
              <a:ext cx="768224" cy="587853"/>
            </a:xfrm>
            <a:prstGeom prst="rect">
              <a:avLst/>
            </a:prstGeom>
            <a:noFill/>
            <a:ln w="9525">
              <a:noFill/>
              <a:miter lim="800000"/>
              <a:headEnd/>
              <a:tailEnd/>
            </a:ln>
            <a:effectLst/>
          </p:spPr>
          <p:txBody>
            <a:bodyPr wrap="square" lIns="0" tIns="0" rIns="0" bIns="0" anchor="ctr" anchorCtr="1">
              <a:spAutoFit/>
            </a:bodyPr>
            <a:lstStyle/>
            <a:p>
              <a:pPr algn="ctr" eaLnBrk="0" hangingPunct="0">
                <a:lnSpc>
                  <a:spcPts val="4000"/>
                </a:lnSpc>
              </a:pPr>
              <a:r>
                <a:rPr lang="en-US" sz="5400" dirty="0" smtClean="0"/>
                <a:t>=</a:t>
              </a:r>
            </a:p>
          </p:txBody>
        </p:sp>
      </p:gr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1"/>
          <p:cNvGrpSpPr>
            <a:grpSpLocks/>
          </p:cNvGrpSpPr>
          <p:nvPr/>
        </p:nvGrpSpPr>
        <p:grpSpPr bwMode="auto">
          <a:xfrm>
            <a:off x="228601" y="800100"/>
            <a:ext cx="4368457" cy="1946011"/>
            <a:chOff x="113" y="414"/>
            <a:chExt cx="2813" cy="1471"/>
          </a:xfrm>
        </p:grpSpPr>
        <p:grpSp>
          <p:nvGrpSpPr>
            <p:cNvPr id="3" name="Group 52"/>
            <p:cNvGrpSpPr>
              <a:grpSpLocks/>
            </p:cNvGrpSpPr>
            <p:nvPr/>
          </p:nvGrpSpPr>
          <p:grpSpPr bwMode="auto">
            <a:xfrm>
              <a:off x="2257" y="414"/>
              <a:ext cx="669" cy="454"/>
              <a:chOff x="2257" y="414"/>
              <a:chExt cx="669" cy="454"/>
            </a:xfrm>
          </p:grpSpPr>
          <p:sp>
            <p:nvSpPr>
              <p:cNvPr id="9" name="Text Box 53"/>
              <p:cNvSpPr txBox="1">
                <a:spLocks noChangeArrowheads="1"/>
              </p:cNvSpPr>
              <p:nvPr/>
            </p:nvSpPr>
            <p:spPr bwMode="auto">
              <a:xfrm>
                <a:off x="2285" y="414"/>
                <a:ext cx="641" cy="454"/>
              </a:xfrm>
              <a:prstGeom prst="rect">
                <a:avLst/>
              </a:prstGeom>
              <a:noFill/>
              <a:ln w="9525">
                <a:noFill/>
                <a:miter lim="800000"/>
                <a:headEnd/>
                <a:tailEnd/>
              </a:ln>
              <a:effectLst/>
            </p:spPr>
            <p:txBody>
              <a:bodyPr wrap="none">
                <a:spAutoFit/>
              </a:bodyPr>
              <a:lstStyle/>
              <a:p>
                <a:pPr eaLnBrk="0" hangingPunct="0">
                  <a:lnSpc>
                    <a:spcPct val="110000"/>
                  </a:lnSpc>
                </a:pPr>
                <a:r>
                  <a:rPr lang="en-US" sz="1000" dirty="0"/>
                  <a:t>Oil Production</a:t>
                </a:r>
              </a:p>
              <a:p>
                <a:pPr eaLnBrk="0" hangingPunct="0">
                  <a:lnSpc>
                    <a:spcPct val="110000"/>
                  </a:lnSpc>
                </a:pPr>
                <a:r>
                  <a:rPr lang="en-US" sz="1000" dirty="0"/>
                  <a:t>Gas Production</a:t>
                </a:r>
              </a:p>
              <a:p>
                <a:pPr eaLnBrk="0" hangingPunct="0">
                  <a:lnSpc>
                    <a:spcPct val="110000"/>
                  </a:lnSpc>
                </a:pPr>
                <a:r>
                  <a:rPr lang="en-US" sz="1000" dirty="0"/>
                  <a:t>Water Injection</a:t>
                </a:r>
              </a:p>
            </p:txBody>
          </p:sp>
          <p:grpSp>
            <p:nvGrpSpPr>
              <p:cNvPr id="4" name="Group 54"/>
              <p:cNvGrpSpPr>
                <a:grpSpLocks/>
              </p:cNvGrpSpPr>
              <p:nvPr/>
            </p:nvGrpSpPr>
            <p:grpSpPr bwMode="auto">
              <a:xfrm>
                <a:off x="2257" y="466"/>
                <a:ext cx="69" cy="271"/>
                <a:chOff x="2257" y="463"/>
                <a:chExt cx="69" cy="271"/>
              </a:xfrm>
            </p:grpSpPr>
            <p:sp>
              <p:nvSpPr>
                <p:cNvPr id="11" name="Oval 55"/>
                <p:cNvSpPr>
                  <a:spLocks noChangeAspect="1" noChangeArrowheads="1"/>
                </p:cNvSpPr>
                <p:nvPr/>
              </p:nvSpPr>
              <p:spPr bwMode="auto">
                <a:xfrm>
                  <a:off x="2257" y="463"/>
                  <a:ext cx="69" cy="64"/>
                </a:xfrm>
                <a:prstGeom prst="ellipse">
                  <a:avLst/>
                </a:prstGeom>
                <a:solidFill>
                  <a:srgbClr val="00FF00"/>
                </a:solidFill>
                <a:ln w="9525">
                  <a:noFill/>
                  <a:round/>
                  <a:headEnd/>
                  <a:tailEnd/>
                </a:ln>
                <a:effectLst/>
              </p:spPr>
              <p:txBody>
                <a:bodyPr wrap="none" anchor="ctr"/>
                <a:lstStyle/>
                <a:p>
                  <a:endParaRPr lang="en-US"/>
                </a:p>
              </p:txBody>
            </p:sp>
            <p:sp>
              <p:nvSpPr>
                <p:cNvPr id="12" name="Oval 56"/>
                <p:cNvSpPr>
                  <a:spLocks noChangeAspect="1" noChangeArrowheads="1"/>
                </p:cNvSpPr>
                <p:nvPr/>
              </p:nvSpPr>
              <p:spPr bwMode="auto">
                <a:xfrm>
                  <a:off x="2257" y="567"/>
                  <a:ext cx="69" cy="63"/>
                </a:xfrm>
                <a:prstGeom prst="ellipse">
                  <a:avLst/>
                </a:prstGeom>
                <a:solidFill>
                  <a:srgbClr val="FF0000"/>
                </a:solidFill>
                <a:ln w="9525">
                  <a:noFill/>
                  <a:round/>
                  <a:headEnd/>
                  <a:tailEnd/>
                </a:ln>
                <a:effectLst/>
              </p:spPr>
              <p:txBody>
                <a:bodyPr wrap="none" anchor="ctr"/>
                <a:lstStyle/>
                <a:p>
                  <a:endParaRPr lang="en-US"/>
                </a:p>
              </p:txBody>
            </p:sp>
            <p:sp>
              <p:nvSpPr>
                <p:cNvPr id="13" name="Oval 57"/>
                <p:cNvSpPr>
                  <a:spLocks noChangeAspect="1" noChangeArrowheads="1"/>
                </p:cNvSpPr>
                <p:nvPr/>
              </p:nvSpPr>
              <p:spPr bwMode="auto">
                <a:xfrm>
                  <a:off x="2257" y="670"/>
                  <a:ext cx="69" cy="64"/>
                </a:xfrm>
                <a:prstGeom prst="ellipse">
                  <a:avLst/>
                </a:prstGeom>
                <a:solidFill>
                  <a:srgbClr val="66CCFF"/>
                </a:solidFill>
                <a:ln w="9525">
                  <a:noFill/>
                  <a:round/>
                  <a:headEnd/>
                  <a:tailEnd/>
                </a:ln>
                <a:effectLst/>
              </p:spPr>
              <p:txBody>
                <a:bodyPr wrap="none" anchor="ctr"/>
                <a:lstStyle/>
                <a:p>
                  <a:endParaRPr lang="en-US"/>
                </a:p>
              </p:txBody>
            </p:sp>
          </p:grpSp>
        </p:grpSp>
        <p:sp>
          <p:nvSpPr>
            <p:cNvPr id="5" name="Rectangle 58"/>
            <p:cNvSpPr>
              <a:spLocks noChangeArrowheads="1"/>
            </p:cNvSpPr>
            <p:nvPr/>
          </p:nvSpPr>
          <p:spPr bwMode="auto">
            <a:xfrm>
              <a:off x="113" y="420"/>
              <a:ext cx="2078" cy="1465"/>
            </a:xfrm>
            <a:prstGeom prst="rect">
              <a:avLst/>
            </a:prstGeom>
            <a:solidFill>
              <a:schemeClr val="bg1"/>
            </a:solidFill>
            <a:ln w="9525">
              <a:noFill/>
              <a:miter lim="800000"/>
              <a:headEnd/>
              <a:tailEnd/>
            </a:ln>
            <a:effectLst/>
          </p:spPr>
          <p:txBody>
            <a:bodyPr wrap="none" anchor="ctr"/>
            <a:lstStyle/>
            <a:p>
              <a:endParaRPr lang="en-US"/>
            </a:p>
          </p:txBody>
        </p:sp>
        <p:pic>
          <p:nvPicPr>
            <p:cNvPr id="6" name="Picture 59" descr="ZafGraph"/>
            <p:cNvPicPr>
              <a:picLocks noChangeAspect="1" noChangeArrowheads="1"/>
            </p:cNvPicPr>
            <p:nvPr/>
          </p:nvPicPr>
          <p:blipFill>
            <a:blip r:embed="rId2" cstate="print"/>
            <a:srcRect/>
            <a:stretch>
              <a:fillRect/>
            </a:stretch>
          </p:blipFill>
          <p:spPr bwMode="auto">
            <a:xfrm>
              <a:off x="123" y="425"/>
              <a:ext cx="2057" cy="1371"/>
            </a:xfrm>
            <a:prstGeom prst="rect">
              <a:avLst/>
            </a:prstGeom>
            <a:noFill/>
          </p:spPr>
        </p:pic>
        <p:pic>
          <p:nvPicPr>
            <p:cNvPr id="7" name="Picture 60" descr="ZafGraph"/>
            <p:cNvPicPr>
              <a:picLocks noChangeAspect="1" noChangeArrowheads="1"/>
            </p:cNvPicPr>
            <p:nvPr/>
          </p:nvPicPr>
          <p:blipFill>
            <a:blip r:embed="rId2" cstate="print"/>
            <a:srcRect/>
            <a:stretch>
              <a:fillRect/>
            </a:stretch>
          </p:blipFill>
          <p:spPr bwMode="auto">
            <a:xfrm>
              <a:off x="123" y="425"/>
              <a:ext cx="2057" cy="1371"/>
            </a:xfrm>
            <a:prstGeom prst="rect">
              <a:avLst/>
            </a:prstGeom>
            <a:noFill/>
          </p:spPr>
        </p:pic>
        <p:sp>
          <p:nvSpPr>
            <p:cNvPr id="8" name="Text Box 61"/>
            <p:cNvSpPr txBox="1">
              <a:spLocks noChangeArrowheads="1"/>
            </p:cNvSpPr>
            <p:nvPr/>
          </p:nvSpPr>
          <p:spPr bwMode="auto">
            <a:xfrm>
              <a:off x="961" y="1778"/>
              <a:ext cx="343" cy="93"/>
            </a:xfrm>
            <a:prstGeom prst="rect">
              <a:avLst/>
            </a:prstGeom>
            <a:noFill/>
            <a:ln w="9525">
              <a:noFill/>
              <a:miter lim="800000"/>
              <a:headEnd/>
              <a:tailEnd/>
            </a:ln>
            <a:effectLst/>
          </p:spPr>
          <p:txBody>
            <a:bodyPr wrap="none" lIns="0" tIns="0" rIns="0" bIns="0" anchor="ctr" anchorCtr="1">
              <a:spAutoFit/>
            </a:bodyPr>
            <a:lstStyle/>
            <a:p>
              <a:pPr eaLnBrk="0" hangingPunct="0"/>
              <a:r>
                <a:rPr lang="en-US" sz="800" b="1"/>
                <a:t>Time </a:t>
              </a:r>
              <a:r>
                <a:rPr lang="en-US" sz="800" b="1" i="1"/>
                <a:t>(Years)</a:t>
              </a:r>
            </a:p>
          </p:txBody>
        </p:sp>
      </p:grpSp>
      <p:grpSp>
        <p:nvGrpSpPr>
          <p:cNvPr id="10" name="Group 62"/>
          <p:cNvGrpSpPr>
            <a:grpSpLocks/>
          </p:cNvGrpSpPr>
          <p:nvPr/>
        </p:nvGrpSpPr>
        <p:grpSpPr bwMode="auto">
          <a:xfrm>
            <a:off x="671513" y="3228043"/>
            <a:ext cx="2697162" cy="2362603"/>
            <a:chOff x="316" y="2314"/>
            <a:chExt cx="1699" cy="1917"/>
          </a:xfrm>
        </p:grpSpPr>
        <p:grpSp>
          <p:nvGrpSpPr>
            <p:cNvPr id="14" name="Group 63"/>
            <p:cNvGrpSpPr>
              <a:grpSpLocks/>
            </p:cNvGrpSpPr>
            <p:nvPr/>
          </p:nvGrpSpPr>
          <p:grpSpPr bwMode="auto">
            <a:xfrm>
              <a:off x="316" y="2314"/>
              <a:ext cx="1198" cy="1917"/>
              <a:chOff x="301" y="2344"/>
              <a:chExt cx="1198" cy="1917"/>
            </a:xfrm>
          </p:grpSpPr>
          <p:sp>
            <p:nvSpPr>
              <p:cNvPr id="17" name="Text Box 64"/>
              <p:cNvSpPr txBox="1">
                <a:spLocks noChangeArrowheads="1"/>
              </p:cNvSpPr>
              <p:nvPr/>
            </p:nvSpPr>
            <p:spPr bwMode="auto">
              <a:xfrm>
                <a:off x="340" y="2414"/>
                <a:ext cx="213" cy="200"/>
              </a:xfrm>
              <a:prstGeom prst="rect">
                <a:avLst/>
              </a:prstGeom>
              <a:noFill/>
              <a:ln w="9525">
                <a:noFill/>
                <a:miter lim="800000"/>
                <a:headEnd/>
                <a:tailEnd/>
              </a:ln>
              <a:effectLst/>
            </p:spPr>
            <p:txBody>
              <a:bodyPr wrap="none">
                <a:spAutoFit/>
              </a:bodyPr>
              <a:lstStyle/>
              <a:p>
                <a:pPr eaLnBrk="0" hangingPunct="0"/>
                <a:r>
                  <a:rPr lang="en-US" sz="1000" b="1" dirty="0"/>
                  <a:t>GR</a:t>
                </a:r>
              </a:p>
            </p:txBody>
          </p:sp>
          <p:sp>
            <p:nvSpPr>
              <p:cNvPr id="18" name="Text Box 65"/>
              <p:cNvSpPr txBox="1">
                <a:spLocks noChangeArrowheads="1"/>
              </p:cNvSpPr>
              <p:nvPr/>
            </p:nvSpPr>
            <p:spPr bwMode="auto">
              <a:xfrm>
                <a:off x="717" y="2437"/>
                <a:ext cx="349" cy="175"/>
              </a:xfrm>
              <a:prstGeom prst="rect">
                <a:avLst/>
              </a:prstGeom>
              <a:noFill/>
              <a:ln w="9525">
                <a:noFill/>
                <a:miter lim="800000"/>
                <a:headEnd/>
                <a:tailEnd/>
              </a:ln>
              <a:effectLst/>
            </p:spPr>
            <p:txBody>
              <a:bodyPr wrap="none">
                <a:spAutoFit/>
              </a:bodyPr>
              <a:lstStyle/>
              <a:p>
                <a:pPr eaLnBrk="0" hangingPunct="0"/>
                <a:r>
                  <a:rPr lang="en-US" sz="800" b="1"/>
                  <a:t>Restivity</a:t>
                </a:r>
              </a:p>
            </p:txBody>
          </p:sp>
          <p:sp>
            <p:nvSpPr>
              <p:cNvPr id="19" name="Text Box 66"/>
              <p:cNvSpPr txBox="1">
                <a:spLocks noChangeArrowheads="1"/>
              </p:cNvSpPr>
              <p:nvPr/>
            </p:nvSpPr>
            <p:spPr bwMode="auto">
              <a:xfrm>
                <a:off x="1145" y="2344"/>
                <a:ext cx="339" cy="275"/>
              </a:xfrm>
              <a:prstGeom prst="rect">
                <a:avLst/>
              </a:prstGeom>
              <a:noFill/>
              <a:ln w="9525">
                <a:noFill/>
                <a:miter lim="800000"/>
                <a:headEnd/>
                <a:tailEnd/>
              </a:ln>
              <a:effectLst/>
            </p:spPr>
            <p:txBody>
              <a:bodyPr wrap="none">
                <a:spAutoFit/>
              </a:bodyPr>
              <a:lstStyle/>
              <a:p>
                <a:pPr eaLnBrk="0" hangingPunct="0"/>
                <a:r>
                  <a:rPr lang="en-US" sz="800" b="1" dirty="0"/>
                  <a:t>Neutron</a:t>
                </a:r>
              </a:p>
              <a:p>
                <a:pPr eaLnBrk="0" hangingPunct="0"/>
                <a:r>
                  <a:rPr lang="en-US" sz="800" b="1" dirty="0"/>
                  <a:t>Density</a:t>
                </a:r>
              </a:p>
            </p:txBody>
          </p:sp>
          <p:pic>
            <p:nvPicPr>
              <p:cNvPr id="20" name="Picture 67" descr="ZafLog"/>
              <p:cNvPicPr>
                <a:picLocks noChangeAspect="1" noChangeArrowheads="1"/>
              </p:cNvPicPr>
              <p:nvPr/>
            </p:nvPicPr>
            <p:blipFill>
              <a:blip r:embed="rId3" cstate="print"/>
              <a:srcRect/>
              <a:stretch>
                <a:fillRect/>
              </a:stretch>
            </p:blipFill>
            <p:spPr bwMode="auto">
              <a:xfrm>
                <a:off x="301" y="2600"/>
                <a:ext cx="1198" cy="1661"/>
              </a:xfrm>
              <a:prstGeom prst="rect">
                <a:avLst/>
              </a:prstGeom>
              <a:noFill/>
            </p:spPr>
          </p:pic>
        </p:grpSp>
        <p:sp>
          <p:nvSpPr>
            <p:cNvPr id="16" name="Rectangle 68"/>
            <p:cNvSpPr>
              <a:spLocks noChangeArrowheads="1"/>
            </p:cNvSpPr>
            <p:nvPr/>
          </p:nvSpPr>
          <p:spPr bwMode="auto">
            <a:xfrm>
              <a:off x="1584" y="3378"/>
              <a:ext cx="431" cy="300"/>
            </a:xfrm>
            <a:prstGeom prst="rect">
              <a:avLst/>
            </a:prstGeom>
            <a:noFill/>
            <a:ln w="9525">
              <a:noFill/>
              <a:miter lim="800000"/>
              <a:headEnd/>
              <a:tailEnd/>
            </a:ln>
            <a:effectLst/>
          </p:spPr>
          <p:txBody>
            <a:bodyPr lIns="0" tIns="0" rIns="0" bIns="0" anchor="ctr">
              <a:spAutoFit/>
            </a:bodyPr>
            <a:lstStyle/>
            <a:p>
              <a:r>
                <a:rPr lang="en-US" sz="1200" i="1" dirty="0"/>
                <a:t>Potential</a:t>
              </a:r>
              <a:br>
                <a:rPr lang="en-US" sz="1200" i="1" dirty="0"/>
              </a:br>
              <a:r>
                <a:rPr lang="en-US" sz="1200" i="1" dirty="0"/>
                <a:t>Interval</a:t>
              </a:r>
            </a:p>
          </p:txBody>
        </p:sp>
      </p:grpSp>
      <p:grpSp>
        <p:nvGrpSpPr>
          <p:cNvPr id="15" name="Group 50"/>
          <p:cNvGrpSpPr>
            <a:grpSpLocks/>
          </p:cNvGrpSpPr>
          <p:nvPr/>
        </p:nvGrpSpPr>
        <p:grpSpPr bwMode="auto">
          <a:xfrm>
            <a:off x="3984625" y="1820334"/>
            <a:ext cx="4991100" cy="3708136"/>
            <a:chOff x="2418" y="1373"/>
            <a:chExt cx="3144" cy="2803"/>
          </a:xfrm>
        </p:grpSpPr>
        <p:pic>
          <p:nvPicPr>
            <p:cNvPr id="32" name="Picture 49" descr="Zaph4Dmap"/>
            <p:cNvPicPr>
              <a:picLocks noChangeAspect="1" noChangeArrowheads="1"/>
            </p:cNvPicPr>
            <p:nvPr/>
          </p:nvPicPr>
          <p:blipFill>
            <a:blip r:embed="rId4" cstate="print"/>
            <a:srcRect/>
            <a:stretch>
              <a:fillRect/>
            </a:stretch>
          </p:blipFill>
          <p:spPr bwMode="auto">
            <a:xfrm>
              <a:off x="2418" y="1727"/>
              <a:ext cx="3144" cy="2449"/>
            </a:xfrm>
            <a:prstGeom prst="rect">
              <a:avLst/>
            </a:prstGeom>
            <a:noFill/>
          </p:spPr>
        </p:pic>
        <p:sp>
          <p:nvSpPr>
            <p:cNvPr id="33" name="Text Box 48"/>
            <p:cNvSpPr txBox="1">
              <a:spLocks noChangeArrowheads="1"/>
            </p:cNvSpPr>
            <p:nvPr/>
          </p:nvSpPr>
          <p:spPr bwMode="auto">
            <a:xfrm>
              <a:off x="3485" y="1373"/>
              <a:ext cx="1010" cy="279"/>
            </a:xfrm>
            <a:prstGeom prst="rect">
              <a:avLst/>
            </a:prstGeom>
            <a:noFill/>
            <a:ln w="9525">
              <a:noFill/>
              <a:miter lim="800000"/>
              <a:headEnd/>
              <a:tailEnd/>
            </a:ln>
            <a:effectLst/>
          </p:spPr>
          <p:txBody>
            <a:bodyPr wrap="none" lIns="0" tIns="0" rIns="0" bIns="0" anchor="ctr" anchorCtr="1">
              <a:spAutoFit/>
            </a:bodyPr>
            <a:lstStyle/>
            <a:p>
              <a:pPr algn="ctr" eaLnBrk="0" hangingPunct="0"/>
              <a:r>
                <a:rPr lang="en-US" sz="1400" dirty="0"/>
                <a:t>Monitor – Base</a:t>
              </a:r>
            </a:p>
            <a:p>
              <a:pPr algn="ctr" eaLnBrk="0" hangingPunct="0"/>
              <a:r>
                <a:rPr lang="en-US" sz="1000" b="1" dirty="0" smtClean="0"/>
                <a:t>4D Maximum </a:t>
              </a:r>
              <a:r>
                <a:rPr lang="en-US" sz="1000" b="1" dirty="0"/>
                <a:t>Magnitude </a:t>
              </a:r>
              <a:r>
                <a:rPr lang="en-US" sz="1000" b="1" dirty="0" smtClean="0"/>
                <a:t>Map</a:t>
              </a:r>
              <a:endParaRPr lang="en-US" sz="1000" b="1" dirty="0"/>
            </a:p>
          </p:txBody>
        </p:sp>
      </p:grpSp>
      <p:grpSp>
        <p:nvGrpSpPr>
          <p:cNvPr id="21" name="Group 69"/>
          <p:cNvGrpSpPr>
            <a:grpSpLocks/>
          </p:cNvGrpSpPr>
          <p:nvPr/>
        </p:nvGrpSpPr>
        <p:grpSpPr bwMode="auto">
          <a:xfrm>
            <a:off x="7102476" y="4459553"/>
            <a:ext cx="1209675" cy="935302"/>
            <a:chOff x="4360" y="3424"/>
            <a:chExt cx="762" cy="707"/>
          </a:xfrm>
        </p:grpSpPr>
        <p:sp>
          <p:nvSpPr>
            <p:cNvPr id="29" name="Text Box 70"/>
            <p:cNvSpPr txBox="1">
              <a:spLocks noChangeArrowheads="1"/>
            </p:cNvSpPr>
            <p:nvPr/>
          </p:nvSpPr>
          <p:spPr bwMode="auto">
            <a:xfrm>
              <a:off x="4656" y="3784"/>
              <a:ext cx="466" cy="347"/>
            </a:xfrm>
            <a:prstGeom prst="rect">
              <a:avLst/>
            </a:prstGeom>
            <a:solidFill>
              <a:schemeClr val="bg1"/>
            </a:solidFill>
            <a:ln w="9525">
              <a:noFill/>
              <a:miter lim="800000"/>
              <a:headEnd/>
              <a:tailEnd/>
            </a:ln>
            <a:effectLst>
              <a:prstShdw prst="shdw18" dist="17961" dir="13500000">
                <a:schemeClr val="bg1">
                  <a:gamma/>
                  <a:shade val="60000"/>
                  <a:invGamma/>
                </a:schemeClr>
              </a:prstShdw>
            </a:effectLst>
          </p:spPr>
          <p:txBody>
            <a:bodyPr wrap="none" lIns="45720" tIns="0" rIns="45720" bIns="27432" anchor="ctr" anchorCtr="1">
              <a:spAutoFit/>
            </a:bodyPr>
            <a:lstStyle/>
            <a:p>
              <a:pPr eaLnBrk="0" hangingPunct="0"/>
              <a:r>
                <a:rPr lang="en-US" sz="1400" dirty="0"/>
                <a:t>Water</a:t>
              </a:r>
            </a:p>
            <a:p>
              <a:pPr eaLnBrk="0" hangingPunct="0"/>
              <a:r>
                <a:rPr lang="en-US" sz="1400" dirty="0"/>
                <a:t>Injectors</a:t>
              </a:r>
              <a:endParaRPr lang="en-US" sz="1400" i="1" dirty="0"/>
            </a:p>
          </p:txBody>
        </p:sp>
        <p:sp>
          <p:nvSpPr>
            <p:cNvPr id="30" name="Oval 71"/>
            <p:cNvSpPr>
              <a:spLocks noChangeArrowheads="1"/>
            </p:cNvSpPr>
            <p:nvPr/>
          </p:nvSpPr>
          <p:spPr bwMode="auto">
            <a:xfrm>
              <a:off x="4360" y="3424"/>
              <a:ext cx="163" cy="100"/>
            </a:xfrm>
            <a:prstGeom prst="ellipse">
              <a:avLst/>
            </a:prstGeom>
            <a:noFill/>
            <a:ln w="9525">
              <a:noFill/>
              <a:round/>
              <a:headEnd/>
              <a:tailEnd/>
            </a:ln>
            <a:effectLst/>
          </p:spPr>
          <p:txBody>
            <a:bodyPr wrap="none" anchor="ctr"/>
            <a:lstStyle/>
            <a:p>
              <a:pPr algn="ctr"/>
              <a:endParaRPr lang="en-US"/>
            </a:p>
          </p:txBody>
        </p:sp>
        <p:cxnSp>
          <p:nvCxnSpPr>
            <p:cNvPr id="31" name="AutoShape 72"/>
            <p:cNvCxnSpPr>
              <a:cxnSpLocks noChangeShapeType="1"/>
              <a:stCxn id="29" idx="0"/>
              <a:endCxn id="30" idx="4"/>
            </p:cNvCxnSpPr>
            <p:nvPr/>
          </p:nvCxnSpPr>
          <p:spPr bwMode="auto">
            <a:xfrm rot="16200000" flipV="1">
              <a:off x="4535" y="3430"/>
              <a:ext cx="260" cy="447"/>
            </a:xfrm>
            <a:prstGeom prst="bentConnector3">
              <a:avLst>
                <a:gd name="adj1" fmla="val 50000"/>
              </a:avLst>
            </a:prstGeom>
            <a:noFill/>
            <a:ln w="9525">
              <a:solidFill>
                <a:srgbClr val="66FFFF"/>
              </a:solidFill>
              <a:miter lim="800000"/>
              <a:headEnd/>
              <a:tailEnd type="triangle" w="sm" len="med"/>
            </a:ln>
            <a:effectLst>
              <a:outerShdw dist="17961" dir="2700000" algn="ctr" rotWithShape="0">
                <a:schemeClr val="bg2"/>
              </a:outerShdw>
            </a:effectLst>
          </p:spPr>
        </p:cxnSp>
      </p:grpSp>
      <p:grpSp>
        <p:nvGrpSpPr>
          <p:cNvPr id="22" name="Group 70"/>
          <p:cNvGrpSpPr/>
          <p:nvPr/>
        </p:nvGrpSpPr>
        <p:grpSpPr>
          <a:xfrm>
            <a:off x="4094289" y="4457700"/>
            <a:ext cx="2314450" cy="947848"/>
            <a:chOff x="4094289" y="4457700"/>
            <a:chExt cx="2314450" cy="947848"/>
          </a:xfrm>
        </p:grpSpPr>
        <p:sp>
          <p:nvSpPr>
            <p:cNvPr id="26" name="Oval 74"/>
            <p:cNvSpPr>
              <a:spLocks noChangeArrowheads="1"/>
            </p:cNvSpPr>
            <p:nvPr/>
          </p:nvSpPr>
          <p:spPr bwMode="auto">
            <a:xfrm>
              <a:off x="6149976" y="4457700"/>
              <a:ext cx="258763" cy="238124"/>
            </a:xfrm>
            <a:prstGeom prst="ellipse">
              <a:avLst/>
            </a:prstGeom>
            <a:noFill/>
            <a:ln w="9525">
              <a:noFill/>
              <a:round/>
              <a:headEnd/>
              <a:tailEnd/>
            </a:ln>
            <a:effectLst/>
          </p:spPr>
          <p:txBody>
            <a:bodyPr wrap="none" anchor="ctr"/>
            <a:lstStyle/>
            <a:p>
              <a:pPr algn="ctr"/>
              <a:endParaRPr lang="en-US"/>
            </a:p>
          </p:txBody>
        </p:sp>
        <p:sp>
          <p:nvSpPr>
            <p:cNvPr id="27" name="Text Box 75"/>
            <p:cNvSpPr txBox="1">
              <a:spLocks noChangeArrowheads="1"/>
            </p:cNvSpPr>
            <p:nvPr/>
          </p:nvSpPr>
          <p:spPr bwMode="auto">
            <a:xfrm>
              <a:off x="4094289" y="4946961"/>
              <a:ext cx="768224" cy="458587"/>
            </a:xfrm>
            <a:prstGeom prst="rect">
              <a:avLst/>
            </a:prstGeom>
            <a:solidFill>
              <a:schemeClr val="bg1"/>
            </a:solidFill>
            <a:ln w="9525">
              <a:noFill/>
              <a:miter lim="800000"/>
              <a:headEnd/>
              <a:tailEnd/>
            </a:ln>
            <a:effectLst>
              <a:prstShdw prst="shdw18" dist="17961" dir="13500000">
                <a:schemeClr val="bg1">
                  <a:gamma/>
                  <a:shade val="60000"/>
                  <a:invGamma/>
                </a:schemeClr>
              </a:prstShdw>
            </a:effectLst>
          </p:spPr>
          <p:txBody>
            <a:bodyPr wrap="square" lIns="45720" tIns="0" rIns="45720" bIns="27432" anchor="ctr" anchorCtr="1">
              <a:spAutoFit/>
            </a:bodyPr>
            <a:lstStyle/>
            <a:p>
              <a:pPr algn="r" eaLnBrk="0" hangingPunct="0"/>
              <a:r>
                <a:rPr lang="en-US" sz="1400" dirty="0"/>
                <a:t>Oil</a:t>
              </a:r>
            </a:p>
            <a:p>
              <a:pPr algn="r" eaLnBrk="0" hangingPunct="0"/>
              <a:r>
                <a:rPr lang="en-US" sz="1400" dirty="0"/>
                <a:t>Producer</a:t>
              </a:r>
              <a:endParaRPr lang="en-US" sz="1400" i="1" dirty="0"/>
            </a:p>
          </p:txBody>
        </p:sp>
        <p:cxnSp>
          <p:nvCxnSpPr>
            <p:cNvPr id="28" name="AutoShape 76"/>
            <p:cNvCxnSpPr>
              <a:cxnSpLocks noChangeShapeType="1"/>
              <a:stCxn id="27" idx="3"/>
            </p:cNvCxnSpPr>
            <p:nvPr/>
          </p:nvCxnSpPr>
          <p:spPr bwMode="auto">
            <a:xfrm flipV="1">
              <a:off x="4862513" y="4619625"/>
              <a:ext cx="1400174" cy="556630"/>
            </a:xfrm>
            <a:prstGeom prst="bentConnector3">
              <a:avLst>
                <a:gd name="adj1" fmla="val 50000"/>
              </a:avLst>
            </a:prstGeom>
            <a:noFill/>
            <a:ln w="38100">
              <a:solidFill>
                <a:srgbClr val="FFFF00"/>
              </a:solidFill>
              <a:miter lim="800000"/>
              <a:headEnd/>
              <a:tailEnd type="triangle" w="sm" len="med"/>
            </a:ln>
            <a:effectLst>
              <a:outerShdw dist="17961" dir="2700000" algn="ctr" rotWithShape="0">
                <a:schemeClr val="bg1"/>
              </a:outerShdw>
            </a:effectLst>
          </p:spPr>
        </p:cxnSp>
      </p:grpSp>
      <p:sp>
        <p:nvSpPr>
          <p:cNvPr id="34" name="Text Box 116"/>
          <p:cNvSpPr txBox="1">
            <a:spLocks noChangeArrowheads="1"/>
          </p:cNvSpPr>
          <p:nvPr/>
        </p:nvSpPr>
        <p:spPr bwMode="auto">
          <a:xfrm>
            <a:off x="5334000" y="800100"/>
            <a:ext cx="3360856" cy="553998"/>
          </a:xfrm>
          <a:prstGeom prst="rect">
            <a:avLst/>
          </a:prstGeom>
          <a:noFill/>
          <a:ln w="9525">
            <a:noFill/>
            <a:miter lim="800000"/>
            <a:headEnd/>
            <a:tailEnd/>
          </a:ln>
          <a:effectLst/>
        </p:spPr>
        <p:txBody>
          <a:bodyPr wrap="none" lIns="0" tIns="0" rIns="0" bIns="0" anchor="ctr" anchorCtr="1">
            <a:spAutoFit/>
          </a:bodyPr>
          <a:lstStyle/>
          <a:p>
            <a:pPr algn="ctr" eaLnBrk="0" hangingPunct="0"/>
            <a:r>
              <a:rPr lang="en-US" dirty="0"/>
              <a:t>Offshore Clastic Play</a:t>
            </a:r>
          </a:p>
          <a:p>
            <a:pPr algn="ctr" eaLnBrk="0" hangingPunct="0"/>
            <a:r>
              <a:rPr lang="en-US" dirty="0"/>
              <a:t>Nested </a:t>
            </a:r>
            <a:r>
              <a:rPr lang="en-US" dirty="0" smtClean="0"/>
              <a:t>Submarine Channel </a:t>
            </a:r>
            <a:r>
              <a:rPr lang="en-US" dirty="0"/>
              <a:t>Systems</a:t>
            </a:r>
            <a:endParaRPr lang="en-US" i="1" dirty="0"/>
          </a:p>
        </p:txBody>
      </p:sp>
      <p:sp>
        <p:nvSpPr>
          <p:cNvPr id="35" name="Rectangle 22"/>
          <p:cNvSpPr txBox="1">
            <a:spLocks noChangeArrowheads="1"/>
          </p:cNvSpPr>
          <p:nvPr/>
        </p:nvSpPr>
        <p:spPr>
          <a:xfrm>
            <a:off x="1371600" y="16817"/>
            <a:ext cx="7772400" cy="461665"/>
          </a:xfrm>
          <a:prstGeom prst="rect">
            <a:avLst/>
          </a:prstGeom>
        </p:spPr>
        <p:txBody>
          <a:bodyPr vert="horz" lIns="91440" tIns="45720" rIns="182880" bIns="45720" rtlCol="0" anchor="ctr">
            <a:sp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smtClean="0">
                <a:ln>
                  <a:noFill/>
                </a:ln>
                <a:solidFill>
                  <a:schemeClr val="tx1"/>
                </a:solidFill>
                <a:effectLst/>
                <a:uLnTx/>
                <a:uFillTx/>
                <a:ea typeface="+mj-ea"/>
                <a:cs typeface="+mj-cs"/>
              </a:rPr>
              <a:t>Fluid Effects on Reflectivity</a:t>
            </a:r>
            <a:endParaRPr kumimoji="0" lang="en-US" sz="2400" b="0" i="0" u="none" strike="noStrike" kern="1200" cap="none" spc="0" normalizeH="0" baseline="0" noProof="0" dirty="0">
              <a:ln>
                <a:noFill/>
              </a:ln>
              <a:solidFill>
                <a:schemeClr val="tx1"/>
              </a:solidFill>
              <a:effectLst/>
              <a:uLnTx/>
              <a:uFillTx/>
              <a:ea typeface="+mj-ea"/>
              <a:cs typeface="+mj-cs"/>
            </a:endParaRPr>
          </a:p>
        </p:txBody>
      </p:sp>
      <p:grpSp>
        <p:nvGrpSpPr>
          <p:cNvPr id="23" name="Group 71"/>
          <p:cNvGrpSpPr/>
          <p:nvPr/>
        </p:nvGrpSpPr>
        <p:grpSpPr>
          <a:xfrm>
            <a:off x="6553200" y="4914900"/>
            <a:ext cx="1019177" cy="250432"/>
            <a:chOff x="6149976" y="4457700"/>
            <a:chExt cx="1019177" cy="250432"/>
          </a:xfrm>
          <a:solidFill>
            <a:schemeClr val="bg1"/>
          </a:solidFill>
        </p:grpSpPr>
        <p:sp>
          <p:nvSpPr>
            <p:cNvPr id="73" name="Oval 74"/>
            <p:cNvSpPr>
              <a:spLocks noChangeArrowheads="1"/>
            </p:cNvSpPr>
            <p:nvPr/>
          </p:nvSpPr>
          <p:spPr bwMode="auto">
            <a:xfrm>
              <a:off x="6149976" y="4457700"/>
              <a:ext cx="258763" cy="238124"/>
            </a:xfrm>
            <a:prstGeom prst="ellipse">
              <a:avLst/>
            </a:prstGeom>
            <a:noFill/>
            <a:ln w="9525">
              <a:noFill/>
              <a:round/>
              <a:headEnd/>
              <a:tailEnd/>
            </a:ln>
            <a:effectLst/>
          </p:spPr>
          <p:txBody>
            <a:bodyPr wrap="none" anchor="ctr"/>
            <a:lstStyle/>
            <a:p>
              <a:pPr algn="ctr"/>
              <a:endParaRPr lang="en-US"/>
            </a:p>
          </p:txBody>
        </p:sp>
        <p:cxnSp>
          <p:nvCxnSpPr>
            <p:cNvPr id="75" name="AutoShape 76"/>
            <p:cNvCxnSpPr>
              <a:cxnSpLocks noChangeShapeType="1"/>
              <a:stCxn id="29" idx="1"/>
              <a:endCxn id="73" idx="6"/>
            </p:cNvCxnSpPr>
            <p:nvPr/>
          </p:nvCxnSpPr>
          <p:spPr bwMode="auto">
            <a:xfrm rot="10800000">
              <a:off x="6408740" y="4576762"/>
              <a:ext cx="760413" cy="131370"/>
            </a:xfrm>
            <a:prstGeom prst="bentConnector3">
              <a:avLst>
                <a:gd name="adj1" fmla="val 50000"/>
              </a:avLst>
            </a:prstGeom>
            <a:grpFill/>
            <a:ln w="38100">
              <a:solidFill>
                <a:srgbClr val="FFFF00"/>
              </a:solidFill>
              <a:miter lim="800000"/>
              <a:headEnd/>
              <a:tailEnd type="triangle" w="sm" len="med"/>
            </a:ln>
            <a:effectLst>
              <a:outerShdw dist="17961" dir="2700000" algn="ctr" rotWithShape="0">
                <a:schemeClr val="bg1"/>
              </a:outerShdw>
            </a:effectLst>
          </p:spPr>
        </p:cxnSp>
      </p:grpSp>
      <p:grpSp>
        <p:nvGrpSpPr>
          <p:cNvPr id="24" name="Group 70"/>
          <p:cNvGrpSpPr/>
          <p:nvPr/>
        </p:nvGrpSpPr>
        <p:grpSpPr>
          <a:xfrm>
            <a:off x="5029200" y="2400300"/>
            <a:ext cx="2163763" cy="466724"/>
            <a:chOff x="4551489" y="4457700"/>
            <a:chExt cx="2163763" cy="466724"/>
          </a:xfrm>
          <a:solidFill>
            <a:schemeClr val="bg1"/>
          </a:solidFill>
        </p:grpSpPr>
        <p:sp>
          <p:nvSpPr>
            <p:cNvPr id="37" name="Oval 74"/>
            <p:cNvSpPr>
              <a:spLocks noChangeArrowheads="1"/>
            </p:cNvSpPr>
            <p:nvPr/>
          </p:nvSpPr>
          <p:spPr bwMode="auto">
            <a:xfrm>
              <a:off x="6456489" y="4686300"/>
              <a:ext cx="258763" cy="238124"/>
            </a:xfrm>
            <a:prstGeom prst="ellipse">
              <a:avLst/>
            </a:prstGeom>
            <a:noFill/>
            <a:ln w="9525">
              <a:noFill/>
              <a:round/>
              <a:headEnd/>
              <a:tailEnd/>
            </a:ln>
            <a:effectLst/>
          </p:spPr>
          <p:txBody>
            <a:bodyPr wrap="none" anchor="ctr"/>
            <a:lstStyle/>
            <a:p>
              <a:pPr algn="ctr"/>
              <a:endParaRPr lang="en-US"/>
            </a:p>
          </p:txBody>
        </p:sp>
        <p:sp>
          <p:nvSpPr>
            <p:cNvPr id="38" name="Text Box 75"/>
            <p:cNvSpPr txBox="1">
              <a:spLocks noChangeArrowheads="1"/>
            </p:cNvSpPr>
            <p:nvPr/>
          </p:nvSpPr>
          <p:spPr bwMode="auto">
            <a:xfrm>
              <a:off x="4551489" y="4457700"/>
              <a:ext cx="768224" cy="243143"/>
            </a:xfrm>
            <a:prstGeom prst="rect">
              <a:avLst/>
            </a:prstGeom>
            <a:grpFill/>
            <a:ln w="9525">
              <a:noFill/>
              <a:miter lim="800000"/>
              <a:headEnd/>
              <a:tailEnd/>
            </a:ln>
            <a:effectLst>
              <a:prstShdw prst="shdw18" dist="17961" dir="13500000">
                <a:schemeClr val="bg1">
                  <a:gamma/>
                  <a:shade val="60000"/>
                  <a:invGamma/>
                </a:schemeClr>
              </a:prstShdw>
            </a:effectLst>
          </p:spPr>
          <p:txBody>
            <a:bodyPr wrap="square" lIns="45720" tIns="0" rIns="45720" bIns="27432" anchor="ctr" anchorCtr="1">
              <a:spAutoFit/>
            </a:bodyPr>
            <a:lstStyle/>
            <a:p>
              <a:pPr algn="r" eaLnBrk="0" hangingPunct="0"/>
              <a:r>
                <a:rPr lang="en-US" sz="1400" dirty="0" smtClean="0"/>
                <a:t>Gas Cap</a:t>
              </a:r>
              <a:endParaRPr lang="en-US" sz="1400" i="1" dirty="0"/>
            </a:p>
          </p:txBody>
        </p:sp>
        <p:cxnSp>
          <p:nvCxnSpPr>
            <p:cNvPr id="39" name="AutoShape 76"/>
            <p:cNvCxnSpPr>
              <a:cxnSpLocks noChangeShapeType="1"/>
              <a:stCxn id="38" idx="3"/>
              <a:endCxn id="37" idx="2"/>
            </p:cNvCxnSpPr>
            <p:nvPr/>
          </p:nvCxnSpPr>
          <p:spPr bwMode="auto">
            <a:xfrm>
              <a:off x="5319713" y="4579272"/>
              <a:ext cx="1136776" cy="226090"/>
            </a:xfrm>
            <a:prstGeom prst="bentConnector3">
              <a:avLst>
                <a:gd name="adj1" fmla="val 50000"/>
              </a:avLst>
            </a:prstGeom>
            <a:grpFill/>
            <a:ln w="38100">
              <a:solidFill>
                <a:srgbClr val="FFFF00"/>
              </a:solidFill>
              <a:miter lim="800000"/>
              <a:headEnd/>
              <a:tailEnd type="triangle" w="sm" len="med"/>
            </a:ln>
            <a:effectLst>
              <a:outerShdw dist="17961" dir="2700000" algn="ctr" rotWithShape="0">
                <a:schemeClr val="bg1"/>
              </a:outerShdw>
            </a:effectLst>
          </p:spPr>
        </p:cxnSp>
      </p:grpSp>
      <p:grpSp>
        <p:nvGrpSpPr>
          <p:cNvPr id="25" name="Group 46"/>
          <p:cNvGrpSpPr/>
          <p:nvPr/>
        </p:nvGrpSpPr>
        <p:grpSpPr>
          <a:xfrm>
            <a:off x="152400" y="800100"/>
            <a:ext cx="768224" cy="2287387"/>
            <a:chOff x="304800" y="723900"/>
            <a:chExt cx="768224" cy="2363587"/>
          </a:xfrm>
        </p:grpSpPr>
        <p:sp>
          <p:nvSpPr>
            <p:cNvPr id="42" name="Text Box 75"/>
            <p:cNvSpPr txBox="1">
              <a:spLocks noChangeArrowheads="1"/>
            </p:cNvSpPr>
            <p:nvPr/>
          </p:nvSpPr>
          <p:spPr bwMode="auto">
            <a:xfrm>
              <a:off x="304800" y="2628900"/>
              <a:ext cx="768224" cy="458587"/>
            </a:xfrm>
            <a:prstGeom prst="rect">
              <a:avLst/>
            </a:prstGeom>
            <a:solidFill>
              <a:schemeClr val="bg1"/>
            </a:solidFill>
            <a:ln w="9525">
              <a:noFill/>
              <a:miter lim="800000"/>
              <a:headEnd/>
              <a:tailEnd/>
            </a:ln>
            <a:effectLst>
              <a:prstShdw prst="shdw18" dist="17961" dir="13500000">
                <a:schemeClr val="bg1">
                  <a:gamma/>
                  <a:shade val="60000"/>
                  <a:invGamma/>
                </a:schemeClr>
              </a:prstShdw>
            </a:effectLst>
          </p:spPr>
          <p:txBody>
            <a:bodyPr wrap="square" lIns="45720" tIns="0" rIns="45720" bIns="27432" anchor="ctr" anchorCtr="1">
              <a:spAutoFit/>
            </a:bodyPr>
            <a:lstStyle/>
            <a:p>
              <a:pPr algn="ctr" eaLnBrk="0" hangingPunct="0"/>
              <a:r>
                <a:rPr lang="en-US" sz="1400" dirty="0" smtClean="0"/>
                <a:t>Baseline Survey</a:t>
              </a:r>
              <a:endParaRPr lang="en-US" sz="1400" i="1" dirty="0"/>
            </a:p>
          </p:txBody>
        </p:sp>
        <p:cxnSp>
          <p:nvCxnSpPr>
            <p:cNvPr id="44" name="Straight Connector 43"/>
            <p:cNvCxnSpPr>
              <a:endCxn id="42" idx="0"/>
            </p:cNvCxnSpPr>
            <p:nvPr/>
          </p:nvCxnSpPr>
          <p:spPr>
            <a:xfrm>
              <a:off x="685800" y="723900"/>
              <a:ext cx="3112" cy="190500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48"/>
          <p:cNvGrpSpPr/>
          <p:nvPr/>
        </p:nvGrpSpPr>
        <p:grpSpPr>
          <a:xfrm>
            <a:off x="2819400" y="876300"/>
            <a:ext cx="768224" cy="2211187"/>
            <a:chOff x="304800" y="876300"/>
            <a:chExt cx="768224" cy="2211187"/>
          </a:xfrm>
        </p:grpSpPr>
        <p:sp>
          <p:nvSpPr>
            <p:cNvPr id="50" name="Text Box 75"/>
            <p:cNvSpPr txBox="1">
              <a:spLocks noChangeArrowheads="1"/>
            </p:cNvSpPr>
            <p:nvPr/>
          </p:nvSpPr>
          <p:spPr bwMode="auto">
            <a:xfrm>
              <a:off x="304800" y="2628900"/>
              <a:ext cx="768224" cy="458587"/>
            </a:xfrm>
            <a:prstGeom prst="rect">
              <a:avLst/>
            </a:prstGeom>
            <a:solidFill>
              <a:schemeClr val="bg1"/>
            </a:solidFill>
            <a:ln w="9525">
              <a:noFill/>
              <a:miter lim="800000"/>
              <a:headEnd/>
              <a:tailEnd/>
            </a:ln>
            <a:effectLst>
              <a:prstShdw prst="shdw18" dist="17961" dir="13500000">
                <a:schemeClr val="bg1">
                  <a:gamma/>
                  <a:shade val="60000"/>
                  <a:invGamma/>
                </a:schemeClr>
              </a:prstShdw>
            </a:effectLst>
          </p:spPr>
          <p:txBody>
            <a:bodyPr wrap="square" lIns="45720" tIns="0" rIns="45720" bIns="27432" anchor="ctr" anchorCtr="1">
              <a:spAutoFit/>
            </a:bodyPr>
            <a:lstStyle/>
            <a:p>
              <a:pPr algn="ctr" eaLnBrk="0" hangingPunct="0"/>
              <a:r>
                <a:rPr lang="en-US" sz="1400" dirty="0" smtClean="0"/>
                <a:t>Monitor Survey</a:t>
              </a:r>
              <a:endParaRPr lang="en-US" sz="1400" i="1" dirty="0"/>
            </a:p>
          </p:txBody>
        </p:sp>
        <p:cxnSp>
          <p:nvCxnSpPr>
            <p:cNvPr id="51" name="Straight Connector 50"/>
            <p:cNvCxnSpPr>
              <a:endCxn id="50" idx="0"/>
            </p:cNvCxnSpPr>
            <p:nvPr/>
          </p:nvCxnSpPr>
          <p:spPr>
            <a:xfrm>
              <a:off x="685800" y="876300"/>
              <a:ext cx="3112" cy="1752600"/>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0" name="Group 55"/>
          <p:cNvGrpSpPr/>
          <p:nvPr/>
        </p:nvGrpSpPr>
        <p:grpSpPr>
          <a:xfrm>
            <a:off x="8229600" y="2400300"/>
            <a:ext cx="768224" cy="930979"/>
            <a:chOff x="3124200" y="3270201"/>
            <a:chExt cx="768224" cy="930979"/>
          </a:xfrm>
        </p:grpSpPr>
        <p:sp>
          <p:nvSpPr>
            <p:cNvPr id="54" name="Rectangle 53"/>
            <p:cNvSpPr/>
            <p:nvPr/>
          </p:nvSpPr>
          <p:spPr>
            <a:xfrm>
              <a:off x="3276600" y="3270201"/>
              <a:ext cx="457200" cy="453419"/>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276600" y="3743980"/>
              <a:ext cx="457200" cy="457200"/>
            </a:xfrm>
            <a:prstGeom prst="rect">
              <a:avLst/>
            </a:prstGeom>
            <a:solidFill>
              <a:srgbClr val="0000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 Box 75"/>
            <p:cNvSpPr txBox="1">
              <a:spLocks noChangeArrowheads="1"/>
            </p:cNvSpPr>
            <p:nvPr/>
          </p:nvSpPr>
          <p:spPr bwMode="auto">
            <a:xfrm>
              <a:off x="3124200" y="3619500"/>
              <a:ext cx="768224" cy="314355"/>
            </a:xfrm>
            <a:prstGeom prst="rect">
              <a:avLst/>
            </a:prstGeom>
            <a:noFill/>
            <a:ln w="9525">
              <a:noFill/>
              <a:miter lim="800000"/>
              <a:headEnd/>
              <a:tailEnd/>
            </a:ln>
            <a:effectLst/>
          </p:spPr>
          <p:txBody>
            <a:bodyPr wrap="square" lIns="0" tIns="0" rIns="0" bIns="0" anchor="ctr" anchorCtr="1">
              <a:noAutofit/>
            </a:bodyPr>
            <a:lstStyle/>
            <a:p>
              <a:pPr algn="ctr" eaLnBrk="0" hangingPunct="0">
                <a:lnSpc>
                  <a:spcPts val="4000"/>
                </a:lnSpc>
              </a:pPr>
              <a:r>
                <a:rPr lang="en-US" sz="5400" dirty="0" smtClean="0">
                  <a:solidFill>
                    <a:schemeClr val="bg1"/>
                  </a:solidFill>
                  <a:effectLst>
                    <a:outerShdw blurRad="38100" dist="38100" dir="2700000" algn="tl">
                      <a:srgbClr val="000000">
                        <a:alpha val="43137"/>
                      </a:srgbClr>
                    </a:outerShdw>
                  </a:effectLst>
                </a:rPr>
                <a:t>-</a:t>
              </a:r>
            </a:p>
            <a:p>
              <a:pPr algn="ctr" eaLnBrk="0" hangingPunct="0">
                <a:lnSpc>
                  <a:spcPts val="4000"/>
                </a:lnSpc>
              </a:pPr>
              <a:r>
                <a:rPr lang="en-US" sz="5400" dirty="0" smtClean="0">
                  <a:solidFill>
                    <a:schemeClr val="bg1"/>
                  </a:solidFill>
                  <a:effectLst>
                    <a:outerShdw blurRad="38100" dist="38100" dir="2700000" algn="tl">
                      <a:srgbClr val="000000">
                        <a:alpha val="43137"/>
                      </a:srgbClr>
                    </a:outerShdw>
                  </a:effectLst>
                </a:rPr>
                <a:t>+</a:t>
              </a:r>
              <a:endParaRPr lang="en-US" sz="5400" dirty="0">
                <a:solidFill>
                  <a:schemeClr val="bg1"/>
                </a:solidFill>
                <a:effectLst>
                  <a:outerShdw blurRad="38100" dist="38100" dir="2700000" algn="tl">
                    <a:srgbClr val="000000">
                      <a:alpha val="43137"/>
                    </a:srgbClr>
                  </a:outerShdw>
                </a:effectLst>
              </a:endParaRPr>
            </a:p>
          </p:txBody>
        </p:sp>
      </p:gr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p:cNvSpPr txBox="1">
            <a:spLocks noChangeArrowheads="1"/>
          </p:cNvSpPr>
          <p:nvPr/>
        </p:nvSpPr>
        <p:spPr bwMode="auto">
          <a:xfrm>
            <a:off x="2104571" y="2024063"/>
            <a:ext cx="4717143" cy="1488281"/>
          </a:xfrm>
          <a:prstGeom prst="rect">
            <a:avLst/>
          </a:prstGeom>
          <a:noFill/>
          <a:ln w="9525">
            <a:noFill/>
            <a:miter lim="800000"/>
            <a:headEnd/>
            <a:tailEnd/>
          </a:ln>
          <a:effectLst/>
        </p:spPr>
        <p:txBody>
          <a:bodyPr lIns="0" tIns="0" rIns="0" bIns="0"/>
          <a:lstStyle/>
          <a:p>
            <a:pPr marL="167316" indent="-167316" algn="ctr" defTabSz="369490">
              <a:spcAft>
                <a:spcPct val="50000"/>
              </a:spcAft>
              <a:buClr>
                <a:srgbClr val="FF0000"/>
              </a:buClr>
              <a:buSzPct val="50000"/>
            </a:pPr>
            <a:r>
              <a:rPr lang="en-US" sz="3200" dirty="0"/>
              <a:t>  Pitfalls  - Oil vs. Gas and the Interdependence of Rock Properties</a:t>
            </a:r>
          </a:p>
          <a:p>
            <a:pPr marL="582818" lvl="1" indent="-315112" defTabSz="369490">
              <a:spcAft>
                <a:spcPct val="10000"/>
              </a:spcAft>
              <a:buClr>
                <a:srgbClr val="FF0000"/>
              </a:buClr>
              <a:buSzPct val="50000"/>
              <a:buFont typeface="Monotype Sorts" pitchFamily="2" charset="2"/>
              <a:buChar char="è"/>
            </a:pPr>
            <a:endParaRPr lang="en-US" sz="3200" dirty="0"/>
          </a:p>
          <a:p>
            <a:pPr marL="582818" lvl="1" indent="-315112" defTabSz="369490">
              <a:spcAft>
                <a:spcPct val="10000"/>
              </a:spcAft>
              <a:buClr>
                <a:srgbClr val="FF0000"/>
              </a:buClr>
              <a:buSzPct val="50000"/>
              <a:buFont typeface="Monotype Sorts" pitchFamily="2" charset="2"/>
              <a:buChar char="è"/>
            </a:pPr>
            <a:endParaRPr lang="en-US" sz="3200" dirty="0"/>
          </a:p>
        </p:txBody>
      </p:sp>
      <p:sp>
        <p:nvSpPr>
          <p:cNvPr id="3" name="Title 2"/>
          <p:cNvSpPr>
            <a:spLocks noGrp="1"/>
          </p:cNvSpPr>
          <p:nvPr>
            <p:ph type="title"/>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734" name="Rectangle 1078"/>
          <p:cNvSpPr>
            <a:spLocks noChangeArrowheads="1"/>
          </p:cNvSpPr>
          <p:nvPr/>
        </p:nvSpPr>
        <p:spPr bwMode="auto">
          <a:xfrm>
            <a:off x="1378857" y="1012031"/>
            <a:ext cx="6023429" cy="307777"/>
          </a:xfrm>
          <a:prstGeom prst="rect">
            <a:avLst/>
          </a:prstGeom>
          <a:noFill/>
          <a:ln w="9525">
            <a:noFill/>
            <a:miter lim="800000"/>
            <a:headEnd/>
            <a:tailEnd/>
          </a:ln>
        </p:spPr>
        <p:txBody>
          <a:bodyPr lIns="0" tIns="0" rIns="0" bIns="0">
            <a:spAutoFit/>
          </a:bodyPr>
          <a:lstStyle/>
          <a:p>
            <a:pPr algn="ctr"/>
            <a:r>
              <a:rPr lang="en-US" sz="2000" dirty="0" smtClean="0">
                <a:latin typeface="+mj-lt"/>
              </a:rPr>
              <a:t>Dependence </a:t>
            </a:r>
            <a:r>
              <a:rPr lang="en-US" sz="2000" dirty="0">
                <a:latin typeface="+mj-lt"/>
              </a:rPr>
              <a:t>of Velocity on Gas Saturation, Compaction </a:t>
            </a:r>
          </a:p>
        </p:txBody>
      </p:sp>
      <p:sp>
        <p:nvSpPr>
          <p:cNvPr id="199687" name="Rectangle 1031"/>
          <p:cNvSpPr>
            <a:spLocks noChangeArrowheads="1"/>
          </p:cNvSpPr>
          <p:nvPr/>
        </p:nvSpPr>
        <p:spPr bwMode="auto">
          <a:xfrm>
            <a:off x="766537" y="1666875"/>
            <a:ext cx="7393214" cy="3859609"/>
          </a:xfrm>
          <a:prstGeom prst="rect">
            <a:avLst/>
          </a:prstGeom>
          <a:solidFill>
            <a:srgbClr val="000080"/>
          </a:solidFill>
          <a:ln w="9525">
            <a:noFill/>
            <a:miter lim="800000"/>
            <a:headEnd/>
            <a:tailEnd/>
          </a:ln>
        </p:spPr>
        <p:txBody>
          <a:bodyPr lIns="80312" tIns="40156" rIns="80312" bIns="40156"/>
          <a:lstStyle/>
          <a:p>
            <a:endParaRPr lang="en-US"/>
          </a:p>
        </p:txBody>
      </p:sp>
      <p:grpSp>
        <p:nvGrpSpPr>
          <p:cNvPr id="2" name="Group 1116"/>
          <p:cNvGrpSpPr>
            <a:grpSpLocks/>
          </p:cNvGrpSpPr>
          <p:nvPr/>
        </p:nvGrpSpPr>
        <p:grpSpPr bwMode="auto">
          <a:xfrm>
            <a:off x="951059" y="1845469"/>
            <a:ext cx="6798261" cy="3641303"/>
            <a:chOff x="617" y="1632"/>
            <a:chExt cx="3718" cy="2744"/>
          </a:xfrm>
        </p:grpSpPr>
        <p:sp>
          <p:nvSpPr>
            <p:cNvPr id="199688" name="Rectangle 1032"/>
            <p:cNvSpPr>
              <a:spLocks noChangeArrowheads="1"/>
            </p:cNvSpPr>
            <p:nvPr/>
          </p:nvSpPr>
          <p:spPr bwMode="auto">
            <a:xfrm>
              <a:off x="1099" y="1680"/>
              <a:ext cx="3223" cy="2327"/>
            </a:xfrm>
            <a:prstGeom prst="rect">
              <a:avLst/>
            </a:prstGeom>
            <a:solidFill>
              <a:srgbClr val="FFFFCC"/>
            </a:solidFill>
            <a:ln w="9525">
              <a:noFill/>
              <a:miter lim="800000"/>
              <a:headEnd/>
              <a:tailEnd/>
            </a:ln>
          </p:spPr>
          <p:txBody>
            <a:bodyPr/>
            <a:lstStyle/>
            <a:p>
              <a:endParaRPr lang="en-US"/>
            </a:p>
          </p:txBody>
        </p:sp>
        <p:sp>
          <p:nvSpPr>
            <p:cNvPr id="199689" name="Line 1033"/>
            <p:cNvSpPr>
              <a:spLocks noChangeShapeType="1"/>
            </p:cNvSpPr>
            <p:nvPr/>
          </p:nvSpPr>
          <p:spPr bwMode="auto">
            <a:xfrm>
              <a:off x="1099" y="3719"/>
              <a:ext cx="3223" cy="1"/>
            </a:xfrm>
            <a:prstGeom prst="line">
              <a:avLst/>
            </a:prstGeom>
            <a:noFill/>
            <a:ln w="0">
              <a:solidFill>
                <a:srgbClr val="000000"/>
              </a:solidFill>
              <a:round/>
              <a:headEnd/>
              <a:tailEnd/>
            </a:ln>
          </p:spPr>
          <p:txBody>
            <a:bodyPr/>
            <a:lstStyle/>
            <a:p>
              <a:endParaRPr lang="en-US"/>
            </a:p>
          </p:txBody>
        </p:sp>
        <p:sp>
          <p:nvSpPr>
            <p:cNvPr id="199690" name="Line 1034"/>
            <p:cNvSpPr>
              <a:spLocks noChangeShapeType="1"/>
            </p:cNvSpPr>
            <p:nvPr/>
          </p:nvSpPr>
          <p:spPr bwMode="auto">
            <a:xfrm>
              <a:off x="1099" y="3426"/>
              <a:ext cx="3223" cy="1"/>
            </a:xfrm>
            <a:prstGeom prst="line">
              <a:avLst/>
            </a:prstGeom>
            <a:noFill/>
            <a:ln w="0">
              <a:solidFill>
                <a:srgbClr val="000000"/>
              </a:solidFill>
              <a:round/>
              <a:headEnd/>
              <a:tailEnd/>
            </a:ln>
          </p:spPr>
          <p:txBody>
            <a:bodyPr/>
            <a:lstStyle/>
            <a:p>
              <a:endParaRPr lang="en-US"/>
            </a:p>
          </p:txBody>
        </p:sp>
        <p:sp>
          <p:nvSpPr>
            <p:cNvPr id="199691" name="Line 1035"/>
            <p:cNvSpPr>
              <a:spLocks noChangeShapeType="1"/>
            </p:cNvSpPr>
            <p:nvPr/>
          </p:nvSpPr>
          <p:spPr bwMode="auto">
            <a:xfrm>
              <a:off x="1099" y="3137"/>
              <a:ext cx="3223" cy="1"/>
            </a:xfrm>
            <a:prstGeom prst="line">
              <a:avLst/>
            </a:prstGeom>
            <a:noFill/>
            <a:ln w="0">
              <a:solidFill>
                <a:srgbClr val="000000"/>
              </a:solidFill>
              <a:round/>
              <a:headEnd/>
              <a:tailEnd/>
            </a:ln>
          </p:spPr>
          <p:txBody>
            <a:bodyPr/>
            <a:lstStyle/>
            <a:p>
              <a:endParaRPr lang="en-US"/>
            </a:p>
          </p:txBody>
        </p:sp>
        <p:sp>
          <p:nvSpPr>
            <p:cNvPr id="199692" name="Line 1036"/>
            <p:cNvSpPr>
              <a:spLocks noChangeShapeType="1"/>
            </p:cNvSpPr>
            <p:nvPr/>
          </p:nvSpPr>
          <p:spPr bwMode="auto">
            <a:xfrm>
              <a:off x="1099" y="2844"/>
              <a:ext cx="3223" cy="1"/>
            </a:xfrm>
            <a:prstGeom prst="line">
              <a:avLst/>
            </a:prstGeom>
            <a:noFill/>
            <a:ln w="0">
              <a:solidFill>
                <a:srgbClr val="000000"/>
              </a:solidFill>
              <a:round/>
              <a:headEnd/>
              <a:tailEnd/>
            </a:ln>
          </p:spPr>
          <p:txBody>
            <a:bodyPr/>
            <a:lstStyle/>
            <a:p>
              <a:endParaRPr lang="en-US"/>
            </a:p>
          </p:txBody>
        </p:sp>
        <p:sp>
          <p:nvSpPr>
            <p:cNvPr id="199693" name="Line 1037"/>
            <p:cNvSpPr>
              <a:spLocks noChangeShapeType="1"/>
            </p:cNvSpPr>
            <p:nvPr/>
          </p:nvSpPr>
          <p:spPr bwMode="auto">
            <a:xfrm>
              <a:off x="1099" y="2556"/>
              <a:ext cx="3223" cy="1"/>
            </a:xfrm>
            <a:prstGeom prst="line">
              <a:avLst/>
            </a:prstGeom>
            <a:noFill/>
            <a:ln w="0">
              <a:solidFill>
                <a:srgbClr val="000000"/>
              </a:solidFill>
              <a:round/>
              <a:headEnd/>
              <a:tailEnd/>
            </a:ln>
          </p:spPr>
          <p:txBody>
            <a:bodyPr/>
            <a:lstStyle/>
            <a:p>
              <a:endParaRPr lang="en-US"/>
            </a:p>
          </p:txBody>
        </p:sp>
        <p:sp>
          <p:nvSpPr>
            <p:cNvPr id="199694" name="Line 1038"/>
            <p:cNvSpPr>
              <a:spLocks noChangeShapeType="1"/>
            </p:cNvSpPr>
            <p:nvPr/>
          </p:nvSpPr>
          <p:spPr bwMode="auto">
            <a:xfrm>
              <a:off x="1099" y="2262"/>
              <a:ext cx="3223" cy="1"/>
            </a:xfrm>
            <a:prstGeom prst="line">
              <a:avLst/>
            </a:prstGeom>
            <a:noFill/>
            <a:ln w="0">
              <a:solidFill>
                <a:srgbClr val="000000"/>
              </a:solidFill>
              <a:round/>
              <a:headEnd/>
              <a:tailEnd/>
            </a:ln>
          </p:spPr>
          <p:txBody>
            <a:bodyPr/>
            <a:lstStyle/>
            <a:p>
              <a:endParaRPr lang="en-US"/>
            </a:p>
          </p:txBody>
        </p:sp>
        <p:sp>
          <p:nvSpPr>
            <p:cNvPr id="199695" name="Line 1039"/>
            <p:cNvSpPr>
              <a:spLocks noChangeShapeType="1"/>
            </p:cNvSpPr>
            <p:nvPr/>
          </p:nvSpPr>
          <p:spPr bwMode="auto">
            <a:xfrm>
              <a:off x="1099" y="1974"/>
              <a:ext cx="3223" cy="1"/>
            </a:xfrm>
            <a:prstGeom prst="line">
              <a:avLst/>
            </a:prstGeom>
            <a:noFill/>
            <a:ln w="0">
              <a:solidFill>
                <a:srgbClr val="000000"/>
              </a:solidFill>
              <a:round/>
              <a:headEnd/>
              <a:tailEnd/>
            </a:ln>
          </p:spPr>
          <p:txBody>
            <a:bodyPr/>
            <a:lstStyle/>
            <a:p>
              <a:endParaRPr lang="en-US"/>
            </a:p>
          </p:txBody>
        </p:sp>
        <p:sp>
          <p:nvSpPr>
            <p:cNvPr id="199696" name="Line 1040"/>
            <p:cNvSpPr>
              <a:spLocks noChangeShapeType="1"/>
            </p:cNvSpPr>
            <p:nvPr/>
          </p:nvSpPr>
          <p:spPr bwMode="auto">
            <a:xfrm>
              <a:off x="1099" y="1680"/>
              <a:ext cx="3223" cy="1"/>
            </a:xfrm>
            <a:prstGeom prst="line">
              <a:avLst/>
            </a:prstGeom>
            <a:noFill/>
            <a:ln w="0">
              <a:solidFill>
                <a:srgbClr val="000000"/>
              </a:solidFill>
              <a:round/>
              <a:headEnd/>
              <a:tailEnd/>
            </a:ln>
          </p:spPr>
          <p:txBody>
            <a:bodyPr/>
            <a:lstStyle/>
            <a:p>
              <a:endParaRPr lang="en-US"/>
            </a:p>
          </p:txBody>
        </p:sp>
        <p:sp>
          <p:nvSpPr>
            <p:cNvPr id="199697" name="Line 1041"/>
            <p:cNvSpPr>
              <a:spLocks noChangeShapeType="1"/>
            </p:cNvSpPr>
            <p:nvPr/>
          </p:nvSpPr>
          <p:spPr bwMode="auto">
            <a:xfrm>
              <a:off x="4322" y="1680"/>
              <a:ext cx="1" cy="2327"/>
            </a:xfrm>
            <a:prstGeom prst="line">
              <a:avLst/>
            </a:prstGeom>
            <a:noFill/>
            <a:ln w="0">
              <a:solidFill>
                <a:srgbClr val="000000"/>
              </a:solidFill>
              <a:round/>
              <a:headEnd/>
              <a:tailEnd/>
            </a:ln>
          </p:spPr>
          <p:txBody>
            <a:bodyPr/>
            <a:lstStyle/>
            <a:p>
              <a:endParaRPr lang="en-US"/>
            </a:p>
          </p:txBody>
        </p:sp>
        <p:sp>
          <p:nvSpPr>
            <p:cNvPr id="199698" name="Line 1042"/>
            <p:cNvSpPr>
              <a:spLocks noChangeShapeType="1"/>
            </p:cNvSpPr>
            <p:nvPr/>
          </p:nvSpPr>
          <p:spPr bwMode="auto">
            <a:xfrm>
              <a:off x="3676" y="1680"/>
              <a:ext cx="1" cy="2327"/>
            </a:xfrm>
            <a:prstGeom prst="line">
              <a:avLst/>
            </a:prstGeom>
            <a:noFill/>
            <a:ln w="0">
              <a:solidFill>
                <a:srgbClr val="000000"/>
              </a:solidFill>
              <a:round/>
              <a:headEnd/>
              <a:tailEnd/>
            </a:ln>
          </p:spPr>
          <p:txBody>
            <a:bodyPr/>
            <a:lstStyle/>
            <a:p>
              <a:endParaRPr lang="en-US"/>
            </a:p>
          </p:txBody>
        </p:sp>
        <p:sp>
          <p:nvSpPr>
            <p:cNvPr id="199699" name="Line 1043"/>
            <p:cNvSpPr>
              <a:spLocks noChangeShapeType="1"/>
            </p:cNvSpPr>
            <p:nvPr/>
          </p:nvSpPr>
          <p:spPr bwMode="auto">
            <a:xfrm>
              <a:off x="3031" y="1680"/>
              <a:ext cx="1" cy="2327"/>
            </a:xfrm>
            <a:prstGeom prst="line">
              <a:avLst/>
            </a:prstGeom>
            <a:noFill/>
            <a:ln w="0">
              <a:solidFill>
                <a:srgbClr val="000000"/>
              </a:solidFill>
              <a:round/>
              <a:headEnd/>
              <a:tailEnd/>
            </a:ln>
          </p:spPr>
          <p:txBody>
            <a:bodyPr/>
            <a:lstStyle/>
            <a:p>
              <a:endParaRPr lang="en-US"/>
            </a:p>
          </p:txBody>
        </p:sp>
        <p:sp>
          <p:nvSpPr>
            <p:cNvPr id="199700" name="Line 1044"/>
            <p:cNvSpPr>
              <a:spLocks noChangeShapeType="1"/>
            </p:cNvSpPr>
            <p:nvPr/>
          </p:nvSpPr>
          <p:spPr bwMode="auto">
            <a:xfrm>
              <a:off x="2390" y="1680"/>
              <a:ext cx="1" cy="2327"/>
            </a:xfrm>
            <a:prstGeom prst="line">
              <a:avLst/>
            </a:prstGeom>
            <a:noFill/>
            <a:ln w="0">
              <a:solidFill>
                <a:srgbClr val="000000"/>
              </a:solidFill>
              <a:round/>
              <a:headEnd/>
              <a:tailEnd/>
            </a:ln>
          </p:spPr>
          <p:txBody>
            <a:bodyPr/>
            <a:lstStyle/>
            <a:p>
              <a:endParaRPr lang="en-US"/>
            </a:p>
          </p:txBody>
        </p:sp>
        <p:sp>
          <p:nvSpPr>
            <p:cNvPr id="199701" name="Line 1045"/>
            <p:cNvSpPr>
              <a:spLocks noChangeShapeType="1"/>
            </p:cNvSpPr>
            <p:nvPr/>
          </p:nvSpPr>
          <p:spPr bwMode="auto">
            <a:xfrm>
              <a:off x="1744" y="1680"/>
              <a:ext cx="1" cy="2327"/>
            </a:xfrm>
            <a:prstGeom prst="line">
              <a:avLst/>
            </a:prstGeom>
            <a:noFill/>
            <a:ln w="0">
              <a:solidFill>
                <a:srgbClr val="000000"/>
              </a:solidFill>
              <a:round/>
              <a:headEnd/>
              <a:tailEnd/>
            </a:ln>
          </p:spPr>
          <p:txBody>
            <a:bodyPr/>
            <a:lstStyle/>
            <a:p>
              <a:endParaRPr lang="en-US"/>
            </a:p>
          </p:txBody>
        </p:sp>
        <p:sp>
          <p:nvSpPr>
            <p:cNvPr id="199702" name="Line 1046"/>
            <p:cNvSpPr>
              <a:spLocks noChangeShapeType="1"/>
            </p:cNvSpPr>
            <p:nvPr/>
          </p:nvSpPr>
          <p:spPr bwMode="auto">
            <a:xfrm>
              <a:off x="1099" y="1680"/>
              <a:ext cx="1" cy="2327"/>
            </a:xfrm>
            <a:prstGeom prst="line">
              <a:avLst/>
            </a:prstGeom>
            <a:noFill/>
            <a:ln w="17463">
              <a:solidFill>
                <a:srgbClr val="000000"/>
              </a:solidFill>
              <a:round/>
              <a:headEnd/>
              <a:tailEnd/>
            </a:ln>
          </p:spPr>
          <p:txBody>
            <a:bodyPr/>
            <a:lstStyle/>
            <a:p>
              <a:endParaRPr lang="en-US"/>
            </a:p>
          </p:txBody>
        </p:sp>
        <p:sp>
          <p:nvSpPr>
            <p:cNvPr id="199703" name="Line 1047"/>
            <p:cNvSpPr>
              <a:spLocks noChangeShapeType="1"/>
            </p:cNvSpPr>
            <p:nvPr/>
          </p:nvSpPr>
          <p:spPr bwMode="auto">
            <a:xfrm>
              <a:off x="1099" y="4007"/>
              <a:ext cx="27" cy="1"/>
            </a:xfrm>
            <a:prstGeom prst="line">
              <a:avLst/>
            </a:prstGeom>
            <a:noFill/>
            <a:ln w="17463">
              <a:solidFill>
                <a:srgbClr val="000000"/>
              </a:solidFill>
              <a:round/>
              <a:headEnd/>
              <a:tailEnd/>
            </a:ln>
          </p:spPr>
          <p:txBody>
            <a:bodyPr/>
            <a:lstStyle/>
            <a:p>
              <a:endParaRPr lang="en-US"/>
            </a:p>
          </p:txBody>
        </p:sp>
        <p:sp>
          <p:nvSpPr>
            <p:cNvPr id="199704" name="Line 1048"/>
            <p:cNvSpPr>
              <a:spLocks noChangeShapeType="1"/>
            </p:cNvSpPr>
            <p:nvPr/>
          </p:nvSpPr>
          <p:spPr bwMode="auto">
            <a:xfrm>
              <a:off x="1099" y="3719"/>
              <a:ext cx="27" cy="1"/>
            </a:xfrm>
            <a:prstGeom prst="line">
              <a:avLst/>
            </a:prstGeom>
            <a:noFill/>
            <a:ln w="17463">
              <a:solidFill>
                <a:srgbClr val="000000"/>
              </a:solidFill>
              <a:round/>
              <a:headEnd/>
              <a:tailEnd/>
            </a:ln>
          </p:spPr>
          <p:txBody>
            <a:bodyPr/>
            <a:lstStyle/>
            <a:p>
              <a:endParaRPr lang="en-US"/>
            </a:p>
          </p:txBody>
        </p:sp>
        <p:sp>
          <p:nvSpPr>
            <p:cNvPr id="199705" name="Line 1049"/>
            <p:cNvSpPr>
              <a:spLocks noChangeShapeType="1"/>
            </p:cNvSpPr>
            <p:nvPr/>
          </p:nvSpPr>
          <p:spPr bwMode="auto">
            <a:xfrm>
              <a:off x="1099" y="3426"/>
              <a:ext cx="27" cy="1"/>
            </a:xfrm>
            <a:prstGeom prst="line">
              <a:avLst/>
            </a:prstGeom>
            <a:noFill/>
            <a:ln w="17463">
              <a:solidFill>
                <a:srgbClr val="000000"/>
              </a:solidFill>
              <a:round/>
              <a:headEnd/>
              <a:tailEnd/>
            </a:ln>
          </p:spPr>
          <p:txBody>
            <a:bodyPr/>
            <a:lstStyle/>
            <a:p>
              <a:endParaRPr lang="en-US"/>
            </a:p>
          </p:txBody>
        </p:sp>
        <p:sp>
          <p:nvSpPr>
            <p:cNvPr id="199706" name="Line 1050"/>
            <p:cNvSpPr>
              <a:spLocks noChangeShapeType="1"/>
            </p:cNvSpPr>
            <p:nvPr/>
          </p:nvSpPr>
          <p:spPr bwMode="auto">
            <a:xfrm>
              <a:off x="1099" y="3137"/>
              <a:ext cx="27" cy="1"/>
            </a:xfrm>
            <a:prstGeom prst="line">
              <a:avLst/>
            </a:prstGeom>
            <a:noFill/>
            <a:ln w="17463">
              <a:solidFill>
                <a:srgbClr val="000000"/>
              </a:solidFill>
              <a:round/>
              <a:headEnd/>
              <a:tailEnd/>
            </a:ln>
          </p:spPr>
          <p:txBody>
            <a:bodyPr/>
            <a:lstStyle/>
            <a:p>
              <a:endParaRPr lang="en-US"/>
            </a:p>
          </p:txBody>
        </p:sp>
        <p:sp>
          <p:nvSpPr>
            <p:cNvPr id="199707" name="Line 1051"/>
            <p:cNvSpPr>
              <a:spLocks noChangeShapeType="1"/>
            </p:cNvSpPr>
            <p:nvPr/>
          </p:nvSpPr>
          <p:spPr bwMode="auto">
            <a:xfrm>
              <a:off x="1099" y="2844"/>
              <a:ext cx="27" cy="1"/>
            </a:xfrm>
            <a:prstGeom prst="line">
              <a:avLst/>
            </a:prstGeom>
            <a:noFill/>
            <a:ln w="17463">
              <a:solidFill>
                <a:srgbClr val="000000"/>
              </a:solidFill>
              <a:round/>
              <a:headEnd/>
              <a:tailEnd/>
            </a:ln>
          </p:spPr>
          <p:txBody>
            <a:bodyPr/>
            <a:lstStyle/>
            <a:p>
              <a:endParaRPr lang="en-US"/>
            </a:p>
          </p:txBody>
        </p:sp>
        <p:sp>
          <p:nvSpPr>
            <p:cNvPr id="199708" name="Line 1052"/>
            <p:cNvSpPr>
              <a:spLocks noChangeShapeType="1"/>
            </p:cNvSpPr>
            <p:nvPr/>
          </p:nvSpPr>
          <p:spPr bwMode="auto">
            <a:xfrm>
              <a:off x="1099" y="2556"/>
              <a:ext cx="27" cy="1"/>
            </a:xfrm>
            <a:prstGeom prst="line">
              <a:avLst/>
            </a:prstGeom>
            <a:noFill/>
            <a:ln w="17463">
              <a:solidFill>
                <a:srgbClr val="000000"/>
              </a:solidFill>
              <a:round/>
              <a:headEnd/>
              <a:tailEnd/>
            </a:ln>
          </p:spPr>
          <p:txBody>
            <a:bodyPr/>
            <a:lstStyle/>
            <a:p>
              <a:endParaRPr lang="en-US"/>
            </a:p>
          </p:txBody>
        </p:sp>
        <p:sp>
          <p:nvSpPr>
            <p:cNvPr id="199709" name="Line 1053"/>
            <p:cNvSpPr>
              <a:spLocks noChangeShapeType="1"/>
            </p:cNvSpPr>
            <p:nvPr/>
          </p:nvSpPr>
          <p:spPr bwMode="auto">
            <a:xfrm>
              <a:off x="1099" y="2262"/>
              <a:ext cx="27" cy="1"/>
            </a:xfrm>
            <a:prstGeom prst="line">
              <a:avLst/>
            </a:prstGeom>
            <a:noFill/>
            <a:ln w="17463">
              <a:solidFill>
                <a:srgbClr val="000000"/>
              </a:solidFill>
              <a:round/>
              <a:headEnd/>
              <a:tailEnd/>
            </a:ln>
          </p:spPr>
          <p:txBody>
            <a:bodyPr/>
            <a:lstStyle/>
            <a:p>
              <a:endParaRPr lang="en-US"/>
            </a:p>
          </p:txBody>
        </p:sp>
        <p:sp>
          <p:nvSpPr>
            <p:cNvPr id="199710" name="Line 1054"/>
            <p:cNvSpPr>
              <a:spLocks noChangeShapeType="1"/>
            </p:cNvSpPr>
            <p:nvPr/>
          </p:nvSpPr>
          <p:spPr bwMode="auto">
            <a:xfrm>
              <a:off x="1099" y="1974"/>
              <a:ext cx="27" cy="1"/>
            </a:xfrm>
            <a:prstGeom prst="line">
              <a:avLst/>
            </a:prstGeom>
            <a:noFill/>
            <a:ln w="17463">
              <a:solidFill>
                <a:srgbClr val="000000"/>
              </a:solidFill>
              <a:round/>
              <a:headEnd/>
              <a:tailEnd/>
            </a:ln>
          </p:spPr>
          <p:txBody>
            <a:bodyPr/>
            <a:lstStyle/>
            <a:p>
              <a:endParaRPr lang="en-US"/>
            </a:p>
          </p:txBody>
        </p:sp>
        <p:sp>
          <p:nvSpPr>
            <p:cNvPr id="199711" name="Line 1055"/>
            <p:cNvSpPr>
              <a:spLocks noChangeShapeType="1"/>
            </p:cNvSpPr>
            <p:nvPr/>
          </p:nvSpPr>
          <p:spPr bwMode="auto">
            <a:xfrm>
              <a:off x="1099" y="1680"/>
              <a:ext cx="27" cy="1"/>
            </a:xfrm>
            <a:prstGeom prst="line">
              <a:avLst/>
            </a:prstGeom>
            <a:noFill/>
            <a:ln w="17463">
              <a:solidFill>
                <a:srgbClr val="000000"/>
              </a:solidFill>
              <a:round/>
              <a:headEnd/>
              <a:tailEnd/>
            </a:ln>
          </p:spPr>
          <p:txBody>
            <a:bodyPr/>
            <a:lstStyle/>
            <a:p>
              <a:endParaRPr lang="en-US"/>
            </a:p>
          </p:txBody>
        </p:sp>
        <p:sp>
          <p:nvSpPr>
            <p:cNvPr id="199712" name="Line 1056"/>
            <p:cNvSpPr>
              <a:spLocks noChangeShapeType="1"/>
            </p:cNvSpPr>
            <p:nvPr/>
          </p:nvSpPr>
          <p:spPr bwMode="auto">
            <a:xfrm>
              <a:off x="1099" y="4007"/>
              <a:ext cx="3223" cy="1"/>
            </a:xfrm>
            <a:prstGeom prst="line">
              <a:avLst/>
            </a:prstGeom>
            <a:noFill/>
            <a:ln w="17463">
              <a:solidFill>
                <a:srgbClr val="000000"/>
              </a:solidFill>
              <a:round/>
              <a:headEnd/>
              <a:tailEnd/>
            </a:ln>
          </p:spPr>
          <p:txBody>
            <a:bodyPr/>
            <a:lstStyle/>
            <a:p>
              <a:endParaRPr lang="en-US"/>
            </a:p>
          </p:txBody>
        </p:sp>
        <p:sp>
          <p:nvSpPr>
            <p:cNvPr id="199713" name="Line 1057"/>
            <p:cNvSpPr>
              <a:spLocks noChangeShapeType="1"/>
            </p:cNvSpPr>
            <p:nvPr/>
          </p:nvSpPr>
          <p:spPr bwMode="auto">
            <a:xfrm flipV="1">
              <a:off x="4322" y="3981"/>
              <a:ext cx="1" cy="53"/>
            </a:xfrm>
            <a:prstGeom prst="line">
              <a:avLst/>
            </a:prstGeom>
            <a:noFill/>
            <a:ln w="17463">
              <a:solidFill>
                <a:srgbClr val="000000"/>
              </a:solidFill>
              <a:round/>
              <a:headEnd/>
              <a:tailEnd/>
            </a:ln>
          </p:spPr>
          <p:txBody>
            <a:bodyPr/>
            <a:lstStyle/>
            <a:p>
              <a:endParaRPr lang="en-US"/>
            </a:p>
          </p:txBody>
        </p:sp>
        <p:sp>
          <p:nvSpPr>
            <p:cNvPr id="199714" name="Line 1058"/>
            <p:cNvSpPr>
              <a:spLocks noChangeShapeType="1"/>
            </p:cNvSpPr>
            <p:nvPr/>
          </p:nvSpPr>
          <p:spPr bwMode="auto">
            <a:xfrm flipV="1">
              <a:off x="3676" y="3981"/>
              <a:ext cx="1" cy="53"/>
            </a:xfrm>
            <a:prstGeom prst="line">
              <a:avLst/>
            </a:prstGeom>
            <a:noFill/>
            <a:ln w="17463">
              <a:solidFill>
                <a:srgbClr val="000000"/>
              </a:solidFill>
              <a:round/>
              <a:headEnd/>
              <a:tailEnd/>
            </a:ln>
          </p:spPr>
          <p:txBody>
            <a:bodyPr/>
            <a:lstStyle/>
            <a:p>
              <a:endParaRPr lang="en-US"/>
            </a:p>
          </p:txBody>
        </p:sp>
        <p:sp>
          <p:nvSpPr>
            <p:cNvPr id="199715" name="Line 1059"/>
            <p:cNvSpPr>
              <a:spLocks noChangeShapeType="1"/>
            </p:cNvSpPr>
            <p:nvPr/>
          </p:nvSpPr>
          <p:spPr bwMode="auto">
            <a:xfrm flipV="1">
              <a:off x="3031" y="3981"/>
              <a:ext cx="1" cy="53"/>
            </a:xfrm>
            <a:prstGeom prst="line">
              <a:avLst/>
            </a:prstGeom>
            <a:noFill/>
            <a:ln w="17463">
              <a:solidFill>
                <a:srgbClr val="000000"/>
              </a:solidFill>
              <a:round/>
              <a:headEnd/>
              <a:tailEnd/>
            </a:ln>
          </p:spPr>
          <p:txBody>
            <a:bodyPr/>
            <a:lstStyle/>
            <a:p>
              <a:endParaRPr lang="en-US"/>
            </a:p>
          </p:txBody>
        </p:sp>
        <p:sp>
          <p:nvSpPr>
            <p:cNvPr id="199716" name="Line 1060"/>
            <p:cNvSpPr>
              <a:spLocks noChangeShapeType="1"/>
            </p:cNvSpPr>
            <p:nvPr/>
          </p:nvSpPr>
          <p:spPr bwMode="auto">
            <a:xfrm flipV="1">
              <a:off x="2390" y="3981"/>
              <a:ext cx="1" cy="53"/>
            </a:xfrm>
            <a:prstGeom prst="line">
              <a:avLst/>
            </a:prstGeom>
            <a:noFill/>
            <a:ln w="17463">
              <a:solidFill>
                <a:srgbClr val="000000"/>
              </a:solidFill>
              <a:round/>
              <a:headEnd/>
              <a:tailEnd/>
            </a:ln>
          </p:spPr>
          <p:txBody>
            <a:bodyPr/>
            <a:lstStyle/>
            <a:p>
              <a:endParaRPr lang="en-US"/>
            </a:p>
          </p:txBody>
        </p:sp>
        <p:sp>
          <p:nvSpPr>
            <p:cNvPr id="199717" name="Line 1061"/>
            <p:cNvSpPr>
              <a:spLocks noChangeShapeType="1"/>
            </p:cNvSpPr>
            <p:nvPr/>
          </p:nvSpPr>
          <p:spPr bwMode="auto">
            <a:xfrm flipV="1">
              <a:off x="1744" y="3981"/>
              <a:ext cx="1" cy="53"/>
            </a:xfrm>
            <a:prstGeom prst="line">
              <a:avLst/>
            </a:prstGeom>
            <a:noFill/>
            <a:ln w="17463">
              <a:solidFill>
                <a:srgbClr val="000000"/>
              </a:solidFill>
              <a:round/>
              <a:headEnd/>
              <a:tailEnd/>
            </a:ln>
          </p:spPr>
          <p:txBody>
            <a:bodyPr/>
            <a:lstStyle/>
            <a:p>
              <a:endParaRPr lang="en-US"/>
            </a:p>
          </p:txBody>
        </p:sp>
        <p:sp>
          <p:nvSpPr>
            <p:cNvPr id="199718" name="Line 1062"/>
            <p:cNvSpPr>
              <a:spLocks noChangeShapeType="1"/>
            </p:cNvSpPr>
            <p:nvPr/>
          </p:nvSpPr>
          <p:spPr bwMode="auto">
            <a:xfrm flipV="1">
              <a:off x="1099" y="3981"/>
              <a:ext cx="1" cy="53"/>
            </a:xfrm>
            <a:prstGeom prst="line">
              <a:avLst/>
            </a:prstGeom>
            <a:noFill/>
            <a:ln w="17463">
              <a:solidFill>
                <a:srgbClr val="000000"/>
              </a:solidFill>
              <a:round/>
              <a:headEnd/>
              <a:tailEnd/>
            </a:ln>
          </p:spPr>
          <p:txBody>
            <a:bodyPr/>
            <a:lstStyle/>
            <a:p>
              <a:endParaRPr lang="en-US"/>
            </a:p>
          </p:txBody>
        </p:sp>
        <p:sp>
          <p:nvSpPr>
            <p:cNvPr id="199719" name="Freeform 1063"/>
            <p:cNvSpPr>
              <a:spLocks/>
            </p:cNvSpPr>
            <p:nvPr/>
          </p:nvSpPr>
          <p:spPr bwMode="auto">
            <a:xfrm>
              <a:off x="4225" y="2641"/>
              <a:ext cx="97" cy="726"/>
            </a:xfrm>
            <a:custGeom>
              <a:avLst/>
              <a:gdLst/>
              <a:ahLst/>
              <a:cxnLst>
                <a:cxn ang="0">
                  <a:pos x="97" y="0"/>
                </a:cxn>
                <a:cxn ang="0">
                  <a:pos x="86" y="96"/>
                </a:cxn>
                <a:cxn ang="0">
                  <a:pos x="76" y="197"/>
                </a:cxn>
                <a:cxn ang="0">
                  <a:pos x="65" y="299"/>
                </a:cxn>
                <a:cxn ang="0">
                  <a:pos x="54" y="406"/>
                </a:cxn>
                <a:cxn ang="0">
                  <a:pos x="43" y="502"/>
                </a:cxn>
                <a:cxn ang="0">
                  <a:pos x="32" y="592"/>
                </a:cxn>
                <a:cxn ang="0">
                  <a:pos x="27" y="630"/>
                </a:cxn>
                <a:cxn ang="0">
                  <a:pos x="16" y="667"/>
                </a:cxn>
                <a:cxn ang="0">
                  <a:pos x="10" y="699"/>
                </a:cxn>
                <a:cxn ang="0">
                  <a:pos x="0" y="726"/>
                </a:cxn>
              </a:cxnLst>
              <a:rect l="0" t="0" r="r" b="b"/>
              <a:pathLst>
                <a:path w="97" h="726">
                  <a:moveTo>
                    <a:pt x="97" y="0"/>
                  </a:moveTo>
                  <a:lnTo>
                    <a:pt x="86" y="96"/>
                  </a:lnTo>
                  <a:lnTo>
                    <a:pt x="76" y="197"/>
                  </a:lnTo>
                  <a:lnTo>
                    <a:pt x="65" y="299"/>
                  </a:lnTo>
                  <a:lnTo>
                    <a:pt x="54" y="406"/>
                  </a:lnTo>
                  <a:lnTo>
                    <a:pt x="43" y="502"/>
                  </a:lnTo>
                  <a:lnTo>
                    <a:pt x="32" y="592"/>
                  </a:lnTo>
                  <a:lnTo>
                    <a:pt x="27" y="630"/>
                  </a:lnTo>
                  <a:lnTo>
                    <a:pt x="16" y="667"/>
                  </a:lnTo>
                  <a:lnTo>
                    <a:pt x="10" y="699"/>
                  </a:lnTo>
                  <a:lnTo>
                    <a:pt x="0" y="726"/>
                  </a:lnTo>
                </a:path>
              </a:pathLst>
            </a:custGeom>
            <a:noFill/>
            <a:ln w="25400">
              <a:solidFill>
                <a:srgbClr val="008000"/>
              </a:solidFill>
              <a:prstDash val="solid"/>
              <a:round/>
              <a:headEnd/>
              <a:tailEnd/>
            </a:ln>
          </p:spPr>
          <p:txBody>
            <a:bodyPr/>
            <a:lstStyle/>
            <a:p>
              <a:endParaRPr lang="en-US"/>
            </a:p>
          </p:txBody>
        </p:sp>
        <p:sp>
          <p:nvSpPr>
            <p:cNvPr id="199720" name="Freeform 1064"/>
            <p:cNvSpPr>
              <a:spLocks/>
            </p:cNvSpPr>
            <p:nvPr/>
          </p:nvSpPr>
          <p:spPr bwMode="auto">
            <a:xfrm>
              <a:off x="4002" y="3367"/>
              <a:ext cx="223" cy="75"/>
            </a:xfrm>
            <a:custGeom>
              <a:avLst/>
              <a:gdLst/>
              <a:ahLst/>
              <a:cxnLst>
                <a:cxn ang="0">
                  <a:pos x="223" y="0"/>
                </a:cxn>
                <a:cxn ang="0">
                  <a:pos x="206" y="32"/>
                </a:cxn>
                <a:cxn ang="0">
                  <a:pos x="179" y="53"/>
                </a:cxn>
                <a:cxn ang="0">
                  <a:pos x="152" y="69"/>
                </a:cxn>
                <a:cxn ang="0">
                  <a:pos x="125" y="75"/>
                </a:cxn>
                <a:cxn ang="0">
                  <a:pos x="92" y="75"/>
                </a:cxn>
                <a:cxn ang="0">
                  <a:pos x="60" y="75"/>
                </a:cxn>
                <a:cxn ang="0">
                  <a:pos x="27" y="75"/>
                </a:cxn>
                <a:cxn ang="0">
                  <a:pos x="0" y="75"/>
                </a:cxn>
              </a:cxnLst>
              <a:rect l="0" t="0" r="r" b="b"/>
              <a:pathLst>
                <a:path w="223" h="75">
                  <a:moveTo>
                    <a:pt x="223" y="0"/>
                  </a:moveTo>
                  <a:lnTo>
                    <a:pt x="206" y="32"/>
                  </a:lnTo>
                  <a:lnTo>
                    <a:pt x="179" y="53"/>
                  </a:lnTo>
                  <a:lnTo>
                    <a:pt x="152" y="69"/>
                  </a:lnTo>
                  <a:lnTo>
                    <a:pt x="125" y="75"/>
                  </a:lnTo>
                  <a:lnTo>
                    <a:pt x="92" y="75"/>
                  </a:lnTo>
                  <a:lnTo>
                    <a:pt x="60" y="75"/>
                  </a:lnTo>
                  <a:lnTo>
                    <a:pt x="27" y="75"/>
                  </a:lnTo>
                  <a:lnTo>
                    <a:pt x="0" y="75"/>
                  </a:lnTo>
                </a:path>
              </a:pathLst>
            </a:custGeom>
            <a:noFill/>
            <a:ln w="25400">
              <a:solidFill>
                <a:srgbClr val="008000"/>
              </a:solidFill>
              <a:prstDash val="solid"/>
              <a:round/>
              <a:headEnd/>
              <a:tailEnd/>
            </a:ln>
          </p:spPr>
          <p:txBody>
            <a:bodyPr/>
            <a:lstStyle/>
            <a:p>
              <a:endParaRPr lang="en-US"/>
            </a:p>
          </p:txBody>
        </p:sp>
        <p:sp>
          <p:nvSpPr>
            <p:cNvPr id="199721" name="Freeform 1065"/>
            <p:cNvSpPr>
              <a:spLocks/>
            </p:cNvSpPr>
            <p:nvPr/>
          </p:nvSpPr>
          <p:spPr bwMode="auto">
            <a:xfrm>
              <a:off x="3676" y="3426"/>
              <a:ext cx="326" cy="16"/>
            </a:xfrm>
            <a:custGeom>
              <a:avLst/>
              <a:gdLst/>
              <a:ahLst/>
              <a:cxnLst>
                <a:cxn ang="0">
                  <a:pos x="326" y="16"/>
                </a:cxn>
                <a:cxn ang="0">
                  <a:pos x="266" y="16"/>
                </a:cxn>
                <a:cxn ang="0">
                  <a:pos x="234" y="16"/>
                </a:cxn>
                <a:cxn ang="0">
                  <a:pos x="196" y="10"/>
                </a:cxn>
                <a:cxn ang="0">
                  <a:pos x="158" y="10"/>
                </a:cxn>
                <a:cxn ang="0">
                  <a:pos x="109" y="5"/>
                </a:cxn>
                <a:cxn ang="0">
                  <a:pos x="60" y="0"/>
                </a:cxn>
                <a:cxn ang="0">
                  <a:pos x="0" y="0"/>
                </a:cxn>
              </a:cxnLst>
              <a:rect l="0" t="0" r="r" b="b"/>
              <a:pathLst>
                <a:path w="326" h="16">
                  <a:moveTo>
                    <a:pt x="326" y="16"/>
                  </a:moveTo>
                  <a:lnTo>
                    <a:pt x="266" y="16"/>
                  </a:lnTo>
                  <a:lnTo>
                    <a:pt x="234" y="16"/>
                  </a:lnTo>
                  <a:lnTo>
                    <a:pt x="196" y="10"/>
                  </a:lnTo>
                  <a:lnTo>
                    <a:pt x="158" y="10"/>
                  </a:lnTo>
                  <a:lnTo>
                    <a:pt x="109" y="5"/>
                  </a:lnTo>
                  <a:lnTo>
                    <a:pt x="60" y="0"/>
                  </a:lnTo>
                  <a:lnTo>
                    <a:pt x="0" y="0"/>
                  </a:lnTo>
                </a:path>
              </a:pathLst>
            </a:custGeom>
            <a:noFill/>
            <a:ln w="25400">
              <a:solidFill>
                <a:srgbClr val="008000"/>
              </a:solidFill>
              <a:prstDash val="solid"/>
              <a:round/>
              <a:headEnd/>
              <a:tailEnd/>
            </a:ln>
          </p:spPr>
          <p:txBody>
            <a:bodyPr/>
            <a:lstStyle/>
            <a:p>
              <a:endParaRPr lang="en-US"/>
            </a:p>
          </p:txBody>
        </p:sp>
        <p:sp>
          <p:nvSpPr>
            <p:cNvPr id="199722" name="Freeform 1066"/>
            <p:cNvSpPr>
              <a:spLocks/>
            </p:cNvSpPr>
            <p:nvPr/>
          </p:nvSpPr>
          <p:spPr bwMode="auto">
            <a:xfrm>
              <a:off x="2710" y="3399"/>
              <a:ext cx="966" cy="27"/>
            </a:xfrm>
            <a:custGeom>
              <a:avLst/>
              <a:gdLst/>
              <a:ahLst/>
              <a:cxnLst>
                <a:cxn ang="0">
                  <a:pos x="966" y="27"/>
                </a:cxn>
                <a:cxn ang="0">
                  <a:pos x="880" y="27"/>
                </a:cxn>
                <a:cxn ang="0">
                  <a:pos x="787" y="21"/>
                </a:cxn>
                <a:cxn ang="0">
                  <a:pos x="679" y="21"/>
                </a:cxn>
                <a:cxn ang="0">
                  <a:pos x="565" y="16"/>
                </a:cxn>
                <a:cxn ang="0">
                  <a:pos x="440" y="11"/>
                </a:cxn>
                <a:cxn ang="0">
                  <a:pos x="304" y="11"/>
                </a:cxn>
                <a:cxn ang="0">
                  <a:pos x="158" y="5"/>
                </a:cxn>
                <a:cxn ang="0">
                  <a:pos x="0" y="0"/>
                </a:cxn>
              </a:cxnLst>
              <a:rect l="0" t="0" r="r" b="b"/>
              <a:pathLst>
                <a:path w="966" h="27">
                  <a:moveTo>
                    <a:pt x="966" y="27"/>
                  </a:moveTo>
                  <a:lnTo>
                    <a:pt x="880" y="27"/>
                  </a:lnTo>
                  <a:lnTo>
                    <a:pt x="787" y="21"/>
                  </a:lnTo>
                  <a:lnTo>
                    <a:pt x="679" y="21"/>
                  </a:lnTo>
                  <a:lnTo>
                    <a:pt x="565" y="16"/>
                  </a:lnTo>
                  <a:lnTo>
                    <a:pt x="440" y="11"/>
                  </a:lnTo>
                  <a:lnTo>
                    <a:pt x="304" y="11"/>
                  </a:lnTo>
                  <a:lnTo>
                    <a:pt x="158" y="5"/>
                  </a:lnTo>
                  <a:lnTo>
                    <a:pt x="0" y="0"/>
                  </a:lnTo>
                </a:path>
              </a:pathLst>
            </a:custGeom>
            <a:noFill/>
            <a:ln w="25400">
              <a:solidFill>
                <a:srgbClr val="008000"/>
              </a:solidFill>
              <a:prstDash val="solid"/>
              <a:round/>
              <a:headEnd/>
              <a:tailEnd/>
            </a:ln>
          </p:spPr>
          <p:txBody>
            <a:bodyPr/>
            <a:lstStyle/>
            <a:p>
              <a:endParaRPr lang="en-US"/>
            </a:p>
          </p:txBody>
        </p:sp>
        <p:sp>
          <p:nvSpPr>
            <p:cNvPr id="199723" name="Freeform 1067"/>
            <p:cNvSpPr>
              <a:spLocks/>
            </p:cNvSpPr>
            <p:nvPr/>
          </p:nvSpPr>
          <p:spPr bwMode="auto">
            <a:xfrm>
              <a:off x="1099" y="3340"/>
              <a:ext cx="1611" cy="59"/>
            </a:xfrm>
            <a:custGeom>
              <a:avLst/>
              <a:gdLst/>
              <a:ahLst/>
              <a:cxnLst>
                <a:cxn ang="0">
                  <a:pos x="1611" y="59"/>
                </a:cxn>
                <a:cxn ang="0">
                  <a:pos x="1530" y="54"/>
                </a:cxn>
                <a:cxn ang="0">
                  <a:pos x="1443" y="54"/>
                </a:cxn>
                <a:cxn ang="0">
                  <a:pos x="1351" y="48"/>
                </a:cxn>
                <a:cxn ang="0">
                  <a:pos x="1253" y="48"/>
                </a:cxn>
                <a:cxn ang="0">
                  <a:pos x="1053" y="38"/>
                </a:cxn>
                <a:cxn ang="0">
                  <a:pos x="846" y="32"/>
                </a:cxn>
                <a:cxn ang="0">
                  <a:pos x="635" y="22"/>
                </a:cxn>
                <a:cxn ang="0">
                  <a:pos x="418" y="16"/>
                </a:cxn>
                <a:cxn ang="0">
                  <a:pos x="206" y="6"/>
                </a:cxn>
                <a:cxn ang="0">
                  <a:pos x="0" y="0"/>
                </a:cxn>
              </a:cxnLst>
              <a:rect l="0" t="0" r="r" b="b"/>
              <a:pathLst>
                <a:path w="1611" h="59">
                  <a:moveTo>
                    <a:pt x="1611" y="59"/>
                  </a:moveTo>
                  <a:lnTo>
                    <a:pt x="1530" y="54"/>
                  </a:lnTo>
                  <a:lnTo>
                    <a:pt x="1443" y="54"/>
                  </a:lnTo>
                  <a:lnTo>
                    <a:pt x="1351" y="48"/>
                  </a:lnTo>
                  <a:lnTo>
                    <a:pt x="1253" y="48"/>
                  </a:lnTo>
                  <a:lnTo>
                    <a:pt x="1053" y="38"/>
                  </a:lnTo>
                  <a:lnTo>
                    <a:pt x="846" y="32"/>
                  </a:lnTo>
                  <a:lnTo>
                    <a:pt x="635" y="22"/>
                  </a:lnTo>
                  <a:lnTo>
                    <a:pt x="418" y="16"/>
                  </a:lnTo>
                  <a:lnTo>
                    <a:pt x="206" y="6"/>
                  </a:lnTo>
                  <a:lnTo>
                    <a:pt x="0" y="0"/>
                  </a:lnTo>
                </a:path>
              </a:pathLst>
            </a:custGeom>
            <a:noFill/>
            <a:ln w="25400">
              <a:solidFill>
                <a:srgbClr val="008000"/>
              </a:solidFill>
              <a:prstDash val="solid"/>
              <a:round/>
              <a:headEnd/>
              <a:tailEnd/>
            </a:ln>
          </p:spPr>
          <p:txBody>
            <a:bodyPr/>
            <a:lstStyle/>
            <a:p>
              <a:endParaRPr lang="en-US"/>
            </a:p>
          </p:txBody>
        </p:sp>
        <p:sp>
          <p:nvSpPr>
            <p:cNvPr id="199724" name="Freeform 1068"/>
            <p:cNvSpPr>
              <a:spLocks/>
            </p:cNvSpPr>
            <p:nvPr/>
          </p:nvSpPr>
          <p:spPr bwMode="auto">
            <a:xfrm>
              <a:off x="4225" y="1974"/>
              <a:ext cx="97" cy="550"/>
            </a:xfrm>
            <a:custGeom>
              <a:avLst/>
              <a:gdLst/>
              <a:ahLst/>
              <a:cxnLst>
                <a:cxn ang="0">
                  <a:pos x="97" y="0"/>
                </a:cxn>
                <a:cxn ang="0">
                  <a:pos x="86" y="69"/>
                </a:cxn>
                <a:cxn ang="0">
                  <a:pos x="76" y="149"/>
                </a:cxn>
                <a:cxn ang="0">
                  <a:pos x="54" y="304"/>
                </a:cxn>
                <a:cxn ang="0">
                  <a:pos x="43" y="379"/>
                </a:cxn>
                <a:cxn ang="0">
                  <a:pos x="32" y="448"/>
                </a:cxn>
                <a:cxn ang="0">
                  <a:pos x="16" y="502"/>
                </a:cxn>
                <a:cxn ang="0">
                  <a:pos x="0" y="550"/>
                </a:cxn>
              </a:cxnLst>
              <a:rect l="0" t="0" r="r" b="b"/>
              <a:pathLst>
                <a:path w="97" h="550">
                  <a:moveTo>
                    <a:pt x="97" y="0"/>
                  </a:moveTo>
                  <a:lnTo>
                    <a:pt x="86" y="69"/>
                  </a:lnTo>
                  <a:lnTo>
                    <a:pt x="76" y="149"/>
                  </a:lnTo>
                  <a:lnTo>
                    <a:pt x="54" y="304"/>
                  </a:lnTo>
                  <a:lnTo>
                    <a:pt x="43" y="379"/>
                  </a:lnTo>
                  <a:lnTo>
                    <a:pt x="32" y="448"/>
                  </a:lnTo>
                  <a:lnTo>
                    <a:pt x="16" y="502"/>
                  </a:lnTo>
                  <a:lnTo>
                    <a:pt x="0" y="550"/>
                  </a:lnTo>
                </a:path>
              </a:pathLst>
            </a:custGeom>
            <a:noFill/>
            <a:ln w="25400">
              <a:solidFill>
                <a:srgbClr val="0000FF"/>
              </a:solidFill>
              <a:prstDash val="solid"/>
              <a:round/>
              <a:headEnd/>
              <a:tailEnd/>
            </a:ln>
          </p:spPr>
          <p:txBody>
            <a:bodyPr/>
            <a:lstStyle/>
            <a:p>
              <a:endParaRPr lang="en-US"/>
            </a:p>
          </p:txBody>
        </p:sp>
        <p:sp>
          <p:nvSpPr>
            <p:cNvPr id="199725" name="Freeform 1069"/>
            <p:cNvSpPr>
              <a:spLocks/>
            </p:cNvSpPr>
            <p:nvPr/>
          </p:nvSpPr>
          <p:spPr bwMode="auto">
            <a:xfrm>
              <a:off x="4002" y="2524"/>
              <a:ext cx="223" cy="74"/>
            </a:xfrm>
            <a:custGeom>
              <a:avLst/>
              <a:gdLst/>
              <a:ahLst/>
              <a:cxnLst>
                <a:cxn ang="0">
                  <a:pos x="223" y="0"/>
                </a:cxn>
                <a:cxn ang="0">
                  <a:pos x="201" y="32"/>
                </a:cxn>
                <a:cxn ang="0">
                  <a:pos x="179" y="53"/>
                </a:cxn>
                <a:cxn ang="0">
                  <a:pos x="152" y="64"/>
                </a:cxn>
                <a:cxn ang="0">
                  <a:pos x="125" y="74"/>
                </a:cxn>
                <a:cxn ang="0">
                  <a:pos x="98" y="74"/>
                </a:cxn>
                <a:cxn ang="0">
                  <a:pos x="65" y="74"/>
                </a:cxn>
                <a:cxn ang="0">
                  <a:pos x="33" y="74"/>
                </a:cxn>
                <a:cxn ang="0">
                  <a:pos x="0" y="74"/>
                </a:cxn>
              </a:cxnLst>
              <a:rect l="0" t="0" r="r" b="b"/>
              <a:pathLst>
                <a:path w="223" h="74">
                  <a:moveTo>
                    <a:pt x="223" y="0"/>
                  </a:moveTo>
                  <a:lnTo>
                    <a:pt x="201" y="32"/>
                  </a:lnTo>
                  <a:lnTo>
                    <a:pt x="179" y="53"/>
                  </a:lnTo>
                  <a:lnTo>
                    <a:pt x="152" y="64"/>
                  </a:lnTo>
                  <a:lnTo>
                    <a:pt x="125" y="74"/>
                  </a:lnTo>
                  <a:lnTo>
                    <a:pt x="98" y="74"/>
                  </a:lnTo>
                  <a:lnTo>
                    <a:pt x="65" y="74"/>
                  </a:lnTo>
                  <a:lnTo>
                    <a:pt x="33" y="74"/>
                  </a:lnTo>
                  <a:lnTo>
                    <a:pt x="0" y="74"/>
                  </a:lnTo>
                </a:path>
              </a:pathLst>
            </a:custGeom>
            <a:noFill/>
            <a:ln w="25400">
              <a:solidFill>
                <a:srgbClr val="0000FF"/>
              </a:solidFill>
              <a:prstDash val="solid"/>
              <a:round/>
              <a:headEnd/>
              <a:tailEnd/>
            </a:ln>
          </p:spPr>
          <p:txBody>
            <a:bodyPr/>
            <a:lstStyle/>
            <a:p>
              <a:endParaRPr lang="en-US"/>
            </a:p>
          </p:txBody>
        </p:sp>
        <p:sp>
          <p:nvSpPr>
            <p:cNvPr id="199726" name="Freeform 1070"/>
            <p:cNvSpPr>
              <a:spLocks/>
            </p:cNvSpPr>
            <p:nvPr/>
          </p:nvSpPr>
          <p:spPr bwMode="auto">
            <a:xfrm>
              <a:off x="3676" y="2582"/>
              <a:ext cx="326" cy="16"/>
            </a:xfrm>
            <a:custGeom>
              <a:avLst/>
              <a:gdLst/>
              <a:ahLst/>
              <a:cxnLst>
                <a:cxn ang="0">
                  <a:pos x="326" y="16"/>
                </a:cxn>
                <a:cxn ang="0">
                  <a:pos x="266" y="16"/>
                </a:cxn>
                <a:cxn ang="0">
                  <a:pos x="234" y="16"/>
                </a:cxn>
                <a:cxn ang="0">
                  <a:pos x="196" y="11"/>
                </a:cxn>
                <a:cxn ang="0">
                  <a:pos x="158" y="11"/>
                </a:cxn>
                <a:cxn ang="0">
                  <a:pos x="109" y="6"/>
                </a:cxn>
                <a:cxn ang="0">
                  <a:pos x="60" y="0"/>
                </a:cxn>
                <a:cxn ang="0">
                  <a:pos x="0" y="0"/>
                </a:cxn>
              </a:cxnLst>
              <a:rect l="0" t="0" r="r" b="b"/>
              <a:pathLst>
                <a:path w="326" h="16">
                  <a:moveTo>
                    <a:pt x="326" y="16"/>
                  </a:moveTo>
                  <a:lnTo>
                    <a:pt x="266" y="16"/>
                  </a:lnTo>
                  <a:lnTo>
                    <a:pt x="234" y="16"/>
                  </a:lnTo>
                  <a:lnTo>
                    <a:pt x="196" y="11"/>
                  </a:lnTo>
                  <a:lnTo>
                    <a:pt x="158" y="11"/>
                  </a:lnTo>
                  <a:lnTo>
                    <a:pt x="109" y="6"/>
                  </a:lnTo>
                  <a:lnTo>
                    <a:pt x="60" y="0"/>
                  </a:lnTo>
                  <a:lnTo>
                    <a:pt x="0" y="0"/>
                  </a:lnTo>
                </a:path>
              </a:pathLst>
            </a:custGeom>
            <a:noFill/>
            <a:ln w="25400">
              <a:solidFill>
                <a:srgbClr val="0000FF"/>
              </a:solidFill>
              <a:prstDash val="solid"/>
              <a:round/>
              <a:headEnd/>
              <a:tailEnd/>
            </a:ln>
          </p:spPr>
          <p:txBody>
            <a:bodyPr/>
            <a:lstStyle/>
            <a:p>
              <a:endParaRPr lang="en-US"/>
            </a:p>
          </p:txBody>
        </p:sp>
        <p:sp>
          <p:nvSpPr>
            <p:cNvPr id="199727" name="Freeform 1071"/>
            <p:cNvSpPr>
              <a:spLocks/>
            </p:cNvSpPr>
            <p:nvPr/>
          </p:nvSpPr>
          <p:spPr bwMode="auto">
            <a:xfrm>
              <a:off x="2710" y="2556"/>
              <a:ext cx="966" cy="26"/>
            </a:xfrm>
            <a:custGeom>
              <a:avLst/>
              <a:gdLst/>
              <a:ahLst/>
              <a:cxnLst>
                <a:cxn ang="0">
                  <a:pos x="966" y="26"/>
                </a:cxn>
                <a:cxn ang="0">
                  <a:pos x="880" y="21"/>
                </a:cxn>
                <a:cxn ang="0">
                  <a:pos x="787" y="21"/>
                </a:cxn>
                <a:cxn ang="0">
                  <a:pos x="679" y="16"/>
                </a:cxn>
                <a:cxn ang="0">
                  <a:pos x="565" y="16"/>
                </a:cxn>
                <a:cxn ang="0">
                  <a:pos x="440" y="10"/>
                </a:cxn>
                <a:cxn ang="0">
                  <a:pos x="304" y="5"/>
                </a:cxn>
                <a:cxn ang="0">
                  <a:pos x="158" y="5"/>
                </a:cxn>
                <a:cxn ang="0">
                  <a:pos x="0" y="0"/>
                </a:cxn>
              </a:cxnLst>
              <a:rect l="0" t="0" r="r" b="b"/>
              <a:pathLst>
                <a:path w="966" h="26">
                  <a:moveTo>
                    <a:pt x="966" y="26"/>
                  </a:moveTo>
                  <a:lnTo>
                    <a:pt x="880" y="21"/>
                  </a:lnTo>
                  <a:lnTo>
                    <a:pt x="787" y="21"/>
                  </a:lnTo>
                  <a:lnTo>
                    <a:pt x="679" y="16"/>
                  </a:lnTo>
                  <a:lnTo>
                    <a:pt x="565" y="16"/>
                  </a:lnTo>
                  <a:lnTo>
                    <a:pt x="440" y="10"/>
                  </a:lnTo>
                  <a:lnTo>
                    <a:pt x="304" y="5"/>
                  </a:lnTo>
                  <a:lnTo>
                    <a:pt x="158" y="5"/>
                  </a:lnTo>
                  <a:lnTo>
                    <a:pt x="0" y="0"/>
                  </a:lnTo>
                </a:path>
              </a:pathLst>
            </a:custGeom>
            <a:noFill/>
            <a:ln w="25400">
              <a:solidFill>
                <a:srgbClr val="0000FF"/>
              </a:solidFill>
              <a:prstDash val="solid"/>
              <a:round/>
              <a:headEnd/>
              <a:tailEnd/>
            </a:ln>
          </p:spPr>
          <p:txBody>
            <a:bodyPr/>
            <a:lstStyle/>
            <a:p>
              <a:endParaRPr lang="en-US"/>
            </a:p>
          </p:txBody>
        </p:sp>
        <p:sp>
          <p:nvSpPr>
            <p:cNvPr id="199728" name="Freeform 1072"/>
            <p:cNvSpPr>
              <a:spLocks/>
            </p:cNvSpPr>
            <p:nvPr/>
          </p:nvSpPr>
          <p:spPr bwMode="auto">
            <a:xfrm>
              <a:off x="1099" y="2524"/>
              <a:ext cx="1611" cy="32"/>
            </a:xfrm>
            <a:custGeom>
              <a:avLst/>
              <a:gdLst/>
              <a:ahLst/>
              <a:cxnLst>
                <a:cxn ang="0">
                  <a:pos x="1611" y="32"/>
                </a:cxn>
                <a:cxn ang="0">
                  <a:pos x="1530" y="32"/>
                </a:cxn>
                <a:cxn ang="0">
                  <a:pos x="1443" y="26"/>
                </a:cxn>
                <a:cxn ang="0">
                  <a:pos x="1351" y="26"/>
                </a:cxn>
                <a:cxn ang="0">
                  <a:pos x="1253" y="26"/>
                </a:cxn>
                <a:cxn ang="0">
                  <a:pos x="1053" y="21"/>
                </a:cxn>
                <a:cxn ang="0">
                  <a:pos x="846" y="16"/>
                </a:cxn>
                <a:cxn ang="0">
                  <a:pos x="635" y="10"/>
                </a:cxn>
                <a:cxn ang="0">
                  <a:pos x="418" y="10"/>
                </a:cxn>
                <a:cxn ang="0">
                  <a:pos x="206" y="5"/>
                </a:cxn>
                <a:cxn ang="0">
                  <a:pos x="0" y="0"/>
                </a:cxn>
              </a:cxnLst>
              <a:rect l="0" t="0" r="r" b="b"/>
              <a:pathLst>
                <a:path w="1611" h="32">
                  <a:moveTo>
                    <a:pt x="1611" y="32"/>
                  </a:moveTo>
                  <a:lnTo>
                    <a:pt x="1530" y="32"/>
                  </a:lnTo>
                  <a:lnTo>
                    <a:pt x="1443" y="26"/>
                  </a:lnTo>
                  <a:lnTo>
                    <a:pt x="1351" y="26"/>
                  </a:lnTo>
                  <a:lnTo>
                    <a:pt x="1253" y="26"/>
                  </a:lnTo>
                  <a:lnTo>
                    <a:pt x="1053" y="21"/>
                  </a:lnTo>
                  <a:lnTo>
                    <a:pt x="846" y="16"/>
                  </a:lnTo>
                  <a:lnTo>
                    <a:pt x="635" y="10"/>
                  </a:lnTo>
                  <a:lnTo>
                    <a:pt x="418" y="10"/>
                  </a:lnTo>
                  <a:lnTo>
                    <a:pt x="206" y="5"/>
                  </a:lnTo>
                  <a:lnTo>
                    <a:pt x="0" y="0"/>
                  </a:lnTo>
                </a:path>
              </a:pathLst>
            </a:custGeom>
            <a:noFill/>
            <a:ln w="25400">
              <a:solidFill>
                <a:srgbClr val="0000FF"/>
              </a:solidFill>
              <a:prstDash val="solid"/>
              <a:round/>
              <a:headEnd/>
              <a:tailEnd/>
            </a:ln>
          </p:spPr>
          <p:txBody>
            <a:bodyPr/>
            <a:lstStyle/>
            <a:p>
              <a:endParaRPr lang="en-US"/>
            </a:p>
          </p:txBody>
        </p:sp>
        <p:sp>
          <p:nvSpPr>
            <p:cNvPr id="199729" name="Freeform 1073"/>
            <p:cNvSpPr>
              <a:spLocks/>
            </p:cNvSpPr>
            <p:nvPr/>
          </p:nvSpPr>
          <p:spPr bwMode="auto">
            <a:xfrm>
              <a:off x="4225" y="1680"/>
              <a:ext cx="97" cy="379"/>
            </a:xfrm>
            <a:custGeom>
              <a:avLst/>
              <a:gdLst/>
              <a:ahLst/>
              <a:cxnLst>
                <a:cxn ang="0">
                  <a:pos x="97" y="0"/>
                </a:cxn>
                <a:cxn ang="0">
                  <a:pos x="86" y="48"/>
                </a:cxn>
                <a:cxn ang="0">
                  <a:pos x="76" y="102"/>
                </a:cxn>
                <a:cxn ang="0">
                  <a:pos x="54" y="209"/>
                </a:cxn>
                <a:cxn ang="0">
                  <a:pos x="43" y="262"/>
                </a:cxn>
                <a:cxn ang="0">
                  <a:pos x="32" y="310"/>
                </a:cxn>
                <a:cxn ang="0">
                  <a:pos x="16" y="347"/>
                </a:cxn>
                <a:cxn ang="0">
                  <a:pos x="0" y="379"/>
                </a:cxn>
              </a:cxnLst>
              <a:rect l="0" t="0" r="r" b="b"/>
              <a:pathLst>
                <a:path w="97" h="379">
                  <a:moveTo>
                    <a:pt x="97" y="0"/>
                  </a:moveTo>
                  <a:lnTo>
                    <a:pt x="86" y="48"/>
                  </a:lnTo>
                  <a:lnTo>
                    <a:pt x="76" y="102"/>
                  </a:lnTo>
                  <a:lnTo>
                    <a:pt x="54" y="209"/>
                  </a:lnTo>
                  <a:lnTo>
                    <a:pt x="43" y="262"/>
                  </a:lnTo>
                  <a:lnTo>
                    <a:pt x="32" y="310"/>
                  </a:lnTo>
                  <a:lnTo>
                    <a:pt x="16" y="347"/>
                  </a:lnTo>
                  <a:lnTo>
                    <a:pt x="0" y="379"/>
                  </a:lnTo>
                </a:path>
              </a:pathLst>
            </a:custGeom>
            <a:noFill/>
            <a:ln w="25400">
              <a:solidFill>
                <a:srgbClr val="FF0000"/>
              </a:solidFill>
              <a:prstDash val="solid"/>
              <a:round/>
              <a:headEnd/>
              <a:tailEnd/>
            </a:ln>
          </p:spPr>
          <p:txBody>
            <a:bodyPr/>
            <a:lstStyle/>
            <a:p>
              <a:endParaRPr lang="en-US"/>
            </a:p>
          </p:txBody>
        </p:sp>
        <p:sp>
          <p:nvSpPr>
            <p:cNvPr id="199730" name="Freeform 1074"/>
            <p:cNvSpPr>
              <a:spLocks/>
            </p:cNvSpPr>
            <p:nvPr/>
          </p:nvSpPr>
          <p:spPr bwMode="auto">
            <a:xfrm>
              <a:off x="4002" y="2059"/>
              <a:ext cx="223" cy="48"/>
            </a:xfrm>
            <a:custGeom>
              <a:avLst/>
              <a:gdLst/>
              <a:ahLst/>
              <a:cxnLst>
                <a:cxn ang="0">
                  <a:pos x="223" y="0"/>
                </a:cxn>
                <a:cxn ang="0">
                  <a:pos x="201" y="22"/>
                </a:cxn>
                <a:cxn ang="0">
                  <a:pos x="179" y="38"/>
                </a:cxn>
                <a:cxn ang="0">
                  <a:pos x="152" y="43"/>
                </a:cxn>
                <a:cxn ang="0">
                  <a:pos x="125" y="48"/>
                </a:cxn>
                <a:cxn ang="0">
                  <a:pos x="65" y="43"/>
                </a:cxn>
                <a:cxn ang="0">
                  <a:pos x="0" y="43"/>
                </a:cxn>
              </a:cxnLst>
              <a:rect l="0" t="0" r="r" b="b"/>
              <a:pathLst>
                <a:path w="223" h="48">
                  <a:moveTo>
                    <a:pt x="223" y="0"/>
                  </a:moveTo>
                  <a:lnTo>
                    <a:pt x="201" y="22"/>
                  </a:lnTo>
                  <a:lnTo>
                    <a:pt x="179" y="38"/>
                  </a:lnTo>
                  <a:lnTo>
                    <a:pt x="152" y="43"/>
                  </a:lnTo>
                  <a:lnTo>
                    <a:pt x="125" y="48"/>
                  </a:lnTo>
                  <a:lnTo>
                    <a:pt x="65" y="43"/>
                  </a:lnTo>
                  <a:lnTo>
                    <a:pt x="0" y="43"/>
                  </a:lnTo>
                </a:path>
              </a:pathLst>
            </a:custGeom>
            <a:noFill/>
            <a:ln w="25400">
              <a:solidFill>
                <a:srgbClr val="FF0000"/>
              </a:solidFill>
              <a:prstDash val="solid"/>
              <a:round/>
              <a:headEnd/>
              <a:tailEnd/>
            </a:ln>
          </p:spPr>
          <p:txBody>
            <a:bodyPr/>
            <a:lstStyle/>
            <a:p>
              <a:endParaRPr lang="en-US"/>
            </a:p>
          </p:txBody>
        </p:sp>
        <p:sp>
          <p:nvSpPr>
            <p:cNvPr id="199731" name="Freeform 1075"/>
            <p:cNvSpPr>
              <a:spLocks/>
            </p:cNvSpPr>
            <p:nvPr/>
          </p:nvSpPr>
          <p:spPr bwMode="auto">
            <a:xfrm>
              <a:off x="3676" y="2086"/>
              <a:ext cx="326" cy="16"/>
            </a:xfrm>
            <a:custGeom>
              <a:avLst/>
              <a:gdLst/>
              <a:ahLst/>
              <a:cxnLst>
                <a:cxn ang="0">
                  <a:pos x="326" y="16"/>
                </a:cxn>
                <a:cxn ang="0">
                  <a:pos x="266" y="16"/>
                </a:cxn>
                <a:cxn ang="0">
                  <a:pos x="234" y="16"/>
                </a:cxn>
                <a:cxn ang="0">
                  <a:pos x="196" y="11"/>
                </a:cxn>
                <a:cxn ang="0">
                  <a:pos x="158" y="11"/>
                </a:cxn>
                <a:cxn ang="0">
                  <a:pos x="109" y="5"/>
                </a:cxn>
                <a:cxn ang="0">
                  <a:pos x="60" y="0"/>
                </a:cxn>
                <a:cxn ang="0">
                  <a:pos x="0" y="0"/>
                </a:cxn>
              </a:cxnLst>
              <a:rect l="0" t="0" r="r" b="b"/>
              <a:pathLst>
                <a:path w="326" h="16">
                  <a:moveTo>
                    <a:pt x="326" y="16"/>
                  </a:moveTo>
                  <a:lnTo>
                    <a:pt x="266" y="16"/>
                  </a:lnTo>
                  <a:lnTo>
                    <a:pt x="234" y="16"/>
                  </a:lnTo>
                  <a:lnTo>
                    <a:pt x="196" y="11"/>
                  </a:lnTo>
                  <a:lnTo>
                    <a:pt x="158" y="11"/>
                  </a:lnTo>
                  <a:lnTo>
                    <a:pt x="109" y="5"/>
                  </a:lnTo>
                  <a:lnTo>
                    <a:pt x="60" y="0"/>
                  </a:lnTo>
                  <a:lnTo>
                    <a:pt x="0" y="0"/>
                  </a:lnTo>
                </a:path>
              </a:pathLst>
            </a:custGeom>
            <a:noFill/>
            <a:ln w="25400">
              <a:solidFill>
                <a:srgbClr val="FF0000"/>
              </a:solidFill>
              <a:prstDash val="solid"/>
              <a:round/>
              <a:headEnd/>
              <a:tailEnd/>
            </a:ln>
          </p:spPr>
          <p:txBody>
            <a:bodyPr/>
            <a:lstStyle/>
            <a:p>
              <a:endParaRPr lang="en-US"/>
            </a:p>
          </p:txBody>
        </p:sp>
        <p:sp>
          <p:nvSpPr>
            <p:cNvPr id="199732" name="Freeform 1076"/>
            <p:cNvSpPr>
              <a:spLocks/>
            </p:cNvSpPr>
            <p:nvPr/>
          </p:nvSpPr>
          <p:spPr bwMode="auto">
            <a:xfrm>
              <a:off x="2710" y="2059"/>
              <a:ext cx="966" cy="27"/>
            </a:xfrm>
            <a:custGeom>
              <a:avLst/>
              <a:gdLst/>
              <a:ahLst/>
              <a:cxnLst>
                <a:cxn ang="0">
                  <a:pos x="966" y="27"/>
                </a:cxn>
                <a:cxn ang="0">
                  <a:pos x="880" y="27"/>
                </a:cxn>
                <a:cxn ang="0">
                  <a:pos x="787" y="22"/>
                </a:cxn>
                <a:cxn ang="0">
                  <a:pos x="679" y="22"/>
                </a:cxn>
                <a:cxn ang="0">
                  <a:pos x="565" y="16"/>
                </a:cxn>
                <a:cxn ang="0">
                  <a:pos x="440" y="11"/>
                </a:cxn>
                <a:cxn ang="0">
                  <a:pos x="304" y="11"/>
                </a:cxn>
                <a:cxn ang="0">
                  <a:pos x="158" y="6"/>
                </a:cxn>
                <a:cxn ang="0">
                  <a:pos x="0" y="0"/>
                </a:cxn>
              </a:cxnLst>
              <a:rect l="0" t="0" r="r" b="b"/>
              <a:pathLst>
                <a:path w="966" h="27">
                  <a:moveTo>
                    <a:pt x="966" y="27"/>
                  </a:moveTo>
                  <a:lnTo>
                    <a:pt x="880" y="27"/>
                  </a:lnTo>
                  <a:lnTo>
                    <a:pt x="787" y="22"/>
                  </a:lnTo>
                  <a:lnTo>
                    <a:pt x="679" y="22"/>
                  </a:lnTo>
                  <a:lnTo>
                    <a:pt x="565" y="16"/>
                  </a:lnTo>
                  <a:lnTo>
                    <a:pt x="440" y="11"/>
                  </a:lnTo>
                  <a:lnTo>
                    <a:pt x="304" y="11"/>
                  </a:lnTo>
                  <a:lnTo>
                    <a:pt x="158" y="6"/>
                  </a:lnTo>
                  <a:lnTo>
                    <a:pt x="0" y="0"/>
                  </a:lnTo>
                </a:path>
              </a:pathLst>
            </a:custGeom>
            <a:noFill/>
            <a:ln w="25400">
              <a:solidFill>
                <a:srgbClr val="FF0000"/>
              </a:solidFill>
              <a:prstDash val="solid"/>
              <a:round/>
              <a:headEnd/>
              <a:tailEnd/>
            </a:ln>
          </p:spPr>
          <p:txBody>
            <a:bodyPr/>
            <a:lstStyle/>
            <a:p>
              <a:endParaRPr lang="en-US"/>
            </a:p>
          </p:txBody>
        </p:sp>
        <p:sp>
          <p:nvSpPr>
            <p:cNvPr id="199733" name="Freeform 1077"/>
            <p:cNvSpPr>
              <a:spLocks/>
            </p:cNvSpPr>
            <p:nvPr/>
          </p:nvSpPr>
          <p:spPr bwMode="auto">
            <a:xfrm>
              <a:off x="1099" y="2001"/>
              <a:ext cx="1611" cy="58"/>
            </a:xfrm>
            <a:custGeom>
              <a:avLst/>
              <a:gdLst/>
              <a:ahLst/>
              <a:cxnLst>
                <a:cxn ang="0">
                  <a:pos x="1611" y="58"/>
                </a:cxn>
                <a:cxn ang="0">
                  <a:pos x="1530" y="53"/>
                </a:cxn>
                <a:cxn ang="0">
                  <a:pos x="1443" y="53"/>
                </a:cxn>
                <a:cxn ang="0">
                  <a:pos x="1351" y="48"/>
                </a:cxn>
                <a:cxn ang="0">
                  <a:pos x="1253" y="48"/>
                </a:cxn>
                <a:cxn ang="0">
                  <a:pos x="1053" y="37"/>
                </a:cxn>
                <a:cxn ang="0">
                  <a:pos x="846" y="32"/>
                </a:cxn>
                <a:cxn ang="0">
                  <a:pos x="635" y="21"/>
                </a:cxn>
                <a:cxn ang="0">
                  <a:pos x="418" y="16"/>
                </a:cxn>
                <a:cxn ang="0">
                  <a:pos x="206" y="5"/>
                </a:cxn>
                <a:cxn ang="0">
                  <a:pos x="0" y="0"/>
                </a:cxn>
              </a:cxnLst>
              <a:rect l="0" t="0" r="r" b="b"/>
              <a:pathLst>
                <a:path w="1611" h="58">
                  <a:moveTo>
                    <a:pt x="1611" y="58"/>
                  </a:moveTo>
                  <a:lnTo>
                    <a:pt x="1530" y="53"/>
                  </a:lnTo>
                  <a:lnTo>
                    <a:pt x="1443" y="53"/>
                  </a:lnTo>
                  <a:lnTo>
                    <a:pt x="1351" y="48"/>
                  </a:lnTo>
                  <a:lnTo>
                    <a:pt x="1253" y="48"/>
                  </a:lnTo>
                  <a:lnTo>
                    <a:pt x="1053" y="37"/>
                  </a:lnTo>
                  <a:lnTo>
                    <a:pt x="846" y="32"/>
                  </a:lnTo>
                  <a:lnTo>
                    <a:pt x="635" y="21"/>
                  </a:lnTo>
                  <a:lnTo>
                    <a:pt x="418" y="16"/>
                  </a:lnTo>
                  <a:lnTo>
                    <a:pt x="206" y="5"/>
                  </a:lnTo>
                  <a:lnTo>
                    <a:pt x="0" y="0"/>
                  </a:lnTo>
                </a:path>
              </a:pathLst>
            </a:custGeom>
            <a:noFill/>
            <a:ln w="25400">
              <a:solidFill>
                <a:srgbClr val="FF0000"/>
              </a:solidFill>
              <a:prstDash val="solid"/>
              <a:round/>
              <a:headEnd/>
              <a:tailEnd/>
            </a:ln>
          </p:spPr>
          <p:txBody>
            <a:bodyPr/>
            <a:lstStyle/>
            <a:p>
              <a:endParaRPr lang="en-US"/>
            </a:p>
          </p:txBody>
        </p:sp>
        <p:sp>
          <p:nvSpPr>
            <p:cNvPr id="199736" name="Rectangle 1080"/>
            <p:cNvSpPr>
              <a:spLocks noChangeArrowheads="1"/>
            </p:cNvSpPr>
            <p:nvPr/>
          </p:nvSpPr>
          <p:spPr bwMode="auto">
            <a:xfrm>
              <a:off x="816" y="3959"/>
              <a:ext cx="17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2000</a:t>
              </a:r>
              <a:endParaRPr lang="en-US" dirty="0">
                <a:latin typeface="Verdana" pitchFamily="34" charset="0"/>
              </a:endParaRPr>
            </a:p>
          </p:txBody>
        </p:sp>
        <p:sp>
          <p:nvSpPr>
            <p:cNvPr id="199737" name="Rectangle 1081"/>
            <p:cNvSpPr>
              <a:spLocks noChangeArrowheads="1"/>
            </p:cNvSpPr>
            <p:nvPr/>
          </p:nvSpPr>
          <p:spPr bwMode="auto">
            <a:xfrm>
              <a:off x="816" y="3671"/>
              <a:ext cx="17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3000</a:t>
              </a:r>
              <a:endParaRPr lang="en-US" dirty="0">
                <a:latin typeface="Verdana" pitchFamily="34" charset="0"/>
              </a:endParaRPr>
            </a:p>
          </p:txBody>
        </p:sp>
        <p:sp>
          <p:nvSpPr>
            <p:cNvPr id="199738" name="Rectangle 1082"/>
            <p:cNvSpPr>
              <a:spLocks noChangeArrowheads="1"/>
            </p:cNvSpPr>
            <p:nvPr/>
          </p:nvSpPr>
          <p:spPr bwMode="auto">
            <a:xfrm>
              <a:off x="816" y="3378"/>
              <a:ext cx="17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4000</a:t>
              </a:r>
              <a:endParaRPr lang="en-US" dirty="0">
                <a:latin typeface="Verdana" pitchFamily="34" charset="0"/>
              </a:endParaRPr>
            </a:p>
          </p:txBody>
        </p:sp>
        <p:sp>
          <p:nvSpPr>
            <p:cNvPr id="199739" name="Rectangle 1083"/>
            <p:cNvSpPr>
              <a:spLocks noChangeArrowheads="1"/>
            </p:cNvSpPr>
            <p:nvPr/>
          </p:nvSpPr>
          <p:spPr bwMode="auto">
            <a:xfrm>
              <a:off x="816" y="3089"/>
              <a:ext cx="17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5000</a:t>
              </a:r>
              <a:endParaRPr lang="en-US" dirty="0">
                <a:latin typeface="Verdana" pitchFamily="34" charset="0"/>
              </a:endParaRPr>
            </a:p>
          </p:txBody>
        </p:sp>
        <p:sp>
          <p:nvSpPr>
            <p:cNvPr id="199740" name="Rectangle 1084"/>
            <p:cNvSpPr>
              <a:spLocks noChangeArrowheads="1"/>
            </p:cNvSpPr>
            <p:nvPr/>
          </p:nvSpPr>
          <p:spPr bwMode="auto">
            <a:xfrm>
              <a:off x="816" y="2797"/>
              <a:ext cx="17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6000</a:t>
              </a:r>
              <a:endParaRPr lang="en-US" dirty="0">
                <a:latin typeface="Verdana" pitchFamily="34" charset="0"/>
              </a:endParaRPr>
            </a:p>
          </p:txBody>
        </p:sp>
        <p:sp>
          <p:nvSpPr>
            <p:cNvPr id="199741" name="Rectangle 1085"/>
            <p:cNvSpPr>
              <a:spLocks noChangeArrowheads="1"/>
            </p:cNvSpPr>
            <p:nvPr/>
          </p:nvSpPr>
          <p:spPr bwMode="auto">
            <a:xfrm>
              <a:off x="816" y="2508"/>
              <a:ext cx="17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7000</a:t>
              </a:r>
              <a:endParaRPr lang="en-US" dirty="0">
                <a:latin typeface="Verdana" pitchFamily="34" charset="0"/>
              </a:endParaRPr>
            </a:p>
          </p:txBody>
        </p:sp>
        <p:sp>
          <p:nvSpPr>
            <p:cNvPr id="199742" name="Rectangle 1086"/>
            <p:cNvSpPr>
              <a:spLocks noChangeArrowheads="1"/>
            </p:cNvSpPr>
            <p:nvPr/>
          </p:nvSpPr>
          <p:spPr bwMode="auto">
            <a:xfrm>
              <a:off x="816" y="2214"/>
              <a:ext cx="17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8000</a:t>
              </a:r>
              <a:endParaRPr lang="en-US" dirty="0">
                <a:latin typeface="Verdana" pitchFamily="34" charset="0"/>
              </a:endParaRPr>
            </a:p>
          </p:txBody>
        </p:sp>
        <p:sp>
          <p:nvSpPr>
            <p:cNvPr id="199743" name="Rectangle 1087"/>
            <p:cNvSpPr>
              <a:spLocks noChangeArrowheads="1"/>
            </p:cNvSpPr>
            <p:nvPr/>
          </p:nvSpPr>
          <p:spPr bwMode="auto">
            <a:xfrm>
              <a:off x="816" y="1926"/>
              <a:ext cx="17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9000</a:t>
              </a:r>
              <a:endParaRPr lang="en-US" dirty="0">
                <a:latin typeface="Verdana" pitchFamily="34" charset="0"/>
              </a:endParaRPr>
            </a:p>
          </p:txBody>
        </p:sp>
        <p:sp>
          <p:nvSpPr>
            <p:cNvPr id="199744" name="Rectangle 1088"/>
            <p:cNvSpPr>
              <a:spLocks noChangeArrowheads="1"/>
            </p:cNvSpPr>
            <p:nvPr/>
          </p:nvSpPr>
          <p:spPr bwMode="auto">
            <a:xfrm>
              <a:off x="767" y="1632"/>
              <a:ext cx="224"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10000</a:t>
              </a:r>
              <a:endParaRPr lang="en-US" dirty="0">
                <a:latin typeface="Verdana" pitchFamily="34" charset="0"/>
              </a:endParaRPr>
            </a:p>
          </p:txBody>
        </p:sp>
        <p:sp>
          <p:nvSpPr>
            <p:cNvPr id="199745" name="Rectangle 1089"/>
            <p:cNvSpPr>
              <a:spLocks noChangeArrowheads="1"/>
            </p:cNvSpPr>
            <p:nvPr/>
          </p:nvSpPr>
          <p:spPr bwMode="auto">
            <a:xfrm>
              <a:off x="4290" y="4083"/>
              <a:ext cx="45"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0</a:t>
              </a:r>
              <a:endParaRPr lang="en-US" dirty="0">
                <a:latin typeface="Verdana" pitchFamily="34" charset="0"/>
              </a:endParaRPr>
            </a:p>
          </p:txBody>
        </p:sp>
        <p:sp>
          <p:nvSpPr>
            <p:cNvPr id="199746" name="Rectangle 1090"/>
            <p:cNvSpPr>
              <a:spLocks noChangeArrowheads="1"/>
            </p:cNvSpPr>
            <p:nvPr/>
          </p:nvSpPr>
          <p:spPr bwMode="auto">
            <a:xfrm>
              <a:off x="3622" y="4083"/>
              <a:ext cx="8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20</a:t>
              </a:r>
              <a:endParaRPr lang="en-US" dirty="0">
                <a:latin typeface="Verdana" pitchFamily="34" charset="0"/>
              </a:endParaRPr>
            </a:p>
          </p:txBody>
        </p:sp>
        <p:sp>
          <p:nvSpPr>
            <p:cNvPr id="199747" name="Rectangle 1091"/>
            <p:cNvSpPr>
              <a:spLocks noChangeArrowheads="1"/>
            </p:cNvSpPr>
            <p:nvPr/>
          </p:nvSpPr>
          <p:spPr bwMode="auto">
            <a:xfrm>
              <a:off x="2976" y="4083"/>
              <a:ext cx="8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40</a:t>
              </a:r>
              <a:endParaRPr lang="en-US" dirty="0">
                <a:latin typeface="Verdana" pitchFamily="34" charset="0"/>
              </a:endParaRPr>
            </a:p>
          </p:txBody>
        </p:sp>
        <p:sp>
          <p:nvSpPr>
            <p:cNvPr id="199748" name="Rectangle 1092"/>
            <p:cNvSpPr>
              <a:spLocks noChangeArrowheads="1"/>
            </p:cNvSpPr>
            <p:nvPr/>
          </p:nvSpPr>
          <p:spPr bwMode="auto">
            <a:xfrm>
              <a:off x="2335" y="4083"/>
              <a:ext cx="8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60</a:t>
              </a:r>
              <a:endParaRPr lang="en-US" dirty="0">
                <a:latin typeface="Verdana" pitchFamily="34" charset="0"/>
              </a:endParaRPr>
            </a:p>
          </p:txBody>
        </p:sp>
        <p:sp>
          <p:nvSpPr>
            <p:cNvPr id="199749" name="Rectangle 1093"/>
            <p:cNvSpPr>
              <a:spLocks noChangeArrowheads="1"/>
            </p:cNvSpPr>
            <p:nvPr/>
          </p:nvSpPr>
          <p:spPr bwMode="auto">
            <a:xfrm>
              <a:off x="1690" y="4083"/>
              <a:ext cx="89"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80</a:t>
              </a:r>
              <a:endParaRPr lang="en-US" dirty="0">
                <a:latin typeface="Verdana" pitchFamily="34" charset="0"/>
              </a:endParaRPr>
            </a:p>
          </p:txBody>
        </p:sp>
        <p:sp>
          <p:nvSpPr>
            <p:cNvPr id="199750" name="Rectangle 1094"/>
            <p:cNvSpPr>
              <a:spLocks noChangeArrowheads="1"/>
            </p:cNvSpPr>
            <p:nvPr/>
          </p:nvSpPr>
          <p:spPr bwMode="auto">
            <a:xfrm>
              <a:off x="1016" y="4083"/>
              <a:ext cx="134" cy="116"/>
            </a:xfrm>
            <a:prstGeom prst="rect">
              <a:avLst/>
            </a:prstGeom>
            <a:noFill/>
            <a:ln w="9525">
              <a:noFill/>
              <a:miter lim="800000"/>
              <a:headEnd/>
              <a:tailEnd/>
            </a:ln>
          </p:spPr>
          <p:txBody>
            <a:bodyPr wrap="none" lIns="0" tIns="0" rIns="0" bIns="0">
              <a:spAutoFit/>
            </a:bodyPr>
            <a:lstStyle/>
            <a:p>
              <a:r>
                <a:rPr lang="en-US" sz="1000" dirty="0">
                  <a:solidFill>
                    <a:srgbClr val="FFFFFF"/>
                  </a:solidFill>
                  <a:latin typeface="Verdana" pitchFamily="34" charset="0"/>
                </a:rPr>
                <a:t>100</a:t>
              </a:r>
              <a:endParaRPr lang="en-US" dirty="0">
                <a:latin typeface="Verdana" pitchFamily="34" charset="0"/>
              </a:endParaRPr>
            </a:p>
          </p:txBody>
        </p:sp>
        <p:sp>
          <p:nvSpPr>
            <p:cNvPr id="199751" name="Rectangle 1095"/>
            <p:cNvSpPr>
              <a:spLocks noChangeArrowheads="1"/>
            </p:cNvSpPr>
            <p:nvPr/>
          </p:nvSpPr>
          <p:spPr bwMode="auto">
            <a:xfrm>
              <a:off x="2190" y="4237"/>
              <a:ext cx="828" cy="139"/>
            </a:xfrm>
            <a:prstGeom prst="rect">
              <a:avLst/>
            </a:prstGeom>
            <a:noFill/>
            <a:ln w="9525">
              <a:noFill/>
              <a:miter lim="800000"/>
              <a:headEnd/>
              <a:tailEnd/>
            </a:ln>
          </p:spPr>
          <p:txBody>
            <a:bodyPr wrap="none" lIns="0" tIns="0" rIns="0" bIns="0">
              <a:spAutoFit/>
            </a:bodyPr>
            <a:lstStyle/>
            <a:p>
              <a:r>
                <a:rPr lang="en-US" sz="1200" dirty="0">
                  <a:solidFill>
                    <a:srgbClr val="FFFFFF"/>
                  </a:solidFill>
                  <a:latin typeface="Verdana" pitchFamily="34" charset="0"/>
                </a:rPr>
                <a:t>Gas Saturation (%)</a:t>
              </a:r>
              <a:endParaRPr lang="en-US" dirty="0">
                <a:latin typeface="Verdana" pitchFamily="34" charset="0"/>
              </a:endParaRPr>
            </a:p>
          </p:txBody>
        </p:sp>
        <p:sp>
          <p:nvSpPr>
            <p:cNvPr id="199752" name="Rectangle 1096"/>
            <p:cNvSpPr>
              <a:spLocks noChangeArrowheads="1"/>
            </p:cNvSpPr>
            <p:nvPr/>
          </p:nvSpPr>
          <p:spPr bwMode="auto">
            <a:xfrm rot="16200000">
              <a:off x="204" y="2724"/>
              <a:ext cx="928" cy="101"/>
            </a:xfrm>
            <a:prstGeom prst="rect">
              <a:avLst/>
            </a:prstGeom>
            <a:noFill/>
            <a:ln w="9525">
              <a:noFill/>
              <a:miter lim="800000"/>
              <a:headEnd/>
              <a:tailEnd/>
            </a:ln>
          </p:spPr>
          <p:txBody>
            <a:bodyPr wrap="none" lIns="0" tIns="0" rIns="0" bIns="0">
              <a:spAutoFit/>
            </a:bodyPr>
            <a:lstStyle/>
            <a:p>
              <a:r>
                <a:rPr lang="en-US" sz="1200" dirty="0">
                  <a:solidFill>
                    <a:srgbClr val="FFFFFF"/>
                  </a:solidFill>
                  <a:latin typeface="Verdana" pitchFamily="34" charset="0"/>
                </a:rPr>
                <a:t>Velocity (ft/sec)</a:t>
              </a:r>
              <a:endParaRPr lang="en-US" dirty="0">
                <a:latin typeface="Verdana" pitchFamily="34" charset="0"/>
              </a:endParaRPr>
            </a:p>
          </p:txBody>
        </p:sp>
        <p:sp>
          <p:nvSpPr>
            <p:cNvPr id="199760" name="Rectangle 1104"/>
            <p:cNvSpPr>
              <a:spLocks noChangeArrowheads="1"/>
            </p:cNvSpPr>
            <p:nvPr/>
          </p:nvSpPr>
          <p:spPr bwMode="auto">
            <a:xfrm>
              <a:off x="1853" y="1894"/>
              <a:ext cx="830" cy="128"/>
            </a:xfrm>
            <a:prstGeom prst="rect">
              <a:avLst/>
            </a:prstGeom>
            <a:solidFill>
              <a:srgbClr val="FFFFFF"/>
            </a:solidFill>
            <a:ln w="9525">
              <a:noFill/>
              <a:miter lim="800000"/>
              <a:headEnd/>
              <a:tailEnd/>
            </a:ln>
          </p:spPr>
          <p:txBody>
            <a:bodyPr/>
            <a:lstStyle/>
            <a:p>
              <a:endParaRPr lang="en-US"/>
            </a:p>
          </p:txBody>
        </p:sp>
        <p:sp>
          <p:nvSpPr>
            <p:cNvPr id="199761" name="Rectangle 1105"/>
            <p:cNvSpPr>
              <a:spLocks noChangeArrowheads="1"/>
            </p:cNvSpPr>
            <p:nvPr/>
          </p:nvSpPr>
          <p:spPr bwMode="auto">
            <a:xfrm>
              <a:off x="1875" y="1905"/>
              <a:ext cx="647" cy="128"/>
            </a:xfrm>
            <a:prstGeom prst="rect">
              <a:avLst/>
            </a:prstGeom>
            <a:noFill/>
            <a:ln w="9525">
              <a:noFill/>
              <a:miter lim="800000"/>
              <a:headEnd/>
              <a:tailEnd/>
            </a:ln>
          </p:spPr>
          <p:txBody>
            <a:bodyPr wrap="none" lIns="0" tIns="0" rIns="0" bIns="0">
              <a:spAutoFit/>
            </a:bodyPr>
            <a:lstStyle/>
            <a:p>
              <a:r>
                <a:rPr lang="en-US" sz="1100" dirty="0">
                  <a:solidFill>
                    <a:srgbClr val="FF0000"/>
                  </a:solidFill>
                  <a:latin typeface="Verdana" pitchFamily="34" charset="0"/>
                </a:rPr>
                <a:t>Z = 10,000  feet</a:t>
              </a:r>
              <a:endParaRPr lang="en-US" dirty="0">
                <a:latin typeface="Verdana" pitchFamily="34" charset="0"/>
              </a:endParaRPr>
            </a:p>
          </p:txBody>
        </p:sp>
        <p:sp>
          <p:nvSpPr>
            <p:cNvPr id="199762" name="Rectangle 1106"/>
            <p:cNvSpPr>
              <a:spLocks noChangeArrowheads="1"/>
            </p:cNvSpPr>
            <p:nvPr/>
          </p:nvSpPr>
          <p:spPr bwMode="auto">
            <a:xfrm>
              <a:off x="1918" y="2385"/>
              <a:ext cx="27" cy="112"/>
            </a:xfrm>
            <a:prstGeom prst="rect">
              <a:avLst/>
            </a:prstGeom>
            <a:noFill/>
            <a:ln w="9525">
              <a:noFill/>
              <a:miter lim="800000"/>
              <a:headEnd/>
              <a:tailEnd/>
            </a:ln>
          </p:spPr>
          <p:txBody>
            <a:bodyPr/>
            <a:lstStyle/>
            <a:p>
              <a:endParaRPr lang="en-US"/>
            </a:p>
          </p:txBody>
        </p:sp>
        <p:sp>
          <p:nvSpPr>
            <p:cNvPr id="199763" name="Rectangle 1107"/>
            <p:cNvSpPr>
              <a:spLocks noChangeArrowheads="1"/>
            </p:cNvSpPr>
            <p:nvPr/>
          </p:nvSpPr>
          <p:spPr bwMode="auto">
            <a:xfrm>
              <a:off x="1853" y="2326"/>
              <a:ext cx="668" cy="166"/>
            </a:xfrm>
            <a:prstGeom prst="rect">
              <a:avLst/>
            </a:prstGeom>
            <a:solidFill>
              <a:srgbClr val="FFFFFF"/>
            </a:solidFill>
            <a:ln w="9525">
              <a:noFill/>
              <a:miter lim="800000"/>
              <a:headEnd/>
              <a:tailEnd/>
            </a:ln>
          </p:spPr>
          <p:txBody>
            <a:bodyPr/>
            <a:lstStyle/>
            <a:p>
              <a:endParaRPr lang="en-US"/>
            </a:p>
          </p:txBody>
        </p:sp>
        <p:sp>
          <p:nvSpPr>
            <p:cNvPr id="199764" name="Rectangle 1108"/>
            <p:cNvSpPr>
              <a:spLocks noChangeArrowheads="1"/>
            </p:cNvSpPr>
            <p:nvPr/>
          </p:nvSpPr>
          <p:spPr bwMode="auto">
            <a:xfrm>
              <a:off x="1875" y="2337"/>
              <a:ext cx="543" cy="128"/>
            </a:xfrm>
            <a:prstGeom prst="rect">
              <a:avLst/>
            </a:prstGeom>
            <a:noFill/>
            <a:ln w="9525">
              <a:noFill/>
              <a:miter lim="800000"/>
              <a:headEnd/>
              <a:tailEnd/>
            </a:ln>
          </p:spPr>
          <p:txBody>
            <a:bodyPr wrap="none" lIns="0" tIns="0" rIns="0" bIns="0">
              <a:spAutoFit/>
            </a:bodyPr>
            <a:lstStyle/>
            <a:p>
              <a:r>
                <a:rPr lang="en-US" sz="1100" dirty="0">
                  <a:solidFill>
                    <a:srgbClr val="0000FF"/>
                  </a:solidFill>
                  <a:latin typeface="Verdana" pitchFamily="34" charset="0"/>
                </a:rPr>
                <a:t>Z = 6000 feet</a:t>
              </a:r>
              <a:endParaRPr lang="en-US" dirty="0">
                <a:latin typeface="Verdana" pitchFamily="34" charset="0"/>
              </a:endParaRPr>
            </a:p>
          </p:txBody>
        </p:sp>
        <p:sp>
          <p:nvSpPr>
            <p:cNvPr id="199765" name="Rectangle 1109"/>
            <p:cNvSpPr>
              <a:spLocks noChangeArrowheads="1"/>
            </p:cNvSpPr>
            <p:nvPr/>
          </p:nvSpPr>
          <p:spPr bwMode="auto">
            <a:xfrm>
              <a:off x="1869" y="3180"/>
              <a:ext cx="679" cy="149"/>
            </a:xfrm>
            <a:prstGeom prst="rect">
              <a:avLst/>
            </a:prstGeom>
            <a:solidFill>
              <a:srgbClr val="FFFFFF"/>
            </a:solidFill>
            <a:ln w="9525">
              <a:noFill/>
              <a:miter lim="800000"/>
              <a:headEnd/>
              <a:tailEnd/>
            </a:ln>
          </p:spPr>
          <p:txBody>
            <a:bodyPr/>
            <a:lstStyle/>
            <a:p>
              <a:endParaRPr lang="en-US"/>
            </a:p>
          </p:txBody>
        </p:sp>
        <p:sp>
          <p:nvSpPr>
            <p:cNvPr id="199766" name="Rectangle 1110"/>
            <p:cNvSpPr>
              <a:spLocks noChangeArrowheads="1"/>
            </p:cNvSpPr>
            <p:nvPr/>
          </p:nvSpPr>
          <p:spPr bwMode="auto">
            <a:xfrm>
              <a:off x="1891" y="3191"/>
              <a:ext cx="543" cy="128"/>
            </a:xfrm>
            <a:prstGeom prst="rect">
              <a:avLst/>
            </a:prstGeom>
            <a:noFill/>
            <a:ln w="9525">
              <a:noFill/>
              <a:miter lim="800000"/>
              <a:headEnd/>
              <a:tailEnd/>
            </a:ln>
          </p:spPr>
          <p:txBody>
            <a:bodyPr wrap="none" lIns="0" tIns="0" rIns="0" bIns="0">
              <a:spAutoFit/>
            </a:bodyPr>
            <a:lstStyle/>
            <a:p>
              <a:r>
                <a:rPr lang="en-US" sz="1100" dirty="0">
                  <a:solidFill>
                    <a:srgbClr val="008000"/>
                  </a:solidFill>
                  <a:latin typeface="Verdana" pitchFamily="34" charset="0"/>
                </a:rPr>
                <a:t>Z = 2000 feet</a:t>
              </a:r>
              <a:endParaRPr lang="en-US" dirty="0">
                <a:latin typeface="Verdana" pitchFamily="34" charset="0"/>
              </a:endParaRPr>
            </a:p>
          </p:txBody>
        </p:sp>
        <p:sp>
          <p:nvSpPr>
            <p:cNvPr id="199767" name="Freeform 1111"/>
            <p:cNvSpPr>
              <a:spLocks/>
            </p:cNvSpPr>
            <p:nvPr/>
          </p:nvSpPr>
          <p:spPr bwMode="auto">
            <a:xfrm>
              <a:off x="1088" y="2726"/>
              <a:ext cx="3218" cy="710"/>
            </a:xfrm>
            <a:custGeom>
              <a:avLst/>
              <a:gdLst/>
              <a:ahLst/>
              <a:cxnLst>
                <a:cxn ang="0">
                  <a:pos x="0" y="114"/>
                </a:cxn>
                <a:cxn ang="0">
                  <a:pos x="55" y="114"/>
                </a:cxn>
                <a:cxn ang="0">
                  <a:pos x="180" y="121"/>
                </a:cxn>
                <a:cxn ang="0">
                  <a:pos x="350" y="127"/>
                </a:cxn>
                <a:cxn ang="0">
                  <a:pos x="527" y="132"/>
                </a:cxn>
                <a:cxn ang="0">
                  <a:pos x="558" y="132"/>
                </a:cxn>
                <a:cxn ang="0">
                  <a:pos x="573" y="127"/>
                </a:cxn>
                <a:cxn ang="0">
                  <a:pos x="578" y="114"/>
                </a:cxn>
                <a:cxn ang="0">
                  <a:pos x="586" y="85"/>
                </a:cxn>
                <a:cxn ang="0">
                  <a:pos x="592" y="0"/>
                </a:cxn>
              </a:cxnLst>
              <a:rect l="0" t="0" r="r" b="b"/>
              <a:pathLst>
                <a:path w="593" h="133">
                  <a:moveTo>
                    <a:pt x="0" y="114"/>
                  </a:moveTo>
                  <a:cubicBezTo>
                    <a:pt x="13" y="113"/>
                    <a:pt x="25" y="113"/>
                    <a:pt x="55" y="114"/>
                  </a:cubicBezTo>
                  <a:cubicBezTo>
                    <a:pt x="85" y="115"/>
                    <a:pt x="130" y="119"/>
                    <a:pt x="180" y="121"/>
                  </a:cubicBezTo>
                  <a:cubicBezTo>
                    <a:pt x="229" y="123"/>
                    <a:pt x="292" y="125"/>
                    <a:pt x="350" y="127"/>
                  </a:cubicBezTo>
                  <a:cubicBezTo>
                    <a:pt x="408" y="129"/>
                    <a:pt x="493" y="131"/>
                    <a:pt x="527" y="132"/>
                  </a:cubicBezTo>
                  <a:cubicBezTo>
                    <a:pt x="562" y="133"/>
                    <a:pt x="550" y="133"/>
                    <a:pt x="558" y="132"/>
                  </a:cubicBezTo>
                  <a:cubicBezTo>
                    <a:pt x="566" y="131"/>
                    <a:pt x="570" y="130"/>
                    <a:pt x="573" y="127"/>
                  </a:cubicBezTo>
                  <a:cubicBezTo>
                    <a:pt x="577" y="124"/>
                    <a:pt x="576" y="121"/>
                    <a:pt x="578" y="114"/>
                  </a:cubicBezTo>
                  <a:cubicBezTo>
                    <a:pt x="580" y="107"/>
                    <a:pt x="583" y="104"/>
                    <a:pt x="586" y="85"/>
                  </a:cubicBezTo>
                  <a:cubicBezTo>
                    <a:pt x="588" y="66"/>
                    <a:pt x="593" y="13"/>
                    <a:pt x="592" y="0"/>
                  </a:cubicBezTo>
                </a:path>
              </a:pathLst>
            </a:custGeom>
            <a:noFill/>
            <a:ln w="52388" cap="flat">
              <a:solidFill>
                <a:srgbClr val="008000"/>
              </a:solidFill>
              <a:prstDash val="solid"/>
              <a:round/>
              <a:headEnd/>
              <a:tailEnd/>
            </a:ln>
          </p:spPr>
          <p:txBody>
            <a:bodyPr/>
            <a:lstStyle/>
            <a:p>
              <a:endParaRPr lang="en-US"/>
            </a:p>
          </p:txBody>
        </p:sp>
        <p:sp>
          <p:nvSpPr>
            <p:cNvPr id="199768" name="Freeform 1112"/>
            <p:cNvSpPr>
              <a:spLocks/>
            </p:cNvSpPr>
            <p:nvPr/>
          </p:nvSpPr>
          <p:spPr bwMode="auto">
            <a:xfrm>
              <a:off x="1088" y="2022"/>
              <a:ext cx="3218" cy="582"/>
            </a:xfrm>
            <a:custGeom>
              <a:avLst/>
              <a:gdLst/>
              <a:ahLst/>
              <a:cxnLst>
                <a:cxn ang="0">
                  <a:pos x="0" y="93"/>
                </a:cxn>
                <a:cxn ang="0">
                  <a:pos x="221" y="100"/>
                </a:cxn>
                <a:cxn ang="0">
                  <a:pos x="425" y="103"/>
                </a:cxn>
                <a:cxn ang="0">
                  <a:pos x="531" y="107"/>
                </a:cxn>
                <a:cxn ang="0">
                  <a:pos x="560" y="107"/>
                </a:cxn>
                <a:cxn ang="0">
                  <a:pos x="576" y="98"/>
                </a:cxn>
                <a:cxn ang="0">
                  <a:pos x="583" y="77"/>
                </a:cxn>
                <a:cxn ang="0">
                  <a:pos x="593" y="0"/>
                </a:cxn>
              </a:cxnLst>
              <a:rect l="0" t="0" r="r" b="b"/>
              <a:pathLst>
                <a:path w="593" h="109">
                  <a:moveTo>
                    <a:pt x="0" y="93"/>
                  </a:moveTo>
                  <a:cubicBezTo>
                    <a:pt x="75" y="96"/>
                    <a:pt x="151" y="98"/>
                    <a:pt x="221" y="100"/>
                  </a:cubicBezTo>
                  <a:cubicBezTo>
                    <a:pt x="292" y="102"/>
                    <a:pt x="373" y="102"/>
                    <a:pt x="425" y="103"/>
                  </a:cubicBezTo>
                  <a:cubicBezTo>
                    <a:pt x="476" y="105"/>
                    <a:pt x="508" y="107"/>
                    <a:pt x="531" y="107"/>
                  </a:cubicBezTo>
                  <a:cubicBezTo>
                    <a:pt x="553" y="108"/>
                    <a:pt x="553" y="109"/>
                    <a:pt x="560" y="107"/>
                  </a:cubicBezTo>
                  <a:cubicBezTo>
                    <a:pt x="568" y="106"/>
                    <a:pt x="572" y="103"/>
                    <a:pt x="576" y="98"/>
                  </a:cubicBezTo>
                  <a:cubicBezTo>
                    <a:pt x="579" y="93"/>
                    <a:pt x="580" y="94"/>
                    <a:pt x="583" y="77"/>
                  </a:cubicBezTo>
                  <a:cubicBezTo>
                    <a:pt x="586" y="61"/>
                    <a:pt x="589" y="31"/>
                    <a:pt x="593" y="0"/>
                  </a:cubicBezTo>
                </a:path>
              </a:pathLst>
            </a:custGeom>
            <a:noFill/>
            <a:ln w="52388" cap="flat">
              <a:solidFill>
                <a:srgbClr val="0000FF"/>
              </a:solidFill>
              <a:prstDash val="solid"/>
              <a:round/>
              <a:headEnd/>
              <a:tailEnd/>
            </a:ln>
          </p:spPr>
          <p:txBody>
            <a:bodyPr/>
            <a:lstStyle/>
            <a:p>
              <a:endParaRPr lang="en-US"/>
            </a:p>
          </p:txBody>
        </p:sp>
        <p:sp>
          <p:nvSpPr>
            <p:cNvPr id="199769" name="Freeform 1113"/>
            <p:cNvSpPr>
              <a:spLocks/>
            </p:cNvSpPr>
            <p:nvPr/>
          </p:nvSpPr>
          <p:spPr bwMode="auto">
            <a:xfrm>
              <a:off x="1088" y="1718"/>
              <a:ext cx="3218" cy="389"/>
            </a:xfrm>
            <a:custGeom>
              <a:avLst/>
              <a:gdLst/>
              <a:ahLst/>
              <a:cxnLst>
                <a:cxn ang="0">
                  <a:pos x="0" y="52"/>
                </a:cxn>
                <a:cxn ang="0">
                  <a:pos x="141" y="58"/>
                </a:cxn>
                <a:cxn ang="0">
                  <a:pos x="293" y="63"/>
                </a:cxn>
                <a:cxn ang="0">
                  <a:pos x="400" y="68"/>
                </a:cxn>
                <a:cxn ang="0">
                  <a:pos x="495" y="70"/>
                </a:cxn>
                <a:cxn ang="0">
                  <a:pos x="562" y="72"/>
                </a:cxn>
                <a:cxn ang="0">
                  <a:pos x="579" y="64"/>
                </a:cxn>
                <a:cxn ang="0">
                  <a:pos x="583" y="58"/>
                </a:cxn>
                <a:cxn ang="0">
                  <a:pos x="586" y="39"/>
                </a:cxn>
                <a:cxn ang="0">
                  <a:pos x="593" y="0"/>
                </a:cxn>
              </a:cxnLst>
              <a:rect l="0" t="0" r="r" b="b"/>
              <a:pathLst>
                <a:path w="593" h="73">
                  <a:moveTo>
                    <a:pt x="0" y="52"/>
                  </a:moveTo>
                  <a:cubicBezTo>
                    <a:pt x="46" y="54"/>
                    <a:pt x="92" y="56"/>
                    <a:pt x="141" y="58"/>
                  </a:cubicBezTo>
                  <a:cubicBezTo>
                    <a:pt x="190" y="59"/>
                    <a:pt x="250" y="61"/>
                    <a:pt x="293" y="63"/>
                  </a:cubicBezTo>
                  <a:cubicBezTo>
                    <a:pt x="336" y="64"/>
                    <a:pt x="366" y="67"/>
                    <a:pt x="400" y="68"/>
                  </a:cubicBezTo>
                  <a:cubicBezTo>
                    <a:pt x="434" y="69"/>
                    <a:pt x="468" y="69"/>
                    <a:pt x="495" y="70"/>
                  </a:cubicBezTo>
                  <a:cubicBezTo>
                    <a:pt x="522" y="71"/>
                    <a:pt x="548" y="73"/>
                    <a:pt x="562" y="72"/>
                  </a:cubicBezTo>
                  <a:cubicBezTo>
                    <a:pt x="576" y="71"/>
                    <a:pt x="575" y="66"/>
                    <a:pt x="579" y="64"/>
                  </a:cubicBezTo>
                  <a:cubicBezTo>
                    <a:pt x="582" y="61"/>
                    <a:pt x="582" y="62"/>
                    <a:pt x="583" y="58"/>
                  </a:cubicBezTo>
                  <a:cubicBezTo>
                    <a:pt x="584" y="53"/>
                    <a:pt x="584" y="49"/>
                    <a:pt x="586" y="39"/>
                  </a:cubicBezTo>
                  <a:cubicBezTo>
                    <a:pt x="588" y="29"/>
                    <a:pt x="592" y="7"/>
                    <a:pt x="593" y="0"/>
                  </a:cubicBezTo>
                </a:path>
              </a:pathLst>
            </a:custGeom>
            <a:noFill/>
            <a:ln w="52388" cap="flat">
              <a:solidFill>
                <a:srgbClr val="FF0000"/>
              </a:solidFill>
              <a:prstDash val="solid"/>
              <a:round/>
              <a:headEnd/>
              <a:tailEnd/>
            </a:ln>
          </p:spPr>
          <p:txBody>
            <a:bodyPr/>
            <a:lstStyle/>
            <a:p>
              <a:endParaRPr lang="en-US"/>
            </a:p>
          </p:txBody>
        </p:sp>
      </p:grpSp>
      <p:sp>
        <p:nvSpPr>
          <p:cNvPr id="83" name="Rectangle 22"/>
          <p:cNvSpPr>
            <a:spLocks noGrp="1" noChangeArrowheads="1"/>
          </p:cNvSpPr>
          <p:nvPr>
            <p:ph type="title"/>
          </p:nvPr>
        </p:nvSpPr>
        <p:spPr>
          <a:prstGeom prst="rect">
            <a:avLst/>
          </a:prstGeom>
        </p:spPr>
        <p:txBody>
          <a:bodyPr/>
          <a:lstStyle/>
          <a:p>
            <a:r>
              <a:rPr lang="en-US" dirty="0" smtClean="0"/>
              <a:t>Pitfalls</a:t>
            </a:r>
            <a:endParaRPr lang="en-US" dirty="0"/>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580572" y="1833562"/>
            <a:ext cx="7982857" cy="3690938"/>
            <a:chOff x="508000" y="1726406"/>
            <a:chExt cx="7982857" cy="3690938"/>
          </a:xfrm>
        </p:grpSpPr>
        <p:sp>
          <p:nvSpPr>
            <p:cNvPr id="211970" name="Rectangle 2"/>
            <p:cNvSpPr>
              <a:spLocks noChangeArrowheads="1"/>
            </p:cNvSpPr>
            <p:nvPr/>
          </p:nvSpPr>
          <p:spPr bwMode="auto">
            <a:xfrm>
              <a:off x="508000" y="1726406"/>
              <a:ext cx="7982857" cy="3690938"/>
            </a:xfrm>
            <a:prstGeom prst="rect">
              <a:avLst/>
            </a:prstGeom>
            <a:solidFill>
              <a:schemeClr val="tx1"/>
            </a:solidFill>
            <a:ln w="57150">
              <a:solidFill>
                <a:schemeClr val="tx2"/>
              </a:solidFill>
              <a:miter lim="800000"/>
              <a:headEnd/>
              <a:tailEnd/>
            </a:ln>
            <a:effectLst/>
          </p:spPr>
          <p:txBody>
            <a:bodyPr wrap="none" lIns="80312" tIns="40156" rIns="80312" bIns="40156" anchor="ctr"/>
            <a:lstStyle/>
            <a:p>
              <a:pPr algn="ctr"/>
              <a:endParaRPr lang="en-US" sz="2100" dirty="0">
                <a:solidFill>
                  <a:schemeClr val="bg1"/>
                </a:solidFill>
                <a:latin typeface="Times New Roman" pitchFamily="18" charset="0"/>
              </a:endParaRPr>
            </a:p>
          </p:txBody>
        </p:sp>
        <p:pic>
          <p:nvPicPr>
            <p:cNvPr id="211971" name="Picture 3" descr="G:\dhi\FIGSSCAN\GOM1112.TIF"/>
            <p:cNvPicPr>
              <a:picLocks noChangeAspect="1" noChangeArrowheads="1"/>
            </p:cNvPicPr>
            <p:nvPr/>
          </p:nvPicPr>
          <p:blipFill>
            <a:blip r:embed="rId3" cstate="print"/>
            <a:srcRect l="30766" t="11279" r="9615" b="12532"/>
            <a:stretch>
              <a:fillRect/>
            </a:stretch>
          </p:blipFill>
          <p:spPr bwMode="auto">
            <a:xfrm>
              <a:off x="837596" y="2141886"/>
              <a:ext cx="3589262" cy="2884785"/>
            </a:xfrm>
            <a:prstGeom prst="rect">
              <a:avLst/>
            </a:prstGeom>
            <a:noFill/>
            <a:ln w="12700">
              <a:solidFill>
                <a:schemeClr val="bg2"/>
              </a:solidFill>
              <a:miter lim="800000"/>
              <a:headEnd/>
              <a:tailEnd/>
            </a:ln>
          </p:spPr>
        </p:pic>
        <p:pic>
          <p:nvPicPr>
            <p:cNvPr id="211972" name="Picture 4"/>
            <p:cNvPicPr>
              <a:picLocks noChangeAspect="1" noChangeArrowheads="1"/>
            </p:cNvPicPr>
            <p:nvPr/>
          </p:nvPicPr>
          <p:blipFill>
            <a:blip r:embed="rId4" cstate="print"/>
            <a:srcRect l="1550" r="38766" b="20003"/>
            <a:stretch>
              <a:fillRect/>
            </a:stretch>
          </p:blipFill>
          <p:spPr bwMode="auto">
            <a:xfrm>
              <a:off x="4789714" y="2141885"/>
              <a:ext cx="3483429" cy="2846338"/>
            </a:xfrm>
            <a:prstGeom prst="rect">
              <a:avLst/>
            </a:prstGeom>
            <a:noFill/>
            <a:ln w="12700">
              <a:solidFill>
                <a:schemeClr val="bg2"/>
              </a:solidFill>
              <a:miter lim="800000"/>
              <a:headEnd/>
              <a:tailEnd/>
            </a:ln>
            <a:effectLst/>
          </p:spPr>
        </p:pic>
        <p:sp>
          <p:nvSpPr>
            <p:cNvPr id="211973" name="Text Box 5"/>
            <p:cNvSpPr txBox="1">
              <a:spLocks noChangeArrowheads="1"/>
            </p:cNvSpPr>
            <p:nvPr/>
          </p:nvSpPr>
          <p:spPr bwMode="auto">
            <a:xfrm>
              <a:off x="1306286" y="1845469"/>
              <a:ext cx="2095671" cy="327318"/>
            </a:xfrm>
            <a:prstGeom prst="rect">
              <a:avLst/>
            </a:prstGeom>
            <a:noFill/>
            <a:ln w="9525">
              <a:noFill/>
              <a:miter lim="800000"/>
              <a:headEnd/>
              <a:tailEnd/>
            </a:ln>
            <a:effectLst/>
          </p:spPr>
          <p:txBody>
            <a:bodyPr wrap="none" lIns="80312" tIns="40156" rIns="80312" bIns="40156">
              <a:spAutoFit/>
            </a:bodyPr>
            <a:lstStyle/>
            <a:p>
              <a:r>
                <a:rPr lang="en-US" sz="1600" dirty="0">
                  <a:solidFill>
                    <a:schemeClr val="bg1"/>
                  </a:solidFill>
                </a:rPr>
                <a:t>Low Gas GOM Example</a:t>
              </a:r>
              <a:endParaRPr lang="en-US" sz="2100" dirty="0">
                <a:solidFill>
                  <a:schemeClr val="bg1"/>
                </a:solidFill>
                <a:latin typeface="Times New Roman" pitchFamily="18" charset="0"/>
              </a:endParaRPr>
            </a:p>
          </p:txBody>
        </p:sp>
        <p:sp>
          <p:nvSpPr>
            <p:cNvPr id="211974" name="Text Box 6"/>
            <p:cNvSpPr txBox="1">
              <a:spLocks noChangeArrowheads="1"/>
            </p:cNvSpPr>
            <p:nvPr/>
          </p:nvSpPr>
          <p:spPr bwMode="auto">
            <a:xfrm>
              <a:off x="5080000" y="1845469"/>
              <a:ext cx="2570238" cy="327318"/>
            </a:xfrm>
            <a:prstGeom prst="rect">
              <a:avLst/>
            </a:prstGeom>
            <a:noFill/>
            <a:ln w="9525">
              <a:noFill/>
              <a:miter lim="800000"/>
              <a:headEnd/>
              <a:tailEnd/>
            </a:ln>
            <a:effectLst/>
          </p:spPr>
          <p:txBody>
            <a:bodyPr lIns="80312" tIns="40156" rIns="80312" bIns="40156">
              <a:spAutoFit/>
            </a:bodyPr>
            <a:lstStyle/>
            <a:p>
              <a:r>
                <a:rPr lang="en-US" sz="1600" dirty="0">
                  <a:solidFill>
                    <a:schemeClr val="bg1"/>
                  </a:solidFill>
                </a:rPr>
                <a:t>Light Oil WAF Example</a:t>
              </a:r>
              <a:endParaRPr lang="en-US" sz="2100" dirty="0">
                <a:solidFill>
                  <a:schemeClr val="bg1"/>
                </a:solidFill>
                <a:latin typeface="Times New Roman" pitchFamily="18" charset="0"/>
              </a:endParaRPr>
            </a:p>
          </p:txBody>
        </p:sp>
        <p:sp>
          <p:nvSpPr>
            <p:cNvPr id="211975" name="Line 7"/>
            <p:cNvSpPr>
              <a:spLocks noChangeShapeType="1"/>
            </p:cNvSpPr>
            <p:nvPr/>
          </p:nvSpPr>
          <p:spPr bwMode="auto">
            <a:xfrm>
              <a:off x="1741714" y="2619375"/>
              <a:ext cx="798286" cy="297656"/>
            </a:xfrm>
            <a:prstGeom prst="line">
              <a:avLst/>
            </a:prstGeom>
            <a:noFill/>
            <a:ln w="38100">
              <a:solidFill>
                <a:srgbClr val="FF00FF"/>
              </a:solidFill>
              <a:round/>
              <a:headEnd/>
              <a:tailEnd type="stealth" w="med" len="lg"/>
            </a:ln>
            <a:effectLst/>
          </p:spPr>
          <p:txBody>
            <a:bodyPr wrap="none" lIns="80312" tIns="40156" rIns="80312" bIns="40156" anchor="ctr"/>
            <a:lstStyle/>
            <a:p>
              <a:endParaRPr lang="en-US"/>
            </a:p>
          </p:txBody>
        </p:sp>
        <p:sp>
          <p:nvSpPr>
            <p:cNvPr id="211976" name="Line 8"/>
            <p:cNvSpPr>
              <a:spLocks noChangeShapeType="1"/>
            </p:cNvSpPr>
            <p:nvPr/>
          </p:nvSpPr>
          <p:spPr bwMode="auto">
            <a:xfrm flipH="1">
              <a:off x="6626153" y="3398044"/>
              <a:ext cx="720748" cy="404436"/>
            </a:xfrm>
            <a:prstGeom prst="line">
              <a:avLst/>
            </a:prstGeom>
            <a:noFill/>
            <a:ln w="38100">
              <a:solidFill>
                <a:srgbClr val="FF00FF"/>
              </a:solidFill>
              <a:round/>
              <a:headEnd/>
              <a:tailEnd type="stealth" w="med" len="lg"/>
            </a:ln>
            <a:effectLst/>
          </p:spPr>
          <p:txBody>
            <a:bodyPr wrap="none" lIns="80312" tIns="40156" rIns="80312" bIns="40156" anchor="ctr"/>
            <a:lstStyle/>
            <a:p>
              <a:endParaRPr lang="en-US"/>
            </a:p>
          </p:txBody>
        </p:sp>
      </p:grpSp>
      <p:sp>
        <p:nvSpPr>
          <p:cNvPr id="211978" name="Text Box 10"/>
          <p:cNvSpPr txBox="1">
            <a:spLocks noChangeArrowheads="1"/>
          </p:cNvSpPr>
          <p:nvPr/>
        </p:nvSpPr>
        <p:spPr bwMode="auto">
          <a:xfrm>
            <a:off x="1378857" y="1131094"/>
            <a:ext cx="6458857" cy="380552"/>
          </a:xfrm>
          <a:prstGeom prst="rect">
            <a:avLst/>
          </a:prstGeom>
          <a:noFill/>
          <a:ln w="9525">
            <a:noFill/>
            <a:miter lim="800000"/>
            <a:headEnd/>
            <a:tailEnd/>
          </a:ln>
          <a:effectLst/>
        </p:spPr>
        <p:txBody>
          <a:bodyPr lIns="72072" tIns="36036" rIns="72072" bIns="36036">
            <a:spAutoFit/>
          </a:bodyPr>
          <a:lstStyle/>
          <a:p>
            <a:pPr algn="ctr" defTabSz="720854"/>
            <a:r>
              <a:rPr lang="en-US" sz="2000" dirty="0" smtClean="0"/>
              <a:t>Effects </a:t>
            </a:r>
            <a:r>
              <a:rPr lang="en-US" sz="2000" dirty="0"/>
              <a:t>of Fluid Saturation</a:t>
            </a:r>
            <a:endParaRPr lang="en-US" sz="1900" dirty="0">
              <a:latin typeface="Times New Roman" pitchFamily="18" charset="0"/>
            </a:endParaRPr>
          </a:p>
        </p:txBody>
      </p:sp>
      <p:sp>
        <p:nvSpPr>
          <p:cNvPr id="13" name="Rectangle 22"/>
          <p:cNvSpPr>
            <a:spLocks noGrp="1" noChangeArrowheads="1"/>
          </p:cNvSpPr>
          <p:nvPr>
            <p:ph type="title"/>
          </p:nvPr>
        </p:nvSpPr>
        <p:spPr>
          <a:xfrm>
            <a:off x="3733800" y="23167"/>
            <a:ext cx="5410200" cy="461665"/>
          </a:xfrm>
          <a:prstGeom prst="rect">
            <a:avLst/>
          </a:prstGeom>
        </p:spPr>
        <p:txBody>
          <a:bodyPr/>
          <a:lstStyle/>
          <a:p>
            <a:r>
              <a:rPr lang="en-US" dirty="0" smtClean="0"/>
              <a:t>Pitfalls – Low Gas Saturation</a:t>
            </a:r>
            <a:endParaRPr lang="en-US"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ctgs\ga\_Todd, Payson\Presentations\Wedge.gif"/>
          <p:cNvPicPr>
            <a:picLocks noChangeAspect="1" noChangeArrowheads="1"/>
          </p:cNvPicPr>
          <p:nvPr/>
        </p:nvPicPr>
        <p:blipFill>
          <a:blip r:embed="rId3" cstate="print"/>
          <a:srcRect l="4456" t="11000" r="3473" b="34000"/>
          <a:stretch>
            <a:fillRect/>
          </a:stretch>
        </p:blipFill>
        <p:spPr bwMode="auto">
          <a:xfrm>
            <a:off x="2971800" y="1028700"/>
            <a:ext cx="6096000" cy="2317750"/>
          </a:xfrm>
          <a:prstGeom prst="rect">
            <a:avLst/>
          </a:prstGeom>
          <a:noFill/>
          <a:ln w="9525">
            <a:solidFill>
              <a:schemeClr val="tx2"/>
            </a:solidFill>
            <a:miter lim="800000"/>
            <a:headEnd/>
            <a:tailEnd/>
          </a:ln>
        </p:spPr>
      </p:pic>
      <p:pic>
        <p:nvPicPr>
          <p:cNvPr id="5" name="Picture 5" descr="G:\ctgs\ga\_Todd, Payson\Presentations\WedgeAmp.gif"/>
          <p:cNvPicPr>
            <a:picLocks noChangeAspect="1" noChangeArrowheads="1"/>
          </p:cNvPicPr>
          <p:nvPr/>
        </p:nvPicPr>
        <p:blipFill>
          <a:blip r:embed="rId4" cstate="print"/>
          <a:srcRect l="26471" t="21719" r="11765" b="14932"/>
          <a:stretch>
            <a:fillRect/>
          </a:stretch>
        </p:blipFill>
        <p:spPr bwMode="auto">
          <a:xfrm>
            <a:off x="3203575" y="3659188"/>
            <a:ext cx="5283200" cy="1941512"/>
          </a:xfrm>
          <a:prstGeom prst="rect">
            <a:avLst/>
          </a:prstGeom>
          <a:noFill/>
          <a:ln w="9525">
            <a:solidFill>
              <a:schemeClr val="tx2"/>
            </a:solidFill>
            <a:miter lim="800000"/>
            <a:headEnd/>
            <a:tailEnd/>
          </a:ln>
        </p:spPr>
      </p:pic>
      <p:sp>
        <p:nvSpPr>
          <p:cNvPr id="6" name="Text Box 7"/>
          <p:cNvSpPr txBox="1">
            <a:spLocks noChangeArrowheads="1"/>
          </p:cNvSpPr>
          <p:nvPr/>
        </p:nvSpPr>
        <p:spPr bwMode="auto">
          <a:xfrm>
            <a:off x="0" y="1028700"/>
            <a:ext cx="2971800" cy="1695849"/>
          </a:xfrm>
          <a:prstGeom prst="rect">
            <a:avLst/>
          </a:prstGeom>
          <a:noFill/>
          <a:ln w="9525">
            <a:noFill/>
            <a:miter lim="800000"/>
            <a:headEnd/>
            <a:tailEnd/>
          </a:ln>
          <a:effectLst/>
        </p:spPr>
        <p:txBody>
          <a:bodyPr wrap="square">
            <a:spAutoFit/>
          </a:bodyPr>
          <a:lstStyle/>
          <a:p>
            <a:pPr algn="ctr">
              <a:spcAft>
                <a:spcPts val="1200"/>
              </a:spcAft>
            </a:pPr>
            <a:r>
              <a:rPr lang="en-US" sz="2400" b="1" dirty="0" smtClean="0"/>
              <a:t>Wedge </a:t>
            </a:r>
            <a:r>
              <a:rPr lang="en-US" sz="2400" b="1" dirty="0"/>
              <a:t>Model</a:t>
            </a:r>
          </a:p>
          <a:p>
            <a:pPr marL="0" lvl="2" algn="ctr">
              <a:spcBef>
                <a:spcPct val="15000"/>
              </a:spcBef>
              <a:defRPr/>
            </a:pPr>
            <a:r>
              <a:rPr lang="en-US" sz="1600" dirty="0"/>
              <a:t>(20 </a:t>
            </a:r>
            <a:r>
              <a:rPr lang="en-US" sz="1600" dirty="0" smtClean="0"/>
              <a:t>Hz </a:t>
            </a:r>
            <a:r>
              <a:rPr lang="en-US" sz="1600" dirty="0"/>
              <a:t>Ricker - </a:t>
            </a:r>
            <a:r>
              <a:rPr lang="en-US" sz="1600" dirty="0" smtClean="0"/>
              <a:t>10000 f/s)</a:t>
            </a:r>
          </a:p>
          <a:p>
            <a:pPr marL="0" lvl="2" algn="ctr">
              <a:spcBef>
                <a:spcPct val="15000"/>
              </a:spcBef>
              <a:defRPr/>
            </a:pPr>
            <a:r>
              <a:rPr lang="en-US" sz="1600" dirty="0" smtClean="0">
                <a:cs typeface="ＭＳ Ｐゴシック" charset="0"/>
              </a:rPr>
              <a:t>Period = 1 / 20 = .050 sec</a:t>
            </a:r>
          </a:p>
          <a:p>
            <a:pPr marL="0" lvl="2" algn="ctr">
              <a:spcBef>
                <a:spcPct val="15000"/>
              </a:spcBef>
              <a:defRPr/>
            </a:pPr>
            <a:r>
              <a:rPr lang="en-US" sz="1600" dirty="0" smtClean="0">
                <a:latin typeface="Symbol" pitchFamily="18" charset="2"/>
                <a:sym typeface="Symbol" pitchFamily="18" charset="2"/>
              </a:rPr>
              <a:t>l</a:t>
            </a:r>
            <a:r>
              <a:rPr lang="en-US" sz="1600" baseline="-25000" dirty="0" smtClean="0">
                <a:sym typeface="Symbol" pitchFamily="18" charset="2"/>
              </a:rPr>
              <a:t>d </a:t>
            </a:r>
            <a:r>
              <a:rPr lang="en-US" sz="1600" dirty="0" smtClean="0">
                <a:cs typeface="ＭＳ Ｐゴシック" charset="0"/>
              </a:rPr>
              <a:t>= .050 x 10000 = 500 ft</a:t>
            </a:r>
          </a:p>
          <a:p>
            <a:pPr algn="ctr"/>
            <a:endParaRPr lang="en-US" sz="1500" dirty="0"/>
          </a:p>
        </p:txBody>
      </p:sp>
      <p:sp>
        <p:nvSpPr>
          <p:cNvPr id="7" name="Text Box 8"/>
          <p:cNvSpPr txBox="1">
            <a:spLocks noChangeArrowheads="1"/>
          </p:cNvSpPr>
          <p:nvPr/>
        </p:nvSpPr>
        <p:spPr bwMode="auto">
          <a:xfrm>
            <a:off x="0" y="4152900"/>
            <a:ext cx="2962275" cy="733425"/>
          </a:xfrm>
          <a:prstGeom prst="rect">
            <a:avLst/>
          </a:prstGeom>
          <a:noFill/>
          <a:ln w="9525">
            <a:noFill/>
            <a:miter lim="800000"/>
            <a:headEnd/>
            <a:tailEnd/>
          </a:ln>
          <a:effectLst/>
        </p:spPr>
        <p:txBody>
          <a:bodyPr>
            <a:spAutoFit/>
          </a:bodyPr>
          <a:lstStyle/>
          <a:p>
            <a:pPr algn="ctr"/>
            <a:r>
              <a:rPr lang="en-US" sz="2100" dirty="0"/>
              <a:t>Amplitude of Top Reflection</a:t>
            </a:r>
            <a:endParaRPr lang="en-US" sz="1500" b="0" dirty="0"/>
          </a:p>
        </p:txBody>
      </p:sp>
      <p:sp>
        <p:nvSpPr>
          <p:cNvPr id="8" name="Text Box 9"/>
          <p:cNvSpPr txBox="1">
            <a:spLocks noChangeArrowheads="1"/>
          </p:cNvSpPr>
          <p:nvPr/>
        </p:nvSpPr>
        <p:spPr bwMode="auto">
          <a:xfrm>
            <a:off x="3121223" y="744007"/>
            <a:ext cx="411972" cy="246221"/>
          </a:xfrm>
          <a:prstGeom prst="rect">
            <a:avLst/>
          </a:prstGeom>
          <a:noFill/>
          <a:ln w="9525">
            <a:noFill/>
            <a:miter lim="800000"/>
            <a:headEnd/>
            <a:tailEnd/>
          </a:ln>
          <a:effectLst/>
        </p:spPr>
        <p:txBody>
          <a:bodyPr wrap="none" lIns="0" tIns="0" rIns="0" bIns="0" anchor="ctr" anchorCtr="1">
            <a:spAutoFit/>
          </a:bodyPr>
          <a:lstStyle/>
          <a:p>
            <a:r>
              <a:rPr lang="en-US" sz="1600" b="1" dirty="0" smtClean="0"/>
              <a:t>360’ </a:t>
            </a:r>
            <a:endParaRPr lang="en-US" sz="1600" b="1" dirty="0"/>
          </a:p>
        </p:txBody>
      </p:sp>
      <p:sp>
        <p:nvSpPr>
          <p:cNvPr id="9" name="Text Box 10"/>
          <p:cNvSpPr txBox="1">
            <a:spLocks noChangeArrowheads="1"/>
          </p:cNvSpPr>
          <p:nvPr/>
        </p:nvSpPr>
        <p:spPr bwMode="auto">
          <a:xfrm>
            <a:off x="8377306" y="744007"/>
            <a:ext cx="157094" cy="246221"/>
          </a:xfrm>
          <a:prstGeom prst="rect">
            <a:avLst/>
          </a:prstGeom>
          <a:noFill/>
          <a:ln w="9525">
            <a:noFill/>
            <a:miter lim="800000"/>
            <a:headEnd/>
            <a:tailEnd/>
          </a:ln>
          <a:effectLst/>
        </p:spPr>
        <p:txBody>
          <a:bodyPr wrap="none" lIns="0" tIns="0" rIns="0" bIns="0" anchor="ctr" anchorCtr="1">
            <a:spAutoFit/>
          </a:bodyPr>
          <a:lstStyle/>
          <a:p>
            <a:r>
              <a:rPr lang="en-US" sz="1600" b="1" dirty="0"/>
              <a:t>0’</a:t>
            </a:r>
          </a:p>
        </p:txBody>
      </p:sp>
      <p:sp>
        <p:nvSpPr>
          <p:cNvPr id="11" name="Rectangle 10"/>
          <p:cNvSpPr/>
          <p:nvPr/>
        </p:nvSpPr>
        <p:spPr>
          <a:xfrm>
            <a:off x="6629400" y="3250168"/>
            <a:ext cx="830677" cy="369332"/>
          </a:xfrm>
          <a:prstGeom prst="rect">
            <a:avLst/>
          </a:prstGeom>
          <a:solidFill>
            <a:schemeClr val="bg1"/>
          </a:solidFill>
          <a:effectLst>
            <a:outerShdw blurRad="50800" dist="38100" dir="2700000" algn="tl" rotWithShape="0">
              <a:prstClr val="black">
                <a:alpha val="40000"/>
              </a:prstClr>
            </a:outerShdw>
          </a:effectLst>
        </p:spPr>
        <p:txBody>
          <a:bodyPr wrap="none">
            <a:spAutoFit/>
          </a:bodyPr>
          <a:lstStyle/>
          <a:p>
            <a:r>
              <a:rPr lang="en-US" b="1" dirty="0" smtClean="0">
                <a:latin typeface="Symbol" pitchFamily="18" charset="2"/>
                <a:sym typeface="Symbol" pitchFamily="18" charset="2"/>
              </a:rPr>
              <a:t>~ l</a:t>
            </a:r>
            <a:r>
              <a:rPr lang="en-US" b="1" baseline="-25000" dirty="0" smtClean="0">
                <a:sym typeface="Symbol" pitchFamily="18" charset="2"/>
              </a:rPr>
              <a:t>d </a:t>
            </a:r>
            <a:r>
              <a:rPr lang="en-US" b="1" dirty="0" smtClean="0">
                <a:sym typeface="Symbol" pitchFamily="18" charset="2"/>
              </a:rPr>
              <a:t>/4</a:t>
            </a:r>
            <a:endParaRPr lang="en-US" b="1" dirty="0"/>
          </a:p>
        </p:txBody>
      </p:sp>
      <p:sp>
        <p:nvSpPr>
          <p:cNvPr id="13" name="Text Box 9"/>
          <p:cNvSpPr txBox="1">
            <a:spLocks noChangeArrowheads="1"/>
          </p:cNvSpPr>
          <p:nvPr/>
        </p:nvSpPr>
        <p:spPr bwMode="auto">
          <a:xfrm>
            <a:off x="6855023" y="744007"/>
            <a:ext cx="411972" cy="246221"/>
          </a:xfrm>
          <a:prstGeom prst="rect">
            <a:avLst/>
          </a:prstGeom>
          <a:noFill/>
          <a:ln w="9525">
            <a:noFill/>
            <a:miter lim="800000"/>
            <a:headEnd/>
            <a:tailEnd/>
          </a:ln>
          <a:effectLst/>
        </p:spPr>
        <p:txBody>
          <a:bodyPr wrap="none" lIns="0" tIns="0" rIns="0" bIns="0" anchor="ctr" anchorCtr="1">
            <a:spAutoFit/>
          </a:bodyPr>
          <a:lstStyle/>
          <a:p>
            <a:r>
              <a:rPr lang="en-US" sz="1600" b="1" dirty="0" smtClean="0"/>
              <a:t>125’ </a:t>
            </a:r>
            <a:endParaRPr lang="en-US" sz="1600" b="1" dirty="0"/>
          </a:p>
        </p:txBody>
      </p:sp>
      <p:sp>
        <p:nvSpPr>
          <p:cNvPr id="12" name="Title 44"/>
          <p:cNvSpPr txBox="1">
            <a:spLocks/>
          </p:cNvSpPr>
          <p:nvPr/>
        </p:nvSpPr>
        <p:spPr>
          <a:xfrm>
            <a:off x="2895600" y="23168"/>
            <a:ext cx="6248400" cy="461665"/>
          </a:xfrm>
          <a:prstGeom prst="rect">
            <a:avLst/>
          </a:prstGeom>
        </p:spPr>
        <p:txBody>
          <a:bodyPr rIns="182880">
            <a:sp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mn-lt"/>
                <a:ea typeface="+mj-ea"/>
                <a:cs typeface="+mj-cs"/>
              </a:rPr>
              <a:t>Can I predict Reservoir Presence and Quality?</a:t>
            </a:r>
            <a:endParaRPr kumimoji="0" lang="en-US" sz="2400" b="0" i="0" u="none" strike="noStrike" kern="1200" cap="none" spc="0" normalizeH="0" baseline="0" noProof="0" dirty="0">
              <a:ln>
                <a:noFill/>
              </a:ln>
              <a:solidFill>
                <a:schemeClr val="tx1"/>
              </a:solidFill>
              <a:effectLst/>
              <a:uLnTx/>
              <a:uFillTx/>
              <a:latin typeface="+mn-lt"/>
              <a:ea typeface="+mj-ea"/>
              <a:cs typeface="+mj-cs"/>
            </a:endParaRP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828675" y="876301"/>
            <a:ext cx="7359650" cy="4690534"/>
            <a:chOff x="522" y="834"/>
            <a:chExt cx="4636" cy="3374"/>
          </a:xfrm>
        </p:grpSpPr>
        <p:sp>
          <p:nvSpPr>
            <p:cNvPr id="4099" name="Rectangle 3"/>
            <p:cNvSpPr>
              <a:spLocks noChangeArrowheads="1"/>
            </p:cNvSpPr>
            <p:nvPr/>
          </p:nvSpPr>
          <p:spPr bwMode="auto">
            <a:xfrm>
              <a:off x="522" y="834"/>
              <a:ext cx="4636" cy="3374"/>
            </a:xfrm>
            <a:prstGeom prst="rect">
              <a:avLst/>
            </a:prstGeom>
            <a:solidFill>
              <a:srgbClr val="FFFFCC"/>
            </a:solidFill>
            <a:ln w="9525">
              <a:noFill/>
              <a:miter lim="800000"/>
              <a:headEnd/>
              <a:tailEnd/>
            </a:ln>
            <a:effectLst/>
          </p:spPr>
          <p:txBody>
            <a:bodyPr wrap="none" anchor="ctr"/>
            <a:lstStyle/>
            <a:p>
              <a:pPr algn="ctr"/>
              <a:endParaRPr lang="en-US"/>
            </a:p>
          </p:txBody>
        </p:sp>
        <p:pic>
          <p:nvPicPr>
            <p:cNvPr id="4098" name="Picture 2"/>
            <p:cNvPicPr>
              <a:picLocks noChangeAspect="1" noChangeArrowheads="1"/>
            </p:cNvPicPr>
            <p:nvPr/>
          </p:nvPicPr>
          <p:blipFill>
            <a:blip r:embed="rId2" cstate="print"/>
            <a:srcRect l="10616" t="17519" r="41043" b="4797"/>
            <a:stretch>
              <a:fillRect/>
            </a:stretch>
          </p:blipFill>
          <p:spPr bwMode="auto">
            <a:xfrm>
              <a:off x="1064" y="839"/>
              <a:ext cx="3948" cy="3215"/>
            </a:xfrm>
            <a:prstGeom prst="rect">
              <a:avLst/>
            </a:prstGeom>
            <a:noFill/>
            <a:ln w="28575">
              <a:noFill/>
              <a:miter lim="800000"/>
              <a:headEnd/>
              <a:tailEnd/>
            </a:ln>
            <a:effectLst/>
          </p:spPr>
        </p:pic>
        <p:sp>
          <p:nvSpPr>
            <p:cNvPr id="4101" name="Text Box 5"/>
            <p:cNvSpPr txBox="1">
              <a:spLocks noChangeArrowheads="1"/>
            </p:cNvSpPr>
            <p:nvPr/>
          </p:nvSpPr>
          <p:spPr bwMode="auto">
            <a:xfrm>
              <a:off x="923" y="3779"/>
              <a:ext cx="3862" cy="396"/>
            </a:xfrm>
            <a:prstGeom prst="rect">
              <a:avLst/>
            </a:prstGeom>
            <a:solidFill>
              <a:srgbClr val="FFFFCC"/>
            </a:solidFill>
            <a:ln w="9525">
              <a:noFill/>
              <a:miter lim="800000"/>
              <a:headEnd/>
              <a:tailEnd/>
            </a:ln>
            <a:effectLst/>
          </p:spPr>
          <p:txBody>
            <a:bodyPr>
              <a:spAutoFit/>
            </a:bodyPr>
            <a:lstStyle/>
            <a:p>
              <a:pPr marL="342900" indent="-342900">
                <a:buFontTx/>
                <a:buAutoNum type="arabicPlain" startAt="10000"/>
              </a:pPr>
              <a:r>
                <a:rPr lang="en-US" sz="1400" b="1"/>
                <a:t>                                            20000                                            30000</a:t>
              </a:r>
            </a:p>
            <a:p>
              <a:pPr marL="342900" indent="-342900" algn="ctr"/>
              <a:r>
                <a:rPr lang="en-US" sz="1400" b="1"/>
                <a:t>Impedance</a:t>
              </a:r>
            </a:p>
          </p:txBody>
        </p:sp>
        <p:sp>
          <p:nvSpPr>
            <p:cNvPr id="4102" name="Text Box 6"/>
            <p:cNvSpPr txBox="1">
              <a:spLocks noChangeArrowheads="1"/>
            </p:cNvSpPr>
            <p:nvPr/>
          </p:nvSpPr>
          <p:spPr bwMode="auto">
            <a:xfrm rot="16200000">
              <a:off x="-463" y="2239"/>
              <a:ext cx="2792" cy="330"/>
            </a:xfrm>
            <a:prstGeom prst="rect">
              <a:avLst/>
            </a:prstGeom>
            <a:solidFill>
              <a:srgbClr val="FFFFCC"/>
            </a:solidFill>
            <a:ln w="9525">
              <a:noFill/>
              <a:miter lim="800000"/>
              <a:headEnd/>
              <a:tailEnd/>
            </a:ln>
            <a:effectLst/>
          </p:spPr>
          <p:txBody>
            <a:bodyPr vert="eaVert">
              <a:spAutoFit/>
            </a:bodyPr>
            <a:lstStyle/>
            <a:p>
              <a:pPr marL="342900" indent="-342900" algn="ctr"/>
              <a:r>
                <a:rPr lang="en-US" sz="1400" b="1" dirty="0"/>
                <a:t>2750</a:t>
              </a:r>
            </a:p>
            <a:p>
              <a:pPr marL="342900" indent="-342900" algn="ctr"/>
              <a:endParaRPr lang="en-US" sz="1400" b="1" dirty="0"/>
            </a:p>
            <a:p>
              <a:pPr marL="342900" indent="-342900" algn="ctr"/>
              <a:endParaRPr lang="en-US" sz="1400" b="1" dirty="0"/>
            </a:p>
            <a:p>
              <a:pPr marL="342900" indent="-342900" algn="ctr"/>
              <a:endParaRPr lang="en-US" sz="1400" b="1" dirty="0"/>
            </a:p>
            <a:p>
              <a:pPr marL="342900" indent="-342900" algn="ctr"/>
              <a:endParaRPr lang="en-US" sz="1400" b="1" dirty="0"/>
            </a:p>
            <a:p>
              <a:pPr marL="342900" indent="-342900" algn="ctr"/>
              <a:r>
                <a:rPr lang="en-US" sz="1400" b="1" dirty="0"/>
                <a:t>3000</a:t>
              </a:r>
            </a:p>
            <a:p>
              <a:pPr marL="342900" indent="-342900" algn="ctr"/>
              <a:endParaRPr lang="en-US" sz="1500" b="1" dirty="0"/>
            </a:p>
            <a:p>
              <a:pPr marL="342900" indent="-342900" algn="ctr"/>
              <a:endParaRPr lang="en-US" sz="1500" b="1" dirty="0"/>
            </a:p>
            <a:p>
              <a:pPr marL="342900" indent="-342900" algn="ctr"/>
              <a:endParaRPr lang="en-US" sz="1500" b="1" dirty="0"/>
            </a:p>
            <a:p>
              <a:pPr marL="342900" indent="-342900" algn="ctr"/>
              <a:endParaRPr lang="en-US" sz="1500" b="1" dirty="0"/>
            </a:p>
            <a:p>
              <a:pPr marL="342900" indent="-342900" algn="ctr"/>
              <a:r>
                <a:rPr lang="en-US" sz="1400" b="1" dirty="0"/>
                <a:t>3250</a:t>
              </a:r>
            </a:p>
            <a:p>
              <a:pPr marL="342900" indent="-342900" algn="ctr"/>
              <a:endParaRPr lang="en-US" sz="1400" b="1" dirty="0"/>
            </a:p>
            <a:p>
              <a:pPr marL="342900" indent="-342900" algn="ctr"/>
              <a:endParaRPr lang="en-US" sz="1400" b="1" dirty="0"/>
            </a:p>
            <a:p>
              <a:pPr marL="342900" indent="-342900" algn="ctr"/>
              <a:endParaRPr lang="en-US" sz="1400" b="1" dirty="0"/>
            </a:p>
            <a:p>
              <a:pPr marL="342900" indent="-342900" algn="ctr"/>
              <a:endParaRPr lang="en-US" sz="1400" b="1" dirty="0"/>
            </a:p>
            <a:p>
              <a:pPr marL="342900" indent="-342900" algn="ctr"/>
              <a:r>
                <a:rPr lang="en-US" sz="1400" b="1" dirty="0"/>
                <a:t>3500</a:t>
              </a:r>
            </a:p>
          </p:txBody>
        </p:sp>
        <p:sp>
          <p:nvSpPr>
            <p:cNvPr id="4103" name="Rectangle 7"/>
            <p:cNvSpPr>
              <a:spLocks noChangeArrowheads="1"/>
            </p:cNvSpPr>
            <p:nvPr/>
          </p:nvSpPr>
          <p:spPr bwMode="auto">
            <a:xfrm rot="5400000">
              <a:off x="-724" y="2336"/>
              <a:ext cx="2799" cy="192"/>
            </a:xfrm>
            <a:prstGeom prst="rect">
              <a:avLst/>
            </a:prstGeom>
            <a:noFill/>
            <a:ln w="9525">
              <a:noFill/>
              <a:miter lim="800000"/>
              <a:headEnd/>
              <a:tailEnd/>
            </a:ln>
            <a:effectLst/>
          </p:spPr>
          <p:txBody>
            <a:bodyPr>
              <a:spAutoFit/>
            </a:bodyPr>
            <a:lstStyle/>
            <a:p>
              <a:pPr algn="ctr"/>
              <a:r>
                <a:rPr lang="en-US" sz="1400" b="1" dirty="0"/>
                <a:t>Depth (m)</a:t>
              </a:r>
            </a:p>
          </p:txBody>
        </p:sp>
      </p:grpSp>
      <p:sp>
        <p:nvSpPr>
          <p:cNvPr id="9" name="Rectangle 22"/>
          <p:cNvSpPr>
            <a:spLocks noGrp="1" noChangeArrowheads="1"/>
          </p:cNvSpPr>
          <p:nvPr>
            <p:ph type="title"/>
          </p:nvPr>
        </p:nvSpPr>
        <p:spPr>
          <a:prstGeom prst="rect">
            <a:avLst/>
          </a:prstGeom>
        </p:spPr>
        <p:txBody>
          <a:bodyPr/>
          <a:lstStyle/>
          <a:p>
            <a:r>
              <a:rPr lang="en-US" dirty="0" smtClean="0"/>
              <a:t>Pitfalls – Uncertainty</a:t>
            </a:r>
            <a:endParaRPr lang="en-US"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6" name="Rectangle 16"/>
          <p:cNvSpPr>
            <a:spLocks noChangeArrowheads="1"/>
          </p:cNvSpPr>
          <p:nvPr/>
        </p:nvSpPr>
        <p:spPr bwMode="auto">
          <a:xfrm>
            <a:off x="228600" y="1333500"/>
            <a:ext cx="3193143" cy="3562873"/>
          </a:xfrm>
          <a:prstGeom prst="rect">
            <a:avLst/>
          </a:prstGeom>
          <a:noFill/>
          <a:ln w="12700">
            <a:noFill/>
            <a:miter lim="800000"/>
            <a:headEnd/>
            <a:tailEnd/>
          </a:ln>
          <a:effectLst/>
        </p:spPr>
        <p:txBody>
          <a:bodyPr lIns="79476" tIns="39040" rIns="79476" bIns="39040">
            <a:spAutoFit/>
          </a:bodyPr>
          <a:lstStyle/>
          <a:p>
            <a:pPr marL="285832" indent="-285832" defTabSz="761288">
              <a:spcBef>
                <a:spcPct val="20000"/>
              </a:spcBef>
              <a:buFontTx/>
              <a:buChar char="•"/>
            </a:pPr>
            <a:r>
              <a:rPr lang="en-US" sz="1600" dirty="0"/>
              <a:t>Oil amplitudes with higher porosity </a:t>
            </a:r>
            <a:r>
              <a:rPr lang="en-US" sz="1600" dirty="0" smtClean="0"/>
              <a:t>are equivalent </a:t>
            </a:r>
            <a:r>
              <a:rPr lang="en-US" sz="1600" dirty="0"/>
              <a:t>to gas amplitudes with lower porosity</a:t>
            </a:r>
          </a:p>
          <a:p>
            <a:pPr marL="285832" indent="-285832" defTabSz="761288">
              <a:spcBef>
                <a:spcPct val="20000"/>
              </a:spcBef>
              <a:buFontTx/>
              <a:buChar char="•"/>
            </a:pPr>
            <a:endParaRPr lang="en-US" sz="1600" dirty="0"/>
          </a:p>
          <a:p>
            <a:pPr marL="285832" indent="-285832" defTabSz="761288">
              <a:spcBef>
                <a:spcPct val="20000"/>
              </a:spcBef>
              <a:buFontTx/>
              <a:buChar char="•"/>
            </a:pPr>
            <a:r>
              <a:rPr lang="en-US" sz="1600" dirty="0"/>
              <a:t>Just one example showing that the factors that affect rock properties &amp; seismic amplitudes are not independent.</a:t>
            </a:r>
          </a:p>
          <a:p>
            <a:pPr marL="285832" indent="-285832" defTabSz="761288">
              <a:spcBef>
                <a:spcPct val="20000"/>
              </a:spcBef>
              <a:buFontTx/>
              <a:buChar char="•"/>
            </a:pPr>
            <a:endParaRPr lang="en-US" sz="1600" dirty="0"/>
          </a:p>
          <a:p>
            <a:pPr marL="285832" indent="-285832" defTabSz="761288">
              <a:spcBef>
                <a:spcPct val="20000"/>
              </a:spcBef>
              <a:buFontTx/>
              <a:buChar char="•"/>
            </a:pPr>
            <a:r>
              <a:rPr lang="en-US" sz="1600" dirty="0"/>
              <a:t>The more information you have on some properties, the more reliable the prediction of others</a:t>
            </a:r>
          </a:p>
          <a:p>
            <a:pPr marL="285832" indent="-285832" defTabSz="761288">
              <a:spcBef>
                <a:spcPct val="20000"/>
              </a:spcBef>
              <a:buFontTx/>
              <a:buChar char="•"/>
            </a:pPr>
            <a:endParaRPr lang="en-US" sz="1600" dirty="0"/>
          </a:p>
        </p:txBody>
      </p:sp>
      <p:grpSp>
        <p:nvGrpSpPr>
          <p:cNvPr id="2" name="Group 20"/>
          <p:cNvGrpSpPr>
            <a:grpSpLocks/>
          </p:cNvGrpSpPr>
          <p:nvPr/>
        </p:nvGrpSpPr>
        <p:grpSpPr bwMode="auto">
          <a:xfrm>
            <a:off x="3773715" y="1488282"/>
            <a:ext cx="4352774" cy="4063580"/>
            <a:chOff x="816" y="960"/>
            <a:chExt cx="3455" cy="3526"/>
          </a:xfrm>
        </p:grpSpPr>
        <p:grpSp>
          <p:nvGrpSpPr>
            <p:cNvPr id="3" name="Group 19"/>
            <p:cNvGrpSpPr>
              <a:grpSpLocks/>
            </p:cNvGrpSpPr>
            <p:nvPr/>
          </p:nvGrpSpPr>
          <p:grpSpPr bwMode="auto">
            <a:xfrm>
              <a:off x="816" y="2736"/>
              <a:ext cx="3455" cy="1750"/>
              <a:chOff x="816" y="2736"/>
              <a:chExt cx="3455" cy="1750"/>
            </a:xfrm>
          </p:grpSpPr>
          <p:pic>
            <p:nvPicPr>
              <p:cNvPr id="204803" name="Picture 3"/>
              <p:cNvPicPr>
                <a:picLocks noChangeArrowheads="1"/>
              </p:cNvPicPr>
              <p:nvPr/>
            </p:nvPicPr>
            <p:blipFill>
              <a:blip r:embed="rId3" cstate="print"/>
              <a:srcRect/>
              <a:stretch>
                <a:fillRect/>
              </a:stretch>
            </p:blipFill>
            <p:spPr bwMode="auto">
              <a:xfrm>
                <a:off x="816" y="2736"/>
                <a:ext cx="3455" cy="1152"/>
              </a:xfrm>
              <a:prstGeom prst="rect">
                <a:avLst/>
              </a:prstGeom>
              <a:noFill/>
              <a:ln w="12700">
                <a:noFill/>
                <a:miter lim="800000"/>
                <a:headEnd/>
                <a:tailEnd/>
              </a:ln>
              <a:effectLst/>
            </p:spPr>
          </p:pic>
          <p:sp>
            <p:nvSpPr>
              <p:cNvPr id="204805" name="Line 5"/>
              <p:cNvSpPr>
                <a:spLocks noChangeShapeType="1"/>
              </p:cNvSpPr>
              <p:nvPr/>
            </p:nvSpPr>
            <p:spPr bwMode="auto">
              <a:xfrm>
                <a:off x="2736" y="4032"/>
                <a:ext cx="1520" cy="0"/>
              </a:xfrm>
              <a:prstGeom prst="line">
                <a:avLst/>
              </a:prstGeom>
              <a:noFill/>
              <a:ln w="25400">
                <a:solidFill>
                  <a:srgbClr val="FF0000"/>
                </a:solidFill>
                <a:round/>
                <a:headEnd type="triangle" w="med" len="med"/>
                <a:tailEnd type="triangle" w="med" len="med"/>
              </a:ln>
              <a:effectLst/>
            </p:spPr>
            <p:txBody>
              <a:bodyPr wrap="none" anchor="ctr"/>
              <a:lstStyle/>
              <a:p>
                <a:endParaRPr lang="en-US"/>
              </a:p>
            </p:txBody>
          </p:sp>
          <p:sp>
            <p:nvSpPr>
              <p:cNvPr id="204806" name="Rectangle 6"/>
              <p:cNvSpPr>
                <a:spLocks noChangeArrowheads="1"/>
              </p:cNvSpPr>
              <p:nvPr/>
            </p:nvSpPr>
            <p:spPr bwMode="auto">
              <a:xfrm>
                <a:off x="3312" y="4128"/>
                <a:ext cx="430" cy="358"/>
              </a:xfrm>
              <a:prstGeom prst="rect">
                <a:avLst/>
              </a:prstGeom>
              <a:noFill/>
              <a:ln w="12700">
                <a:noFill/>
                <a:miter lim="800000"/>
                <a:headEnd/>
                <a:tailEnd/>
              </a:ln>
              <a:effectLst/>
            </p:spPr>
            <p:txBody>
              <a:bodyPr wrap="none" lIns="90488" tIns="44450" rIns="90488" bIns="44450">
                <a:spAutoFit/>
              </a:bodyPr>
              <a:lstStyle/>
              <a:p>
                <a:r>
                  <a:rPr lang="en-US" sz="2100" dirty="0">
                    <a:latin typeface="Times New Roman" pitchFamily="18" charset="0"/>
                  </a:rPr>
                  <a:t>gas</a:t>
                </a:r>
              </a:p>
            </p:txBody>
          </p:sp>
          <p:sp>
            <p:nvSpPr>
              <p:cNvPr id="204812" name="Text Box 12"/>
              <p:cNvSpPr txBox="1">
                <a:spLocks noChangeArrowheads="1"/>
              </p:cNvSpPr>
              <p:nvPr/>
            </p:nvSpPr>
            <p:spPr bwMode="auto">
              <a:xfrm>
                <a:off x="1056" y="2828"/>
                <a:ext cx="938" cy="454"/>
              </a:xfrm>
              <a:prstGeom prst="rect">
                <a:avLst/>
              </a:prstGeom>
              <a:solidFill>
                <a:schemeClr val="accent1"/>
              </a:solidFill>
              <a:ln w="9525">
                <a:solidFill>
                  <a:schemeClr val="bg2"/>
                </a:solidFill>
                <a:miter lim="800000"/>
                <a:headEnd/>
                <a:tailEnd/>
              </a:ln>
              <a:effectLst/>
            </p:spPr>
            <p:txBody>
              <a:bodyPr wrap="none">
                <a:spAutoFit/>
              </a:bodyPr>
              <a:lstStyle/>
              <a:p>
                <a:r>
                  <a:rPr lang="en-US" sz="2800" dirty="0">
                    <a:solidFill>
                      <a:schemeClr val="bg2"/>
                    </a:solidFill>
                    <a:latin typeface="Symbol" pitchFamily="18" charset="2"/>
                  </a:rPr>
                  <a:t></a:t>
                </a:r>
                <a:r>
                  <a:rPr lang="en-US" sz="2100" dirty="0">
                    <a:solidFill>
                      <a:schemeClr val="bg2"/>
                    </a:solidFill>
                    <a:latin typeface="Times New Roman" pitchFamily="18" charset="0"/>
                  </a:rPr>
                  <a:t> = 23%</a:t>
                </a:r>
              </a:p>
            </p:txBody>
          </p:sp>
        </p:grpSp>
        <p:grpSp>
          <p:nvGrpSpPr>
            <p:cNvPr id="4" name="Group 18"/>
            <p:cNvGrpSpPr>
              <a:grpSpLocks/>
            </p:cNvGrpSpPr>
            <p:nvPr/>
          </p:nvGrpSpPr>
          <p:grpSpPr bwMode="auto">
            <a:xfrm>
              <a:off x="816" y="960"/>
              <a:ext cx="3455" cy="1655"/>
              <a:chOff x="768" y="960"/>
              <a:chExt cx="3455" cy="1655"/>
            </a:xfrm>
          </p:grpSpPr>
          <p:pic>
            <p:nvPicPr>
              <p:cNvPr id="204813" name="Picture 13"/>
              <p:cNvPicPr>
                <a:picLocks noChangeArrowheads="1"/>
              </p:cNvPicPr>
              <p:nvPr/>
            </p:nvPicPr>
            <p:blipFill>
              <a:blip r:embed="rId4" cstate="print"/>
              <a:srcRect/>
              <a:stretch>
                <a:fillRect/>
              </a:stretch>
            </p:blipFill>
            <p:spPr bwMode="auto">
              <a:xfrm>
                <a:off x="768" y="960"/>
                <a:ext cx="3455" cy="1152"/>
              </a:xfrm>
              <a:prstGeom prst="rect">
                <a:avLst/>
              </a:prstGeom>
              <a:noFill/>
              <a:ln w="12700">
                <a:noFill/>
                <a:miter lim="800000"/>
                <a:headEnd/>
                <a:tailEnd/>
              </a:ln>
              <a:effectLst/>
            </p:spPr>
          </p:pic>
          <p:sp>
            <p:nvSpPr>
              <p:cNvPr id="204814" name="Line 14"/>
              <p:cNvSpPr>
                <a:spLocks noChangeShapeType="1"/>
              </p:cNvSpPr>
              <p:nvPr/>
            </p:nvSpPr>
            <p:spPr bwMode="auto">
              <a:xfrm>
                <a:off x="2688" y="2256"/>
                <a:ext cx="1520" cy="0"/>
              </a:xfrm>
              <a:prstGeom prst="line">
                <a:avLst/>
              </a:prstGeom>
              <a:noFill/>
              <a:ln w="25400">
                <a:solidFill>
                  <a:srgbClr val="00FF00"/>
                </a:solidFill>
                <a:round/>
                <a:headEnd type="triangle" w="med" len="med"/>
                <a:tailEnd type="triangle" w="med" len="med"/>
              </a:ln>
              <a:effectLst/>
            </p:spPr>
            <p:txBody>
              <a:bodyPr wrap="none" anchor="ctr"/>
              <a:lstStyle/>
              <a:p>
                <a:endParaRPr lang="en-US"/>
              </a:p>
            </p:txBody>
          </p:sp>
          <p:sp>
            <p:nvSpPr>
              <p:cNvPr id="204815" name="Rectangle 15"/>
              <p:cNvSpPr>
                <a:spLocks noChangeArrowheads="1"/>
              </p:cNvSpPr>
              <p:nvPr/>
            </p:nvSpPr>
            <p:spPr bwMode="auto">
              <a:xfrm>
                <a:off x="3312" y="2257"/>
                <a:ext cx="372" cy="358"/>
              </a:xfrm>
              <a:prstGeom prst="rect">
                <a:avLst/>
              </a:prstGeom>
              <a:noFill/>
              <a:ln w="12700">
                <a:noFill/>
                <a:miter lim="800000"/>
                <a:headEnd/>
                <a:tailEnd/>
              </a:ln>
              <a:effectLst/>
            </p:spPr>
            <p:txBody>
              <a:bodyPr wrap="none" lIns="90488" tIns="44450" rIns="90488" bIns="44450">
                <a:spAutoFit/>
              </a:bodyPr>
              <a:lstStyle/>
              <a:p>
                <a:r>
                  <a:rPr lang="en-US" sz="2100" dirty="0">
                    <a:latin typeface="Times New Roman" pitchFamily="18" charset="0"/>
                  </a:rPr>
                  <a:t>oil</a:t>
                </a:r>
              </a:p>
            </p:txBody>
          </p:sp>
          <p:sp>
            <p:nvSpPr>
              <p:cNvPr id="204817" name="Text Box 17"/>
              <p:cNvSpPr txBox="1">
                <a:spLocks noChangeArrowheads="1"/>
              </p:cNvSpPr>
              <p:nvPr/>
            </p:nvSpPr>
            <p:spPr bwMode="auto">
              <a:xfrm>
                <a:off x="960" y="1008"/>
                <a:ext cx="938" cy="454"/>
              </a:xfrm>
              <a:prstGeom prst="rect">
                <a:avLst/>
              </a:prstGeom>
              <a:solidFill>
                <a:schemeClr val="accent1"/>
              </a:solidFill>
              <a:ln w="9525">
                <a:solidFill>
                  <a:schemeClr val="bg2"/>
                </a:solidFill>
                <a:miter lim="800000"/>
                <a:headEnd/>
                <a:tailEnd/>
              </a:ln>
              <a:effectLst/>
            </p:spPr>
            <p:txBody>
              <a:bodyPr wrap="none">
                <a:spAutoFit/>
              </a:bodyPr>
              <a:lstStyle/>
              <a:p>
                <a:r>
                  <a:rPr lang="en-US" sz="2800" dirty="0">
                    <a:solidFill>
                      <a:schemeClr val="bg2"/>
                    </a:solidFill>
                    <a:latin typeface="Symbol" pitchFamily="18" charset="2"/>
                  </a:rPr>
                  <a:t></a:t>
                </a:r>
                <a:r>
                  <a:rPr lang="en-US" sz="2100" dirty="0">
                    <a:solidFill>
                      <a:schemeClr val="bg2"/>
                    </a:solidFill>
                    <a:latin typeface="Times New Roman" pitchFamily="18" charset="0"/>
                  </a:rPr>
                  <a:t> = 25%</a:t>
                </a:r>
              </a:p>
            </p:txBody>
          </p:sp>
        </p:grpSp>
      </p:grpSp>
      <p:sp>
        <p:nvSpPr>
          <p:cNvPr id="14" name="Rectangle 22"/>
          <p:cNvSpPr>
            <a:spLocks noGrp="1" noChangeArrowheads="1"/>
          </p:cNvSpPr>
          <p:nvPr>
            <p:ph type="title"/>
          </p:nvPr>
        </p:nvSpPr>
        <p:spPr>
          <a:prstGeom prst="rect">
            <a:avLst/>
          </a:prstGeom>
        </p:spPr>
        <p:txBody>
          <a:bodyPr/>
          <a:lstStyle/>
          <a:p>
            <a:r>
              <a:rPr lang="en-US" dirty="0" smtClean="0"/>
              <a:t>Pitfalls – Uncertainty</a:t>
            </a:r>
            <a:endParaRPr lang="en-US"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42</a:t>
            </a:fld>
            <a:endParaRPr lang="en-US" dirty="0"/>
          </a:p>
        </p:txBody>
      </p:sp>
      <p:sp>
        <p:nvSpPr>
          <p:cNvPr id="3" name="Title 2"/>
          <p:cNvSpPr>
            <a:spLocks noGrp="1"/>
          </p:cNvSpPr>
          <p:nvPr>
            <p:ph type="title"/>
          </p:nvPr>
        </p:nvSpPr>
        <p:spPr/>
        <p:txBody>
          <a:bodyPr/>
          <a:lstStyle/>
          <a:p>
            <a:pPr lvl="0"/>
            <a:r>
              <a:rPr lang="en-US" dirty="0" smtClean="0"/>
              <a:t>Pitfalls – Everything Else</a:t>
            </a:r>
            <a:endParaRPr lang="en-US" dirty="0"/>
          </a:p>
        </p:txBody>
      </p:sp>
      <p:sp>
        <p:nvSpPr>
          <p:cNvPr id="4" name="Text Box 3"/>
          <p:cNvSpPr txBox="1">
            <a:spLocks noChangeArrowheads="1"/>
          </p:cNvSpPr>
          <p:nvPr/>
        </p:nvSpPr>
        <p:spPr bwMode="auto">
          <a:xfrm>
            <a:off x="6096000" y="1790700"/>
            <a:ext cx="2895600" cy="1754326"/>
          </a:xfrm>
          <a:prstGeom prst="rect">
            <a:avLst/>
          </a:prstGeom>
          <a:noFill/>
          <a:ln w="9525">
            <a:noFill/>
            <a:miter lim="800000"/>
            <a:headEnd/>
            <a:tailEnd/>
          </a:ln>
          <a:effectLst/>
        </p:spPr>
        <p:txBody>
          <a:bodyPr wrap="square">
            <a:spAutoFit/>
          </a:bodyPr>
          <a:lstStyle/>
          <a:p>
            <a:r>
              <a:rPr lang="en-US" sz="1800" b="0" i="0" dirty="0" smtClean="0"/>
              <a:t>Processing </a:t>
            </a:r>
            <a:r>
              <a:rPr lang="en-US" sz="1800" b="0" i="0" dirty="0"/>
              <a:t>is an attempt to remove geologic and non-geologic affects from the seismic data and preserve information on the primary reflectivity</a:t>
            </a:r>
          </a:p>
        </p:txBody>
      </p:sp>
      <p:grpSp>
        <p:nvGrpSpPr>
          <p:cNvPr id="5" name="Group 4"/>
          <p:cNvGrpSpPr>
            <a:grpSpLocks noChangeAspect="1"/>
          </p:cNvGrpSpPr>
          <p:nvPr/>
        </p:nvGrpSpPr>
        <p:grpSpPr>
          <a:xfrm>
            <a:off x="381000" y="1485900"/>
            <a:ext cx="5637958" cy="3657600"/>
            <a:chOff x="1219200" y="2514600"/>
            <a:chExt cx="7086600" cy="4597400"/>
          </a:xfrm>
        </p:grpSpPr>
        <p:graphicFrame>
          <p:nvGraphicFramePr>
            <p:cNvPr id="6" name="Object 2"/>
            <p:cNvGraphicFramePr>
              <a:graphicFrameLocks noChangeAspect="1"/>
            </p:cNvGraphicFramePr>
            <p:nvPr/>
          </p:nvGraphicFramePr>
          <p:xfrm>
            <a:off x="1219200" y="2514600"/>
            <a:ext cx="7086600" cy="4597400"/>
          </p:xfrm>
          <a:graphic>
            <a:graphicData uri="http://schemas.openxmlformats.org/presentationml/2006/ole">
              <p:oleObj spid="_x0000_s148482" name="Photo Editor Photo" r:id="rId3" imgW="18219048" imgH="11819048" progId="">
                <p:embed/>
              </p:oleObj>
            </a:graphicData>
          </a:graphic>
        </p:graphicFrame>
        <p:sp>
          <p:nvSpPr>
            <p:cNvPr id="7" name="Freeform 4"/>
            <p:cNvSpPr>
              <a:spLocks/>
            </p:cNvSpPr>
            <p:nvPr/>
          </p:nvSpPr>
          <p:spPr bwMode="auto">
            <a:xfrm>
              <a:off x="2590800" y="3348038"/>
              <a:ext cx="2895600" cy="1082675"/>
            </a:xfrm>
            <a:custGeom>
              <a:avLst/>
              <a:gdLst/>
              <a:ahLst/>
              <a:cxnLst>
                <a:cxn ang="0">
                  <a:pos x="0" y="99"/>
                </a:cxn>
                <a:cxn ang="0">
                  <a:pos x="459" y="666"/>
                </a:cxn>
                <a:cxn ang="0">
                  <a:pos x="768" y="3"/>
                </a:cxn>
                <a:cxn ang="0">
                  <a:pos x="1251" y="649"/>
                </a:cxn>
                <a:cxn ang="0">
                  <a:pos x="1824" y="3"/>
                </a:cxn>
              </a:cxnLst>
              <a:rect l="0" t="0" r="r" b="b"/>
              <a:pathLst>
                <a:path w="1824" h="682">
                  <a:moveTo>
                    <a:pt x="0" y="99"/>
                  </a:moveTo>
                  <a:cubicBezTo>
                    <a:pt x="77" y="194"/>
                    <a:pt x="331" y="682"/>
                    <a:pt x="459" y="666"/>
                  </a:cubicBezTo>
                  <a:cubicBezTo>
                    <a:pt x="587" y="650"/>
                    <a:pt x="636" y="6"/>
                    <a:pt x="768" y="3"/>
                  </a:cubicBezTo>
                  <a:cubicBezTo>
                    <a:pt x="900" y="0"/>
                    <a:pt x="1075" y="649"/>
                    <a:pt x="1251" y="649"/>
                  </a:cubicBezTo>
                  <a:cubicBezTo>
                    <a:pt x="1427" y="649"/>
                    <a:pt x="1705" y="138"/>
                    <a:pt x="1824" y="3"/>
                  </a:cubicBezTo>
                </a:path>
              </a:pathLst>
            </a:custGeom>
            <a:noFill/>
            <a:ln w="38100" cap="flat" cmpd="sng">
              <a:solidFill>
                <a:srgbClr val="FF0000"/>
              </a:solidFill>
              <a:prstDash val="sysDot"/>
              <a:round/>
              <a:headEnd/>
              <a:tailEnd type="triangle" w="med" len="med"/>
            </a:ln>
            <a:effectLst/>
          </p:spPr>
          <p:txBody>
            <a:bodyPr wrap="none" anchor="ctr"/>
            <a:lstStyle/>
            <a:p>
              <a:endParaRPr lang="en-US"/>
            </a:p>
          </p:txBody>
        </p:sp>
        <p:sp>
          <p:nvSpPr>
            <p:cNvPr id="8" name="Text Box 5"/>
            <p:cNvSpPr txBox="1">
              <a:spLocks noChangeArrowheads="1"/>
            </p:cNvSpPr>
            <p:nvPr/>
          </p:nvSpPr>
          <p:spPr bwMode="auto">
            <a:xfrm>
              <a:off x="1219200" y="2993496"/>
              <a:ext cx="1462088" cy="290513"/>
            </a:xfrm>
            <a:prstGeom prst="rect">
              <a:avLst/>
            </a:prstGeom>
            <a:noFill/>
            <a:ln w="9525">
              <a:noFill/>
              <a:miter lim="800000"/>
              <a:headEnd/>
              <a:tailEnd/>
            </a:ln>
            <a:effectLst/>
          </p:spPr>
          <p:txBody>
            <a:bodyPr wrap="none">
              <a:spAutoFit/>
            </a:bodyPr>
            <a:lstStyle/>
            <a:p>
              <a:r>
                <a:rPr lang="en-US" sz="1300" b="0" i="0" dirty="0">
                  <a:solidFill>
                    <a:srgbClr val="FF0000"/>
                  </a:solidFill>
                </a:rPr>
                <a:t>Source Signature</a:t>
              </a:r>
            </a:p>
          </p:txBody>
        </p:sp>
        <p:sp>
          <p:nvSpPr>
            <p:cNvPr id="9" name="Text Box 6"/>
            <p:cNvSpPr txBox="1">
              <a:spLocks noChangeArrowheads="1"/>
            </p:cNvSpPr>
            <p:nvPr/>
          </p:nvSpPr>
          <p:spPr bwMode="auto">
            <a:xfrm rot="17231382">
              <a:off x="2827528" y="3390678"/>
              <a:ext cx="1315640" cy="928460"/>
            </a:xfrm>
            <a:prstGeom prst="rect">
              <a:avLst/>
            </a:prstGeom>
            <a:noFill/>
            <a:ln w="9525">
              <a:noFill/>
              <a:miter lim="800000"/>
              <a:headEnd/>
              <a:tailEnd/>
            </a:ln>
            <a:effectLst/>
          </p:spPr>
          <p:txBody>
            <a:bodyPr wrap="none">
              <a:spAutoFit/>
            </a:bodyPr>
            <a:lstStyle/>
            <a:p>
              <a:r>
                <a:rPr lang="en-US" sz="1400" b="0" i="0" dirty="0">
                  <a:solidFill>
                    <a:srgbClr val="FF0000"/>
                  </a:solidFill>
                </a:rPr>
                <a:t>Long Period</a:t>
              </a:r>
            </a:p>
            <a:p>
              <a:endParaRPr lang="en-US" sz="1400" b="0" i="0" dirty="0">
                <a:solidFill>
                  <a:srgbClr val="FF0000"/>
                </a:solidFill>
              </a:endParaRPr>
            </a:p>
            <a:p>
              <a:r>
                <a:rPr lang="en-US" sz="1400" b="0" i="0" dirty="0">
                  <a:solidFill>
                    <a:srgbClr val="FF0000"/>
                  </a:solidFill>
                </a:rPr>
                <a:t> Multiples</a:t>
              </a:r>
            </a:p>
          </p:txBody>
        </p:sp>
        <p:sp>
          <p:nvSpPr>
            <p:cNvPr id="10" name="Line 8"/>
            <p:cNvSpPr>
              <a:spLocks noChangeShapeType="1"/>
            </p:cNvSpPr>
            <p:nvPr/>
          </p:nvSpPr>
          <p:spPr bwMode="auto">
            <a:xfrm flipH="1">
              <a:off x="2895600" y="4386263"/>
              <a:ext cx="1219200" cy="0"/>
            </a:xfrm>
            <a:prstGeom prst="line">
              <a:avLst/>
            </a:prstGeom>
            <a:noFill/>
            <a:ln w="9525">
              <a:solidFill>
                <a:schemeClr val="bg2"/>
              </a:solidFill>
              <a:round/>
              <a:headEnd/>
              <a:tailEnd/>
            </a:ln>
            <a:effectLst/>
          </p:spPr>
          <p:txBody>
            <a:bodyPr wrap="none" anchor="ctr"/>
            <a:lstStyle/>
            <a:p>
              <a:endParaRPr lang="en-US"/>
            </a:p>
          </p:txBody>
        </p:sp>
      </p:gr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2324100"/>
            <a:ext cx="4572000" cy="1323439"/>
          </a:xfrm>
          <a:prstGeom prst="rect">
            <a:avLst/>
          </a:prstGeom>
        </p:spPr>
        <p:txBody>
          <a:bodyPr>
            <a:spAutoFit/>
          </a:bodyPr>
          <a:lstStyle/>
          <a:p>
            <a:pPr algn="ctr"/>
            <a:r>
              <a:rPr lang="en-US" sz="4000" dirty="0" smtClean="0"/>
              <a:t>Seismic Facies Mapping Exercise</a:t>
            </a:r>
            <a:endParaRPr lang="en-US" sz="4000" dirty="0"/>
          </a:p>
        </p:txBody>
      </p:sp>
      <p:sp>
        <p:nvSpPr>
          <p:cNvPr id="4"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43</a:t>
            </a:fld>
            <a:endParaRPr lang="en-US" dirty="0"/>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2565" y="1333500"/>
            <a:ext cx="8586635" cy="3733800"/>
            <a:chOff x="245039" y="1333500"/>
            <a:chExt cx="7976623" cy="2772833"/>
          </a:xfrm>
        </p:grpSpPr>
        <p:pic>
          <p:nvPicPr>
            <p:cNvPr id="43012" name="Picture 5" descr="a4"/>
            <p:cNvPicPr>
              <a:picLocks noChangeAspect="1" noChangeArrowheads="1"/>
            </p:cNvPicPr>
            <p:nvPr/>
          </p:nvPicPr>
          <p:blipFill>
            <a:blip r:embed="rId3" cstate="print"/>
            <a:srcRect l="5252" t="6422" r="6229" b="15549"/>
            <a:stretch>
              <a:fillRect/>
            </a:stretch>
          </p:blipFill>
          <p:spPr bwMode="auto">
            <a:xfrm>
              <a:off x="2057400" y="1333500"/>
              <a:ext cx="6164262" cy="2772833"/>
            </a:xfrm>
            <a:prstGeom prst="rect">
              <a:avLst/>
            </a:prstGeom>
            <a:noFill/>
            <a:ln w="9525">
              <a:noFill/>
              <a:miter lim="800000"/>
              <a:headEnd/>
              <a:tailEnd/>
            </a:ln>
          </p:spPr>
        </p:pic>
        <p:sp>
          <p:nvSpPr>
            <p:cNvPr id="237574" name="Text Box 6"/>
            <p:cNvSpPr txBox="1">
              <a:spLocks noChangeArrowheads="1"/>
            </p:cNvSpPr>
            <p:nvPr/>
          </p:nvSpPr>
          <p:spPr bwMode="auto">
            <a:xfrm>
              <a:off x="245039" y="2602177"/>
              <a:ext cx="1286899" cy="388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2800" dirty="0">
                  <a:latin typeface="Arial" charset="0"/>
                  <a:ea typeface="ＭＳ Ｐゴシック" charset="0"/>
                </a:rPr>
                <a:t>Orange</a:t>
              </a:r>
            </a:p>
          </p:txBody>
        </p:sp>
        <p:sp>
          <p:nvSpPr>
            <p:cNvPr id="237575" name="Text Box 7"/>
            <p:cNvSpPr txBox="1">
              <a:spLocks noChangeArrowheads="1"/>
            </p:cNvSpPr>
            <p:nvPr/>
          </p:nvSpPr>
          <p:spPr bwMode="auto">
            <a:xfrm>
              <a:off x="298451" y="3249083"/>
              <a:ext cx="1155857" cy="388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i="1" dirty="0">
                  <a:latin typeface="Arial" charset="0"/>
                  <a:ea typeface="ＭＳ Ｐゴシック" charset="0"/>
                </a:rPr>
                <a:t>Datum</a:t>
              </a:r>
            </a:p>
          </p:txBody>
        </p:sp>
        <p:sp>
          <p:nvSpPr>
            <p:cNvPr id="237576" name="Line 8"/>
            <p:cNvSpPr>
              <a:spLocks noChangeShapeType="1"/>
            </p:cNvSpPr>
            <p:nvPr/>
          </p:nvSpPr>
          <p:spPr bwMode="auto">
            <a:xfrm>
              <a:off x="1490663" y="2819135"/>
              <a:ext cx="468313" cy="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237577" name="Line 9"/>
            <p:cNvSpPr>
              <a:spLocks noChangeShapeType="1"/>
            </p:cNvSpPr>
            <p:nvPr/>
          </p:nvSpPr>
          <p:spPr bwMode="auto">
            <a:xfrm>
              <a:off x="1490663" y="3488531"/>
              <a:ext cx="468313" cy="0"/>
            </a:xfrm>
            <a:prstGeom prst="line">
              <a:avLst/>
            </a:prstGeom>
            <a:noFill/>
            <a:ln w="38100">
              <a:solidFill>
                <a:srgbClr val="66FF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grpSp>
      <p:sp>
        <p:nvSpPr>
          <p:cNvPr id="13" name="Slide Number Placeholder 1"/>
          <p:cNvSpPr>
            <a:spLocks noGrp="1"/>
          </p:cNvSpPr>
          <p:nvPr>
            <p:ph type="sldNum" sz="quarter" idx="4"/>
          </p:nvPr>
        </p:nvSpPr>
        <p:spPr/>
        <p:txBody>
          <a:bodyPr/>
          <a:lstStyle/>
          <a:p>
            <a:fld id="{C2F2A387-2714-4BF1-94C0-87ADEFC08C47}" type="slidenum">
              <a:rPr lang="en-US" smtClean="0">
                <a:solidFill>
                  <a:schemeClr val="tx1"/>
                </a:solidFill>
              </a:rPr>
              <a:pPr/>
              <a:t>44</a:t>
            </a:fld>
            <a:endParaRPr lang="en-US" dirty="0">
              <a:solidFill>
                <a:schemeClr val="tx1"/>
              </a:solidFill>
            </a:endParaRPr>
          </a:p>
        </p:txBody>
      </p:sp>
      <p:sp>
        <p:nvSpPr>
          <p:cNvPr id="11" name="Title 10"/>
          <p:cNvSpPr>
            <a:spLocks noGrp="1"/>
          </p:cNvSpPr>
          <p:nvPr>
            <p:ph type="title"/>
          </p:nvPr>
        </p:nvSpPr>
        <p:spPr/>
        <p:txBody>
          <a:bodyPr/>
          <a:lstStyle/>
          <a:p>
            <a:r>
              <a:rPr lang="en-US" dirty="0" smtClean="0"/>
              <a:t>Seismic Facies Mapping Exercise</a:t>
            </a:r>
            <a:br>
              <a:rPr lang="en-US" dirty="0" smtClean="0"/>
            </a:br>
            <a:endParaRPr lang="en-US" dirty="0"/>
          </a:p>
        </p:txBody>
      </p:sp>
      <p:sp>
        <p:nvSpPr>
          <p:cNvPr id="14" name="Footer Placeholder 3"/>
          <p:cNvSpPr txBox="1">
            <a:spLocks/>
          </p:cNvSpPr>
          <p:nvPr/>
        </p:nvSpPr>
        <p:spPr>
          <a:xfrm>
            <a:off x="0" y="5464791"/>
            <a:ext cx="3886200" cy="246221"/>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Text Box 3"/>
          <p:cNvSpPr txBox="1">
            <a:spLocks noChangeArrowheads="1"/>
          </p:cNvSpPr>
          <p:nvPr/>
        </p:nvSpPr>
        <p:spPr bwMode="auto">
          <a:xfrm>
            <a:off x="331788" y="959115"/>
            <a:ext cx="498425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defRPr/>
            </a:pPr>
            <a:r>
              <a:rPr lang="en-US" sz="2800" b="1">
                <a:ea typeface="ＭＳ Ｐゴシック" charset="0"/>
              </a:rPr>
              <a:t>Conceptual Depositional Model:</a:t>
            </a:r>
          </a:p>
        </p:txBody>
      </p:sp>
      <p:sp>
        <p:nvSpPr>
          <p:cNvPr id="239620" name="Text Box 4"/>
          <p:cNvSpPr txBox="1">
            <a:spLocks noChangeArrowheads="1"/>
          </p:cNvSpPr>
          <p:nvPr/>
        </p:nvSpPr>
        <p:spPr bwMode="auto">
          <a:xfrm>
            <a:off x="827088" y="1538553"/>
            <a:ext cx="6654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lvl1pPr marL="234950" indent="-234950">
              <a:defRPr sz="2400">
                <a:solidFill>
                  <a:schemeClr val="tx1"/>
                </a:solidFill>
                <a:latin typeface="Times New Roman" charset="0"/>
                <a:ea typeface="ＭＳ Ｐゴシック" charset="0"/>
              </a:defRPr>
            </a:lvl1pPr>
            <a:lvl2pPr marL="692150" indent="-234950">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spcAft>
                <a:spcPct val="30000"/>
              </a:spcAft>
              <a:defRPr/>
            </a:pPr>
            <a:r>
              <a:rPr lang="en-US" smtClean="0">
                <a:latin typeface="+mn-lt"/>
              </a:rPr>
              <a:t>Stacked, prograding fluvial to nearshore to offshore siliciclastic parasequences</a:t>
            </a:r>
          </a:p>
        </p:txBody>
      </p:sp>
      <p:grpSp>
        <p:nvGrpSpPr>
          <p:cNvPr id="2" name="Group 5"/>
          <p:cNvGrpSpPr>
            <a:grpSpLocks/>
          </p:cNvGrpSpPr>
          <p:nvPr/>
        </p:nvGrpSpPr>
        <p:grpSpPr bwMode="auto">
          <a:xfrm>
            <a:off x="1419226" y="2876021"/>
            <a:ext cx="6448425" cy="1422136"/>
            <a:chOff x="894" y="2100"/>
            <a:chExt cx="4062" cy="1075"/>
          </a:xfrm>
        </p:grpSpPr>
        <p:sp>
          <p:nvSpPr>
            <p:cNvPr id="239622" name="Freeform 6"/>
            <p:cNvSpPr>
              <a:spLocks noChangeAspect="1"/>
            </p:cNvSpPr>
            <p:nvPr/>
          </p:nvSpPr>
          <p:spPr bwMode="auto">
            <a:xfrm>
              <a:off x="3036" y="2689"/>
              <a:ext cx="1920" cy="485"/>
            </a:xfrm>
            <a:custGeom>
              <a:avLst/>
              <a:gdLst>
                <a:gd name="T0" fmla="*/ 1425 w 1920"/>
                <a:gd name="T1" fmla="*/ 258 h 485"/>
                <a:gd name="T2" fmla="*/ 1587 w 1920"/>
                <a:gd name="T3" fmla="*/ 360 h 485"/>
                <a:gd name="T4" fmla="*/ 1920 w 1920"/>
                <a:gd name="T5" fmla="*/ 485 h 485"/>
                <a:gd name="T6" fmla="*/ 0 w 1920"/>
                <a:gd name="T7" fmla="*/ 485 h 485"/>
                <a:gd name="T8" fmla="*/ 68 w 1920"/>
                <a:gd name="T9" fmla="*/ 60 h 485"/>
                <a:gd name="T10" fmla="*/ 572 w 1920"/>
                <a:gd name="T11" fmla="*/ 0 h 485"/>
                <a:gd name="T12" fmla="*/ 1077 w 1920"/>
                <a:gd name="T13" fmla="*/ 48 h 485"/>
                <a:gd name="T14" fmla="*/ 1311 w 1920"/>
                <a:gd name="T15" fmla="*/ 210 h 485"/>
                <a:gd name="T16" fmla="*/ 1425 w 1920"/>
                <a:gd name="T17" fmla="*/ 258 h 4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20" h="485">
                  <a:moveTo>
                    <a:pt x="1425" y="258"/>
                  </a:moveTo>
                  <a:lnTo>
                    <a:pt x="1587" y="360"/>
                  </a:lnTo>
                  <a:lnTo>
                    <a:pt x="1920" y="485"/>
                  </a:lnTo>
                  <a:lnTo>
                    <a:pt x="0" y="485"/>
                  </a:lnTo>
                  <a:lnTo>
                    <a:pt x="68" y="60"/>
                  </a:lnTo>
                  <a:lnTo>
                    <a:pt x="572" y="0"/>
                  </a:lnTo>
                  <a:lnTo>
                    <a:pt x="1077" y="48"/>
                  </a:lnTo>
                  <a:lnTo>
                    <a:pt x="1311" y="210"/>
                  </a:lnTo>
                  <a:lnTo>
                    <a:pt x="1425" y="258"/>
                  </a:lnTo>
                  <a:close/>
                </a:path>
              </a:pathLst>
            </a:custGeom>
            <a:solidFill>
              <a:srgbClr val="009900"/>
            </a:solidFill>
            <a:ln w="12700" cmpd="sng">
              <a:solidFill>
                <a:schemeClr val="tx1"/>
              </a:solidFill>
              <a:round/>
              <a:headEnd/>
              <a:tailEnd/>
            </a:ln>
            <a:effectLst/>
          </p:spPr>
          <p:txBody>
            <a:bodyPr wrap="none" anchor="ctr"/>
            <a:lstStyle/>
            <a:p>
              <a:endParaRPr lang="en-US"/>
            </a:p>
          </p:txBody>
        </p:sp>
        <p:sp>
          <p:nvSpPr>
            <p:cNvPr id="239623" name="Freeform 7"/>
            <p:cNvSpPr>
              <a:spLocks noChangeAspect="1"/>
            </p:cNvSpPr>
            <p:nvPr/>
          </p:nvSpPr>
          <p:spPr bwMode="auto">
            <a:xfrm>
              <a:off x="3146" y="2605"/>
              <a:ext cx="1338" cy="366"/>
            </a:xfrm>
            <a:custGeom>
              <a:avLst/>
              <a:gdLst>
                <a:gd name="T0" fmla="*/ 636 w 892"/>
                <a:gd name="T1" fmla="*/ 6 h 244"/>
                <a:gd name="T2" fmla="*/ 822 w 892"/>
                <a:gd name="T3" fmla="*/ 60 h 244"/>
                <a:gd name="T4" fmla="*/ 1140 w 892"/>
                <a:gd name="T5" fmla="*/ 228 h 244"/>
                <a:gd name="T6" fmla="*/ 1338 w 892"/>
                <a:gd name="T7" fmla="*/ 366 h 244"/>
                <a:gd name="T8" fmla="*/ 1116 w 892"/>
                <a:gd name="T9" fmla="*/ 288 h 244"/>
                <a:gd name="T10" fmla="*/ 1146 w 892"/>
                <a:gd name="T11" fmla="*/ 354 h 244"/>
                <a:gd name="T12" fmla="*/ 894 w 892"/>
                <a:gd name="T13" fmla="*/ 234 h 244"/>
                <a:gd name="T14" fmla="*/ 924 w 892"/>
                <a:gd name="T15" fmla="*/ 300 h 244"/>
                <a:gd name="T16" fmla="*/ 660 w 892"/>
                <a:gd name="T17" fmla="*/ 234 h 244"/>
                <a:gd name="T18" fmla="*/ 702 w 892"/>
                <a:gd name="T19" fmla="*/ 318 h 244"/>
                <a:gd name="T20" fmla="*/ 486 w 892"/>
                <a:gd name="T21" fmla="*/ 294 h 244"/>
                <a:gd name="T22" fmla="*/ 528 w 892"/>
                <a:gd name="T23" fmla="*/ 348 h 244"/>
                <a:gd name="T24" fmla="*/ 132 w 892"/>
                <a:gd name="T25" fmla="*/ 348 h 244"/>
                <a:gd name="T26" fmla="*/ 0 w 892"/>
                <a:gd name="T27" fmla="*/ 174 h 244"/>
                <a:gd name="T28" fmla="*/ 372 w 892"/>
                <a:gd name="T29" fmla="*/ 0 h 244"/>
                <a:gd name="T30" fmla="*/ 636 w 892"/>
                <a:gd name="T31" fmla="*/ 6 h 2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2" h="244">
                  <a:moveTo>
                    <a:pt x="424" y="4"/>
                  </a:moveTo>
                  <a:lnTo>
                    <a:pt x="548" y="40"/>
                  </a:lnTo>
                  <a:lnTo>
                    <a:pt x="760" y="152"/>
                  </a:lnTo>
                  <a:lnTo>
                    <a:pt x="892" y="244"/>
                  </a:lnTo>
                  <a:lnTo>
                    <a:pt x="744" y="192"/>
                  </a:lnTo>
                  <a:lnTo>
                    <a:pt x="764" y="236"/>
                  </a:lnTo>
                  <a:lnTo>
                    <a:pt x="596" y="156"/>
                  </a:lnTo>
                  <a:lnTo>
                    <a:pt x="616" y="200"/>
                  </a:lnTo>
                  <a:lnTo>
                    <a:pt x="440" y="156"/>
                  </a:lnTo>
                  <a:lnTo>
                    <a:pt x="468" y="212"/>
                  </a:lnTo>
                  <a:lnTo>
                    <a:pt x="324" y="196"/>
                  </a:lnTo>
                  <a:lnTo>
                    <a:pt x="352" y="232"/>
                  </a:lnTo>
                  <a:lnTo>
                    <a:pt x="88" y="232"/>
                  </a:lnTo>
                  <a:lnTo>
                    <a:pt x="0" y="116"/>
                  </a:lnTo>
                  <a:lnTo>
                    <a:pt x="248" y="0"/>
                  </a:lnTo>
                  <a:lnTo>
                    <a:pt x="424" y="4"/>
                  </a:lnTo>
                  <a:close/>
                </a:path>
              </a:pathLst>
            </a:custGeom>
            <a:solidFill>
              <a:srgbClr val="FFFF00"/>
            </a:solidFill>
            <a:ln w="12700" cmpd="sng">
              <a:solidFill>
                <a:schemeClr val="tx1"/>
              </a:solidFill>
              <a:round/>
              <a:headEnd/>
              <a:tailEnd/>
            </a:ln>
            <a:effectLst/>
          </p:spPr>
          <p:txBody>
            <a:bodyPr wrap="none" anchor="ctr"/>
            <a:lstStyle/>
            <a:p>
              <a:endParaRPr lang="en-US"/>
            </a:p>
          </p:txBody>
        </p:sp>
        <p:sp>
          <p:nvSpPr>
            <p:cNvPr id="239624" name="Freeform 8"/>
            <p:cNvSpPr>
              <a:spLocks noChangeAspect="1"/>
            </p:cNvSpPr>
            <p:nvPr/>
          </p:nvSpPr>
          <p:spPr bwMode="auto">
            <a:xfrm>
              <a:off x="2755" y="2605"/>
              <a:ext cx="1015" cy="246"/>
            </a:xfrm>
            <a:custGeom>
              <a:avLst/>
              <a:gdLst>
                <a:gd name="T0" fmla="*/ 90 w 676"/>
                <a:gd name="T1" fmla="*/ 6 h 164"/>
                <a:gd name="T2" fmla="*/ 1015 w 676"/>
                <a:gd name="T3" fmla="*/ 6 h 164"/>
                <a:gd name="T4" fmla="*/ 919 w 676"/>
                <a:gd name="T5" fmla="*/ 72 h 164"/>
                <a:gd name="T6" fmla="*/ 967 w 676"/>
                <a:gd name="T7" fmla="*/ 114 h 164"/>
                <a:gd name="T8" fmla="*/ 799 w 676"/>
                <a:gd name="T9" fmla="*/ 132 h 164"/>
                <a:gd name="T10" fmla="*/ 901 w 676"/>
                <a:gd name="T11" fmla="*/ 216 h 164"/>
                <a:gd name="T12" fmla="*/ 679 w 676"/>
                <a:gd name="T13" fmla="*/ 192 h 164"/>
                <a:gd name="T14" fmla="*/ 745 w 676"/>
                <a:gd name="T15" fmla="*/ 246 h 164"/>
                <a:gd name="T16" fmla="*/ 583 w 676"/>
                <a:gd name="T17" fmla="*/ 228 h 164"/>
                <a:gd name="T18" fmla="*/ 384 w 676"/>
                <a:gd name="T19" fmla="*/ 222 h 164"/>
                <a:gd name="T20" fmla="*/ 0 w 676"/>
                <a:gd name="T21" fmla="*/ 78 h 164"/>
                <a:gd name="T22" fmla="*/ 0 w 676"/>
                <a:gd name="T23" fmla="*/ 0 h 164"/>
                <a:gd name="T24" fmla="*/ 90 w 676"/>
                <a:gd name="T25" fmla="*/ 6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76" h="164">
                  <a:moveTo>
                    <a:pt x="60" y="4"/>
                  </a:moveTo>
                  <a:lnTo>
                    <a:pt x="676" y="4"/>
                  </a:lnTo>
                  <a:lnTo>
                    <a:pt x="612" y="48"/>
                  </a:lnTo>
                  <a:lnTo>
                    <a:pt x="644" y="76"/>
                  </a:lnTo>
                  <a:lnTo>
                    <a:pt x="532" y="88"/>
                  </a:lnTo>
                  <a:lnTo>
                    <a:pt x="600" y="144"/>
                  </a:lnTo>
                  <a:lnTo>
                    <a:pt x="452" y="128"/>
                  </a:lnTo>
                  <a:lnTo>
                    <a:pt x="496" y="164"/>
                  </a:lnTo>
                  <a:lnTo>
                    <a:pt x="388" y="152"/>
                  </a:lnTo>
                  <a:lnTo>
                    <a:pt x="256" y="148"/>
                  </a:lnTo>
                  <a:lnTo>
                    <a:pt x="0" y="52"/>
                  </a:lnTo>
                  <a:lnTo>
                    <a:pt x="0" y="0"/>
                  </a:lnTo>
                  <a:lnTo>
                    <a:pt x="60" y="4"/>
                  </a:lnTo>
                  <a:close/>
                </a:path>
              </a:pathLst>
            </a:custGeom>
            <a:solidFill>
              <a:srgbClr val="C59305"/>
            </a:solidFill>
            <a:ln w="12700" cmpd="sng">
              <a:solidFill>
                <a:schemeClr val="tx1"/>
              </a:solidFill>
              <a:round/>
              <a:headEnd/>
              <a:tailEnd/>
            </a:ln>
            <a:effectLst/>
          </p:spPr>
          <p:txBody>
            <a:bodyPr wrap="none" anchor="ctr"/>
            <a:lstStyle/>
            <a:p>
              <a:endParaRPr lang="en-US"/>
            </a:p>
          </p:txBody>
        </p:sp>
        <p:sp>
          <p:nvSpPr>
            <p:cNvPr id="239625" name="Freeform 9"/>
            <p:cNvSpPr>
              <a:spLocks noChangeAspect="1"/>
            </p:cNvSpPr>
            <p:nvPr/>
          </p:nvSpPr>
          <p:spPr bwMode="auto">
            <a:xfrm>
              <a:off x="2557" y="2749"/>
              <a:ext cx="1553" cy="425"/>
            </a:xfrm>
            <a:custGeom>
              <a:avLst/>
              <a:gdLst>
                <a:gd name="T0" fmla="*/ 841 w 1553"/>
                <a:gd name="T1" fmla="*/ 138 h 425"/>
                <a:gd name="T2" fmla="*/ 973 w 1553"/>
                <a:gd name="T3" fmla="*/ 234 h 425"/>
                <a:gd name="T4" fmla="*/ 1111 w 1553"/>
                <a:gd name="T5" fmla="*/ 306 h 425"/>
                <a:gd name="T6" fmla="*/ 1261 w 1553"/>
                <a:gd name="T7" fmla="*/ 354 h 425"/>
                <a:gd name="T8" fmla="*/ 1553 w 1553"/>
                <a:gd name="T9" fmla="*/ 425 h 425"/>
                <a:gd name="T10" fmla="*/ 23 w 1553"/>
                <a:gd name="T11" fmla="*/ 425 h 425"/>
                <a:gd name="T12" fmla="*/ 0 w 1553"/>
                <a:gd name="T13" fmla="*/ 78 h 425"/>
                <a:gd name="T14" fmla="*/ 420 w 1553"/>
                <a:gd name="T15" fmla="*/ 0 h 425"/>
                <a:gd name="T16" fmla="*/ 594 w 1553"/>
                <a:gd name="T17" fmla="*/ 0 h 425"/>
                <a:gd name="T18" fmla="*/ 756 w 1553"/>
                <a:gd name="T19" fmla="*/ 66 h 425"/>
                <a:gd name="T20" fmla="*/ 925 w 1553"/>
                <a:gd name="T21" fmla="*/ 204 h 4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53" h="425">
                  <a:moveTo>
                    <a:pt x="841" y="138"/>
                  </a:moveTo>
                  <a:lnTo>
                    <a:pt x="973" y="234"/>
                  </a:lnTo>
                  <a:lnTo>
                    <a:pt x="1111" y="306"/>
                  </a:lnTo>
                  <a:lnTo>
                    <a:pt x="1261" y="354"/>
                  </a:lnTo>
                  <a:lnTo>
                    <a:pt x="1553" y="425"/>
                  </a:lnTo>
                  <a:lnTo>
                    <a:pt x="23" y="425"/>
                  </a:lnTo>
                  <a:lnTo>
                    <a:pt x="0" y="78"/>
                  </a:lnTo>
                  <a:lnTo>
                    <a:pt x="420" y="0"/>
                  </a:lnTo>
                  <a:lnTo>
                    <a:pt x="594" y="0"/>
                  </a:lnTo>
                  <a:lnTo>
                    <a:pt x="756" y="66"/>
                  </a:lnTo>
                  <a:lnTo>
                    <a:pt x="925" y="204"/>
                  </a:lnTo>
                </a:path>
              </a:pathLst>
            </a:custGeom>
            <a:solidFill>
              <a:srgbClr val="009900"/>
            </a:solidFill>
            <a:ln w="12700" cmpd="sng">
              <a:solidFill>
                <a:schemeClr val="tx1"/>
              </a:solidFill>
              <a:round/>
              <a:headEnd/>
              <a:tailEnd/>
            </a:ln>
            <a:effectLst/>
          </p:spPr>
          <p:txBody>
            <a:bodyPr wrap="none" anchor="ctr"/>
            <a:lstStyle/>
            <a:p>
              <a:endParaRPr lang="en-US"/>
            </a:p>
          </p:txBody>
        </p:sp>
        <p:sp>
          <p:nvSpPr>
            <p:cNvPr id="239626" name="Freeform 10"/>
            <p:cNvSpPr>
              <a:spLocks noChangeAspect="1"/>
            </p:cNvSpPr>
            <p:nvPr/>
          </p:nvSpPr>
          <p:spPr bwMode="auto">
            <a:xfrm>
              <a:off x="2275" y="2605"/>
              <a:ext cx="1147" cy="336"/>
            </a:xfrm>
            <a:custGeom>
              <a:avLst/>
              <a:gdLst>
                <a:gd name="T0" fmla="*/ 504 w 1147"/>
                <a:gd name="T1" fmla="*/ 0 h 336"/>
                <a:gd name="T2" fmla="*/ 643 w 1147"/>
                <a:gd name="T3" fmla="*/ 36 h 336"/>
                <a:gd name="T4" fmla="*/ 877 w 1147"/>
                <a:gd name="T5" fmla="*/ 120 h 336"/>
                <a:gd name="T6" fmla="*/ 1043 w 1147"/>
                <a:gd name="T7" fmla="*/ 197 h 336"/>
                <a:gd name="T8" fmla="*/ 1147 w 1147"/>
                <a:gd name="T9" fmla="*/ 300 h 336"/>
                <a:gd name="T10" fmla="*/ 979 w 1147"/>
                <a:gd name="T11" fmla="*/ 246 h 336"/>
                <a:gd name="T12" fmla="*/ 1003 w 1147"/>
                <a:gd name="T13" fmla="*/ 306 h 336"/>
                <a:gd name="T14" fmla="*/ 757 w 1147"/>
                <a:gd name="T15" fmla="*/ 198 h 336"/>
                <a:gd name="T16" fmla="*/ 799 w 1147"/>
                <a:gd name="T17" fmla="*/ 264 h 336"/>
                <a:gd name="T18" fmla="*/ 601 w 1147"/>
                <a:gd name="T19" fmla="*/ 210 h 336"/>
                <a:gd name="T20" fmla="*/ 631 w 1147"/>
                <a:gd name="T21" fmla="*/ 300 h 336"/>
                <a:gd name="T22" fmla="*/ 390 w 1147"/>
                <a:gd name="T23" fmla="*/ 234 h 336"/>
                <a:gd name="T24" fmla="*/ 395 w 1147"/>
                <a:gd name="T25" fmla="*/ 317 h 336"/>
                <a:gd name="T26" fmla="*/ 102 w 1147"/>
                <a:gd name="T27" fmla="*/ 336 h 336"/>
                <a:gd name="T28" fmla="*/ 0 w 1147"/>
                <a:gd name="T29" fmla="*/ 90 h 336"/>
                <a:gd name="T30" fmla="*/ 258 w 1147"/>
                <a:gd name="T31" fmla="*/ 6 h 336"/>
                <a:gd name="T32" fmla="*/ 504 w 1147"/>
                <a:gd name="T33" fmla="*/ 0 h 3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47" h="336">
                  <a:moveTo>
                    <a:pt x="504" y="0"/>
                  </a:moveTo>
                  <a:lnTo>
                    <a:pt x="643" y="36"/>
                  </a:lnTo>
                  <a:lnTo>
                    <a:pt x="877" y="120"/>
                  </a:lnTo>
                  <a:lnTo>
                    <a:pt x="1043" y="197"/>
                  </a:lnTo>
                  <a:lnTo>
                    <a:pt x="1147" y="300"/>
                  </a:lnTo>
                  <a:lnTo>
                    <a:pt x="979" y="246"/>
                  </a:lnTo>
                  <a:lnTo>
                    <a:pt x="1003" y="306"/>
                  </a:lnTo>
                  <a:lnTo>
                    <a:pt x="757" y="198"/>
                  </a:lnTo>
                  <a:lnTo>
                    <a:pt x="799" y="264"/>
                  </a:lnTo>
                  <a:lnTo>
                    <a:pt x="601" y="210"/>
                  </a:lnTo>
                  <a:lnTo>
                    <a:pt x="631" y="300"/>
                  </a:lnTo>
                  <a:lnTo>
                    <a:pt x="390" y="234"/>
                  </a:lnTo>
                  <a:lnTo>
                    <a:pt x="395" y="317"/>
                  </a:lnTo>
                  <a:lnTo>
                    <a:pt x="102" y="336"/>
                  </a:lnTo>
                  <a:lnTo>
                    <a:pt x="0" y="90"/>
                  </a:lnTo>
                  <a:lnTo>
                    <a:pt x="258" y="6"/>
                  </a:lnTo>
                  <a:lnTo>
                    <a:pt x="504" y="0"/>
                  </a:lnTo>
                  <a:close/>
                </a:path>
              </a:pathLst>
            </a:custGeom>
            <a:solidFill>
              <a:srgbClr val="FFFF00"/>
            </a:solidFill>
            <a:ln w="12700" cmpd="sng">
              <a:solidFill>
                <a:schemeClr val="tx1"/>
              </a:solidFill>
              <a:round/>
              <a:headEnd/>
              <a:tailEnd/>
            </a:ln>
            <a:effectLst/>
          </p:spPr>
          <p:txBody>
            <a:bodyPr wrap="none" anchor="ctr"/>
            <a:lstStyle/>
            <a:p>
              <a:endParaRPr lang="en-US"/>
            </a:p>
          </p:txBody>
        </p:sp>
        <p:sp>
          <p:nvSpPr>
            <p:cNvPr id="239627" name="Freeform 11"/>
            <p:cNvSpPr>
              <a:spLocks noChangeAspect="1"/>
            </p:cNvSpPr>
            <p:nvPr/>
          </p:nvSpPr>
          <p:spPr bwMode="auto">
            <a:xfrm>
              <a:off x="1795" y="2592"/>
              <a:ext cx="960" cy="235"/>
            </a:xfrm>
            <a:custGeom>
              <a:avLst/>
              <a:gdLst>
                <a:gd name="T0" fmla="*/ 53 w 960"/>
                <a:gd name="T1" fmla="*/ 0 h 235"/>
                <a:gd name="T2" fmla="*/ 960 w 960"/>
                <a:gd name="T3" fmla="*/ 31 h 235"/>
                <a:gd name="T4" fmla="*/ 846 w 960"/>
                <a:gd name="T5" fmla="*/ 85 h 235"/>
                <a:gd name="T6" fmla="*/ 894 w 960"/>
                <a:gd name="T7" fmla="*/ 127 h 235"/>
                <a:gd name="T8" fmla="*/ 774 w 960"/>
                <a:gd name="T9" fmla="*/ 139 h 235"/>
                <a:gd name="T10" fmla="*/ 804 w 960"/>
                <a:gd name="T11" fmla="*/ 181 h 235"/>
                <a:gd name="T12" fmla="*/ 690 w 960"/>
                <a:gd name="T13" fmla="*/ 211 h 235"/>
                <a:gd name="T14" fmla="*/ 528 w 960"/>
                <a:gd name="T15" fmla="*/ 235 h 235"/>
                <a:gd name="T16" fmla="*/ 5 w 960"/>
                <a:gd name="T17" fmla="*/ 48 h 235"/>
                <a:gd name="T18" fmla="*/ 0 w 960"/>
                <a:gd name="T19" fmla="*/ 7 h 235"/>
                <a:gd name="T20" fmla="*/ 101 w 960"/>
                <a:gd name="T21" fmla="*/ 18 h 235"/>
                <a:gd name="T22" fmla="*/ 545 w 960"/>
                <a:gd name="T23" fmla="*/ 12 h 2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60" h="235">
                  <a:moveTo>
                    <a:pt x="53" y="0"/>
                  </a:moveTo>
                  <a:lnTo>
                    <a:pt x="960" y="31"/>
                  </a:lnTo>
                  <a:lnTo>
                    <a:pt x="846" y="85"/>
                  </a:lnTo>
                  <a:lnTo>
                    <a:pt x="894" y="127"/>
                  </a:lnTo>
                  <a:lnTo>
                    <a:pt x="774" y="139"/>
                  </a:lnTo>
                  <a:lnTo>
                    <a:pt x="804" y="181"/>
                  </a:lnTo>
                  <a:lnTo>
                    <a:pt x="690" y="211"/>
                  </a:lnTo>
                  <a:lnTo>
                    <a:pt x="528" y="235"/>
                  </a:lnTo>
                  <a:lnTo>
                    <a:pt x="5" y="48"/>
                  </a:lnTo>
                  <a:lnTo>
                    <a:pt x="0" y="7"/>
                  </a:lnTo>
                  <a:lnTo>
                    <a:pt x="101" y="18"/>
                  </a:lnTo>
                  <a:lnTo>
                    <a:pt x="545" y="12"/>
                  </a:lnTo>
                </a:path>
              </a:pathLst>
            </a:custGeom>
            <a:solidFill>
              <a:srgbClr val="C59305"/>
            </a:solidFill>
            <a:ln w="12700" cmpd="sng">
              <a:solidFill>
                <a:schemeClr val="tx1"/>
              </a:solidFill>
              <a:round/>
              <a:headEnd/>
              <a:tailEnd/>
            </a:ln>
            <a:effectLst/>
          </p:spPr>
          <p:txBody>
            <a:bodyPr wrap="none" anchor="ctr"/>
            <a:lstStyle/>
            <a:p>
              <a:endParaRPr lang="en-US"/>
            </a:p>
          </p:txBody>
        </p:sp>
        <p:sp>
          <p:nvSpPr>
            <p:cNvPr id="239628" name="Freeform 12"/>
            <p:cNvSpPr>
              <a:spLocks noChangeAspect="1"/>
            </p:cNvSpPr>
            <p:nvPr/>
          </p:nvSpPr>
          <p:spPr bwMode="auto">
            <a:xfrm>
              <a:off x="1351" y="2749"/>
              <a:ext cx="1871" cy="426"/>
            </a:xfrm>
            <a:custGeom>
              <a:avLst/>
              <a:gdLst>
                <a:gd name="T0" fmla="*/ 1285 w 1871"/>
                <a:gd name="T1" fmla="*/ 144 h 426"/>
                <a:gd name="T2" fmla="*/ 1453 w 1871"/>
                <a:gd name="T3" fmla="*/ 270 h 426"/>
                <a:gd name="T4" fmla="*/ 1651 w 1871"/>
                <a:gd name="T5" fmla="*/ 360 h 426"/>
                <a:gd name="T6" fmla="*/ 1871 w 1871"/>
                <a:gd name="T7" fmla="*/ 425 h 426"/>
                <a:gd name="T8" fmla="*/ 0 w 1871"/>
                <a:gd name="T9" fmla="*/ 426 h 426"/>
                <a:gd name="T10" fmla="*/ 0 w 1871"/>
                <a:gd name="T11" fmla="*/ 174 h 426"/>
                <a:gd name="T12" fmla="*/ 660 w 1871"/>
                <a:gd name="T13" fmla="*/ 0 h 426"/>
                <a:gd name="T14" fmla="*/ 1135 w 1871"/>
                <a:gd name="T15" fmla="*/ 54 h 426"/>
                <a:gd name="T16" fmla="*/ 1327 w 1871"/>
                <a:gd name="T17" fmla="*/ 168 h 426"/>
                <a:gd name="T18" fmla="*/ 1339 w 1871"/>
                <a:gd name="T19" fmla="*/ 216 h 4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71" h="426">
                  <a:moveTo>
                    <a:pt x="1285" y="144"/>
                  </a:moveTo>
                  <a:lnTo>
                    <a:pt x="1453" y="270"/>
                  </a:lnTo>
                  <a:lnTo>
                    <a:pt x="1651" y="360"/>
                  </a:lnTo>
                  <a:lnTo>
                    <a:pt x="1871" y="425"/>
                  </a:lnTo>
                  <a:lnTo>
                    <a:pt x="0" y="426"/>
                  </a:lnTo>
                  <a:lnTo>
                    <a:pt x="0" y="174"/>
                  </a:lnTo>
                  <a:lnTo>
                    <a:pt x="660" y="0"/>
                  </a:lnTo>
                  <a:lnTo>
                    <a:pt x="1135" y="54"/>
                  </a:lnTo>
                  <a:lnTo>
                    <a:pt x="1327" y="168"/>
                  </a:lnTo>
                  <a:lnTo>
                    <a:pt x="1339" y="216"/>
                  </a:lnTo>
                </a:path>
              </a:pathLst>
            </a:custGeom>
            <a:solidFill>
              <a:srgbClr val="009900"/>
            </a:solidFill>
            <a:ln w="12700" cmpd="sng">
              <a:solidFill>
                <a:schemeClr val="tx1"/>
              </a:solidFill>
              <a:round/>
              <a:headEnd/>
              <a:tailEnd/>
            </a:ln>
            <a:effectLst/>
          </p:spPr>
          <p:txBody>
            <a:bodyPr wrap="none" anchor="ctr"/>
            <a:lstStyle/>
            <a:p>
              <a:endParaRPr lang="en-US"/>
            </a:p>
          </p:txBody>
        </p:sp>
        <p:sp>
          <p:nvSpPr>
            <p:cNvPr id="239629" name="Freeform 13"/>
            <p:cNvSpPr>
              <a:spLocks noChangeAspect="1"/>
            </p:cNvSpPr>
            <p:nvPr/>
          </p:nvSpPr>
          <p:spPr bwMode="auto">
            <a:xfrm>
              <a:off x="900" y="2605"/>
              <a:ext cx="1764" cy="570"/>
            </a:xfrm>
            <a:custGeom>
              <a:avLst/>
              <a:gdLst>
                <a:gd name="T0" fmla="*/ 1002 w 1764"/>
                <a:gd name="T1" fmla="*/ 17 h 570"/>
                <a:gd name="T2" fmla="*/ 1194 w 1764"/>
                <a:gd name="T3" fmla="*/ 29 h 570"/>
                <a:gd name="T4" fmla="*/ 1393 w 1764"/>
                <a:gd name="T5" fmla="*/ 96 h 570"/>
                <a:gd name="T6" fmla="*/ 1573 w 1764"/>
                <a:gd name="T7" fmla="*/ 192 h 570"/>
                <a:gd name="T8" fmla="*/ 1764 w 1764"/>
                <a:gd name="T9" fmla="*/ 311 h 570"/>
                <a:gd name="T10" fmla="*/ 1603 w 1764"/>
                <a:gd name="T11" fmla="*/ 264 h 570"/>
                <a:gd name="T12" fmla="*/ 1651 w 1764"/>
                <a:gd name="T13" fmla="*/ 336 h 570"/>
                <a:gd name="T14" fmla="*/ 1345 w 1764"/>
                <a:gd name="T15" fmla="*/ 210 h 570"/>
                <a:gd name="T16" fmla="*/ 1393 w 1764"/>
                <a:gd name="T17" fmla="*/ 282 h 570"/>
                <a:gd name="T18" fmla="*/ 1159 w 1764"/>
                <a:gd name="T19" fmla="*/ 240 h 570"/>
                <a:gd name="T20" fmla="*/ 1165 w 1764"/>
                <a:gd name="T21" fmla="*/ 294 h 570"/>
                <a:gd name="T22" fmla="*/ 943 w 1764"/>
                <a:gd name="T23" fmla="*/ 294 h 570"/>
                <a:gd name="T24" fmla="*/ 985 w 1764"/>
                <a:gd name="T25" fmla="*/ 342 h 570"/>
                <a:gd name="T26" fmla="*/ 714 w 1764"/>
                <a:gd name="T27" fmla="*/ 378 h 570"/>
                <a:gd name="T28" fmla="*/ 786 w 1764"/>
                <a:gd name="T29" fmla="*/ 456 h 570"/>
                <a:gd name="T30" fmla="*/ 480 w 1764"/>
                <a:gd name="T31" fmla="*/ 498 h 570"/>
                <a:gd name="T32" fmla="*/ 528 w 1764"/>
                <a:gd name="T33" fmla="*/ 570 h 570"/>
                <a:gd name="T34" fmla="*/ 0 w 1764"/>
                <a:gd name="T35" fmla="*/ 569 h 570"/>
                <a:gd name="T36" fmla="*/ 6 w 1764"/>
                <a:gd name="T37" fmla="*/ 258 h 570"/>
                <a:gd name="T38" fmla="*/ 432 w 1764"/>
                <a:gd name="T39" fmla="*/ 0 h 570"/>
                <a:gd name="T40" fmla="*/ 1051 w 1764"/>
                <a:gd name="T41" fmla="*/ 0 h 570"/>
                <a:gd name="T42" fmla="*/ 1213 w 1764"/>
                <a:gd name="T43" fmla="*/ 36 h 5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64" h="570">
                  <a:moveTo>
                    <a:pt x="1002" y="17"/>
                  </a:moveTo>
                  <a:lnTo>
                    <a:pt x="1194" y="29"/>
                  </a:lnTo>
                  <a:lnTo>
                    <a:pt x="1393" y="96"/>
                  </a:lnTo>
                  <a:lnTo>
                    <a:pt x="1573" y="192"/>
                  </a:lnTo>
                  <a:lnTo>
                    <a:pt x="1764" y="311"/>
                  </a:lnTo>
                  <a:lnTo>
                    <a:pt x="1603" y="264"/>
                  </a:lnTo>
                  <a:lnTo>
                    <a:pt x="1651" y="336"/>
                  </a:lnTo>
                  <a:lnTo>
                    <a:pt x="1345" y="210"/>
                  </a:lnTo>
                  <a:lnTo>
                    <a:pt x="1393" y="282"/>
                  </a:lnTo>
                  <a:lnTo>
                    <a:pt x="1159" y="240"/>
                  </a:lnTo>
                  <a:lnTo>
                    <a:pt x="1165" y="294"/>
                  </a:lnTo>
                  <a:lnTo>
                    <a:pt x="943" y="294"/>
                  </a:lnTo>
                  <a:lnTo>
                    <a:pt x="985" y="342"/>
                  </a:lnTo>
                  <a:lnTo>
                    <a:pt x="714" y="378"/>
                  </a:lnTo>
                  <a:lnTo>
                    <a:pt x="786" y="456"/>
                  </a:lnTo>
                  <a:lnTo>
                    <a:pt x="480" y="498"/>
                  </a:lnTo>
                  <a:lnTo>
                    <a:pt x="528" y="570"/>
                  </a:lnTo>
                  <a:lnTo>
                    <a:pt x="0" y="569"/>
                  </a:lnTo>
                  <a:lnTo>
                    <a:pt x="6" y="258"/>
                  </a:lnTo>
                  <a:lnTo>
                    <a:pt x="432" y="0"/>
                  </a:lnTo>
                  <a:lnTo>
                    <a:pt x="1051" y="0"/>
                  </a:lnTo>
                  <a:lnTo>
                    <a:pt x="1213" y="36"/>
                  </a:lnTo>
                </a:path>
              </a:pathLst>
            </a:custGeom>
            <a:solidFill>
              <a:srgbClr val="FFFF00"/>
            </a:solidFill>
            <a:ln w="12700" cmpd="sng">
              <a:solidFill>
                <a:schemeClr val="tx1"/>
              </a:solidFill>
              <a:round/>
              <a:headEnd/>
              <a:tailEnd/>
            </a:ln>
            <a:effectLst/>
          </p:spPr>
          <p:txBody>
            <a:bodyPr wrap="none" anchor="ctr"/>
            <a:lstStyle/>
            <a:p>
              <a:endParaRPr lang="en-US"/>
            </a:p>
          </p:txBody>
        </p:sp>
        <p:sp>
          <p:nvSpPr>
            <p:cNvPr id="239630" name="Freeform 14"/>
            <p:cNvSpPr>
              <a:spLocks noChangeAspect="1"/>
            </p:cNvSpPr>
            <p:nvPr/>
          </p:nvSpPr>
          <p:spPr bwMode="auto">
            <a:xfrm>
              <a:off x="900" y="2611"/>
              <a:ext cx="1009" cy="504"/>
            </a:xfrm>
            <a:custGeom>
              <a:avLst/>
              <a:gdLst>
                <a:gd name="T0" fmla="*/ 0 w 672"/>
                <a:gd name="T1" fmla="*/ 0 h 336"/>
                <a:gd name="T2" fmla="*/ 1009 w 672"/>
                <a:gd name="T3" fmla="*/ 0 h 336"/>
                <a:gd name="T4" fmla="*/ 937 w 672"/>
                <a:gd name="T5" fmla="*/ 72 h 336"/>
                <a:gd name="T6" fmla="*/ 865 w 672"/>
                <a:gd name="T7" fmla="*/ 144 h 336"/>
                <a:gd name="T8" fmla="*/ 937 w 672"/>
                <a:gd name="T9" fmla="*/ 144 h 336"/>
                <a:gd name="T10" fmla="*/ 865 w 672"/>
                <a:gd name="T11" fmla="*/ 144 h 336"/>
                <a:gd name="T12" fmla="*/ 937 w 672"/>
                <a:gd name="T13" fmla="*/ 216 h 336"/>
                <a:gd name="T14" fmla="*/ 721 w 672"/>
                <a:gd name="T15" fmla="*/ 216 h 336"/>
                <a:gd name="T16" fmla="*/ 793 w 672"/>
                <a:gd name="T17" fmla="*/ 288 h 336"/>
                <a:gd name="T18" fmla="*/ 505 w 672"/>
                <a:gd name="T19" fmla="*/ 288 h 336"/>
                <a:gd name="T20" fmla="*/ 577 w 672"/>
                <a:gd name="T21" fmla="*/ 360 h 336"/>
                <a:gd name="T22" fmla="*/ 216 w 672"/>
                <a:gd name="T23" fmla="*/ 360 h 336"/>
                <a:gd name="T24" fmla="*/ 288 w 672"/>
                <a:gd name="T25" fmla="*/ 432 h 336"/>
                <a:gd name="T26" fmla="*/ 0 w 672"/>
                <a:gd name="T27" fmla="*/ 504 h 336"/>
                <a:gd name="T28" fmla="*/ 0 w 672"/>
                <a:gd name="T29" fmla="*/ 0 h 3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2" h="336">
                  <a:moveTo>
                    <a:pt x="0" y="0"/>
                  </a:moveTo>
                  <a:lnTo>
                    <a:pt x="672" y="0"/>
                  </a:lnTo>
                  <a:lnTo>
                    <a:pt x="624" y="48"/>
                  </a:lnTo>
                  <a:lnTo>
                    <a:pt x="576" y="96"/>
                  </a:lnTo>
                  <a:lnTo>
                    <a:pt x="624" y="96"/>
                  </a:lnTo>
                  <a:lnTo>
                    <a:pt x="576" y="96"/>
                  </a:lnTo>
                  <a:lnTo>
                    <a:pt x="624" y="144"/>
                  </a:lnTo>
                  <a:lnTo>
                    <a:pt x="480" y="144"/>
                  </a:lnTo>
                  <a:lnTo>
                    <a:pt x="528" y="192"/>
                  </a:lnTo>
                  <a:lnTo>
                    <a:pt x="336" y="192"/>
                  </a:lnTo>
                  <a:lnTo>
                    <a:pt x="384" y="240"/>
                  </a:lnTo>
                  <a:lnTo>
                    <a:pt x="144" y="240"/>
                  </a:lnTo>
                  <a:lnTo>
                    <a:pt x="192" y="288"/>
                  </a:lnTo>
                  <a:lnTo>
                    <a:pt x="0" y="336"/>
                  </a:lnTo>
                  <a:lnTo>
                    <a:pt x="0" y="0"/>
                  </a:lnTo>
                  <a:close/>
                </a:path>
              </a:pathLst>
            </a:custGeom>
            <a:solidFill>
              <a:srgbClr val="C59305"/>
            </a:solidFill>
            <a:ln w="12700" cmpd="sng">
              <a:solidFill>
                <a:schemeClr val="tx1"/>
              </a:solidFill>
              <a:round/>
              <a:headEnd/>
              <a:tailEnd/>
            </a:ln>
            <a:effectLst/>
          </p:spPr>
          <p:txBody>
            <a:bodyPr wrap="none" anchor="ctr"/>
            <a:lstStyle/>
            <a:p>
              <a:endParaRPr lang="en-US"/>
            </a:p>
          </p:txBody>
        </p:sp>
        <p:sp>
          <p:nvSpPr>
            <p:cNvPr id="239631" name="Freeform 15"/>
            <p:cNvSpPr>
              <a:spLocks noChangeAspect="1"/>
            </p:cNvSpPr>
            <p:nvPr/>
          </p:nvSpPr>
          <p:spPr bwMode="auto">
            <a:xfrm>
              <a:off x="3728" y="2232"/>
              <a:ext cx="24" cy="6"/>
            </a:xfrm>
            <a:custGeom>
              <a:avLst/>
              <a:gdLst>
                <a:gd name="T0" fmla="*/ 0 w 16"/>
                <a:gd name="T1" fmla="*/ 0 h 4"/>
                <a:gd name="T2" fmla="*/ 24 w 16"/>
                <a:gd name="T3" fmla="*/ 6 h 4"/>
                <a:gd name="T4" fmla="*/ 0 w 16"/>
                <a:gd name="T5" fmla="*/ 0 h 4"/>
                <a:gd name="T6" fmla="*/ 0 60000 65536"/>
                <a:gd name="T7" fmla="*/ 0 60000 65536"/>
                <a:gd name="T8" fmla="*/ 0 60000 65536"/>
              </a:gdLst>
              <a:ahLst/>
              <a:cxnLst>
                <a:cxn ang="T6">
                  <a:pos x="T0" y="T1"/>
                </a:cxn>
                <a:cxn ang="T7">
                  <a:pos x="T2" y="T3"/>
                </a:cxn>
                <a:cxn ang="T8">
                  <a:pos x="T4" y="T5"/>
                </a:cxn>
              </a:cxnLst>
              <a:rect l="0" t="0" r="r" b="b"/>
              <a:pathLst>
                <a:path w="16" h="4">
                  <a:moveTo>
                    <a:pt x="0" y="0"/>
                  </a:moveTo>
                  <a:cubicBezTo>
                    <a:pt x="5" y="1"/>
                    <a:pt x="16" y="4"/>
                    <a:pt x="16" y="4"/>
                  </a:cubicBezTo>
                  <a:cubicBezTo>
                    <a:pt x="16" y="4"/>
                    <a:pt x="5" y="1"/>
                    <a:pt x="0" y="0"/>
                  </a:cubicBezTo>
                  <a:close/>
                </a:path>
              </a:pathLst>
            </a:custGeom>
            <a:solidFill>
              <a:schemeClr val="accent1"/>
            </a:solidFill>
            <a:ln w="9525">
              <a:solidFill>
                <a:schemeClr val="tx1"/>
              </a:solidFill>
              <a:round/>
              <a:headEnd/>
              <a:tailEnd/>
            </a:ln>
            <a:effectLst/>
          </p:spPr>
          <p:txBody>
            <a:bodyPr wrap="none" anchor="ctr"/>
            <a:lstStyle/>
            <a:p>
              <a:endParaRPr lang="en-US"/>
            </a:p>
          </p:txBody>
        </p:sp>
        <p:sp>
          <p:nvSpPr>
            <p:cNvPr id="239632" name="Freeform 16"/>
            <p:cNvSpPr>
              <a:spLocks noChangeAspect="1"/>
            </p:cNvSpPr>
            <p:nvPr/>
          </p:nvSpPr>
          <p:spPr bwMode="auto">
            <a:xfrm>
              <a:off x="2875" y="2196"/>
              <a:ext cx="1639" cy="421"/>
            </a:xfrm>
            <a:custGeom>
              <a:avLst/>
              <a:gdLst>
                <a:gd name="T0" fmla="*/ 863 w 1639"/>
                <a:gd name="T1" fmla="*/ 24 h 421"/>
                <a:gd name="T2" fmla="*/ 1039 w 1639"/>
                <a:gd name="T3" fmla="*/ 120 h 421"/>
                <a:gd name="T4" fmla="*/ 1255 w 1639"/>
                <a:gd name="T5" fmla="*/ 271 h 421"/>
                <a:gd name="T6" fmla="*/ 1381 w 1639"/>
                <a:gd name="T7" fmla="*/ 331 h 421"/>
                <a:gd name="T8" fmla="*/ 1597 w 1639"/>
                <a:gd name="T9" fmla="*/ 391 h 421"/>
                <a:gd name="T10" fmla="*/ 1639 w 1639"/>
                <a:gd name="T11" fmla="*/ 403 h 421"/>
                <a:gd name="T12" fmla="*/ 1213 w 1639"/>
                <a:gd name="T13" fmla="*/ 415 h 421"/>
                <a:gd name="T14" fmla="*/ 384 w 1639"/>
                <a:gd name="T15" fmla="*/ 421 h 421"/>
                <a:gd name="T16" fmla="*/ 108 w 1639"/>
                <a:gd name="T17" fmla="*/ 259 h 421"/>
                <a:gd name="T18" fmla="*/ 0 w 1639"/>
                <a:gd name="T19" fmla="*/ 144 h 421"/>
                <a:gd name="T20" fmla="*/ 300 w 1639"/>
                <a:gd name="T21" fmla="*/ 0 h 421"/>
                <a:gd name="T22" fmla="*/ 660 w 1639"/>
                <a:gd name="T23" fmla="*/ 0 h 421"/>
                <a:gd name="T24" fmla="*/ 816 w 1639"/>
                <a:gd name="T25" fmla="*/ 6 h 421"/>
                <a:gd name="T26" fmla="*/ 943 w 1639"/>
                <a:gd name="T27" fmla="*/ 72 h 4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39" h="421">
                  <a:moveTo>
                    <a:pt x="863" y="24"/>
                  </a:moveTo>
                  <a:lnTo>
                    <a:pt x="1039" y="120"/>
                  </a:lnTo>
                  <a:lnTo>
                    <a:pt x="1255" y="271"/>
                  </a:lnTo>
                  <a:lnTo>
                    <a:pt x="1381" y="331"/>
                  </a:lnTo>
                  <a:lnTo>
                    <a:pt x="1597" y="391"/>
                  </a:lnTo>
                  <a:lnTo>
                    <a:pt x="1639" y="403"/>
                  </a:lnTo>
                  <a:lnTo>
                    <a:pt x="1213" y="415"/>
                  </a:lnTo>
                  <a:lnTo>
                    <a:pt x="384" y="421"/>
                  </a:lnTo>
                  <a:lnTo>
                    <a:pt x="108" y="259"/>
                  </a:lnTo>
                  <a:lnTo>
                    <a:pt x="0" y="144"/>
                  </a:lnTo>
                  <a:lnTo>
                    <a:pt x="300" y="0"/>
                  </a:lnTo>
                  <a:lnTo>
                    <a:pt x="660" y="0"/>
                  </a:lnTo>
                  <a:lnTo>
                    <a:pt x="816" y="6"/>
                  </a:lnTo>
                  <a:lnTo>
                    <a:pt x="943" y="72"/>
                  </a:lnTo>
                </a:path>
              </a:pathLst>
            </a:custGeom>
            <a:solidFill>
              <a:srgbClr val="009900"/>
            </a:solidFill>
            <a:ln w="12700" cmpd="sng">
              <a:solidFill>
                <a:schemeClr val="tx1"/>
              </a:solidFill>
              <a:round/>
              <a:headEnd/>
              <a:tailEnd/>
            </a:ln>
            <a:effectLst/>
          </p:spPr>
          <p:txBody>
            <a:bodyPr wrap="none" anchor="ctr"/>
            <a:lstStyle/>
            <a:p>
              <a:endParaRPr lang="en-US"/>
            </a:p>
          </p:txBody>
        </p:sp>
        <p:sp>
          <p:nvSpPr>
            <p:cNvPr id="239633" name="Freeform 17"/>
            <p:cNvSpPr>
              <a:spLocks noChangeAspect="1"/>
            </p:cNvSpPr>
            <p:nvPr/>
          </p:nvSpPr>
          <p:spPr bwMode="auto">
            <a:xfrm>
              <a:off x="2809" y="2118"/>
              <a:ext cx="949" cy="276"/>
            </a:xfrm>
            <a:custGeom>
              <a:avLst/>
              <a:gdLst>
                <a:gd name="T0" fmla="*/ 559 w 632"/>
                <a:gd name="T1" fmla="*/ 0 h 184"/>
                <a:gd name="T2" fmla="*/ 793 w 632"/>
                <a:gd name="T3" fmla="*/ 42 h 184"/>
                <a:gd name="T4" fmla="*/ 949 w 632"/>
                <a:gd name="T5" fmla="*/ 126 h 184"/>
                <a:gd name="T6" fmla="*/ 775 w 632"/>
                <a:gd name="T7" fmla="*/ 108 h 184"/>
                <a:gd name="T8" fmla="*/ 835 w 632"/>
                <a:gd name="T9" fmla="*/ 186 h 184"/>
                <a:gd name="T10" fmla="*/ 547 w 632"/>
                <a:gd name="T11" fmla="*/ 132 h 184"/>
                <a:gd name="T12" fmla="*/ 655 w 632"/>
                <a:gd name="T13" fmla="*/ 240 h 184"/>
                <a:gd name="T14" fmla="*/ 384 w 632"/>
                <a:gd name="T15" fmla="*/ 198 h 184"/>
                <a:gd name="T16" fmla="*/ 481 w 632"/>
                <a:gd name="T17" fmla="*/ 276 h 184"/>
                <a:gd name="T18" fmla="*/ 174 w 632"/>
                <a:gd name="T19" fmla="*/ 252 h 184"/>
                <a:gd name="T20" fmla="*/ 0 w 632"/>
                <a:gd name="T21" fmla="*/ 252 h 184"/>
                <a:gd name="T22" fmla="*/ 54 w 632"/>
                <a:gd name="T23" fmla="*/ 54 h 184"/>
                <a:gd name="T24" fmla="*/ 156 w 632"/>
                <a:gd name="T25" fmla="*/ 12 h 184"/>
                <a:gd name="T26" fmla="*/ 559 w 632"/>
                <a:gd name="T27" fmla="*/ 0 h 1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32" h="184">
                  <a:moveTo>
                    <a:pt x="372" y="0"/>
                  </a:moveTo>
                  <a:lnTo>
                    <a:pt x="528" y="28"/>
                  </a:lnTo>
                  <a:lnTo>
                    <a:pt x="632" y="84"/>
                  </a:lnTo>
                  <a:lnTo>
                    <a:pt x="516" y="72"/>
                  </a:lnTo>
                  <a:lnTo>
                    <a:pt x="556" y="124"/>
                  </a:lnTo>
                  <a:lnTo>
                    <a:pt x="364" y="88"/>
                  </a:lnTo>
                  <a:lnTo>
                    <a:pt x="436" y="160"/>
                  </a:lnTo>
                  <a:lnTo>
                    <a:pt x="256" y="132"/>
                  </a:lnTo>
                  <a:lnTo>
                    <a:pt x="320" y="184"/>
                  </a:lnTo>
                  <a:lnTo>
                    <a:pt x="116" y="168"/>
                  </a:lnTo>
                  <a:lnTo>
                    <a:pt x="0" y="168"/>
                  </a:lnTo>
                  <a:lnTo>
                    <a:pt x="36" y="36"/>
                  </a:lnTo>
                  <a:lnTo>
                    <a:pt x="104" y="8"/>
                  </a:lnTo>
                  <a:lnTo>
                    <a:pt x="372" y="0"/>
                  </a:lnTo>
                  <a:close/>
                </a:path>
              </a:pathLst>
            </a:custGeom>
            <a:solidFill>
              <a:srgbClr val="FFFF00"/>
            </a:solidFill>
            <a:ln w="12700" cmpd="sng">
              <a:solidFill>
                <a:schemeClr val="tx1"/>
              </a:solidFill>
              <a:round/>
              <a:headEnd/>
              <a:tailEnd/>
            </a:ln>
            <a:effectLst/>
          </p:spPr>
          <p:txBody>
            <a:bodyPr wrap="none" anchor="ctr"/>
            <a:lstStyle/>
            <a:p>
              <a:endParaRPr lang="en-US"/>
            </a:p>
          </p:txBody>
        </p:sp>
        <p:sp>
          <p:nvSpPr>
            <p:cNvPr id="239634" name="Freeform 18"/>
            <p:cNvSpPr>
              <a:spLocks noChangeAspect="1"/>
            </p:cNvSpPr>
            <p:nvPr/>
          </p:nvSpPr>
          <p:spPr bwMode="auto">
            <a:xfrm>
              <a:off x="2425" y="2100"/>
              <a:ext cx="937" cy="180"/>
            </a:xfrm>
            <a:custGeom>
              <a:avLst/>
              <a:gdLst>
                <a:gd name="T0" fmla="*/ 131 w 937"/>
                <a:gd name="T1" fmla="*/ 0 h 180"/>
                <a:gd name="T2" fmla="*/ 565 w 937"/>
                <a:gd name="T3" fmla="*/ 12 h 180"/>
                <a:gd name="T4" fmla="*/ 859 w 937"/>
                <a:gd name="T5" fmla="*/ 12 h 180"/>
                <a:gd name="T6" fmla="*/ 937 w 937"/>
                <a:gd name="T7" fmla="*/ 36 h 180"/>
                <a:gd name="T8" fmla="*/ 811 w 937"/>
                <a:gd name="T9" fmla="*/ 42 h 180"/>
                <a:gd name="T10" fmla="*/ 877 w 937"/>
                <a:gd name="T11" fmla="*/ 84 h 180"/>
                <a:gd name="T12" fmla="*/ 655 w 937"/>
                <a:gd name="T13" fmla="*/ 78 h 180"/>
                <a:gd name="T14" fmla="*/ 757 w 937"/>
                <a:gd name="T15" fmla="*/ 144 h 180"/>
                <a:gd name="T16" fmla="*/ 499 w 937"/>
                <a:gd name="T17" fmla="*/ 126 h 180"/>
                <a:gd name="T18" fmla="*/ 511 w 937"/>
                <a:gd name="T19" fmla="*/ 180 h 180"/>
                <a:gd name="T20" fmla="*/ 354 w 937"/>
                <a:gd name="T21" fmla="*/ 96 h 180"/>
                <a:gd name="T22" fmla="*/ 216 w 937"/>
                <a:gd name="T23" fmla="*/ 132 h 180"/>
                <a:gd name="T24" fmla="*/ 0 w 937"/>
                <a:gd name="T25" fmla="*/ 12 h 180"/>
                <a:gd name="T26" fmla="*/ 227 w 937"/>
                <a:gd name="T27" fmla="*/ 6 h 1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37" h="180">
                  <a:moveTo>
                    <a:pt x="131" y="0"/>
                  </a:moveTo>
                  <a:lnTo>
                    <a:pt x="565" y="12"/>
                  </a:lnTo>
                  <a:lnTo>
                    <a:pt x="859" y="12"/>
                  </a:lnTo>
                  <a:lnTo>
                    <a:pt x="937" y="36"/>
                  </a:lnTo>
                  <a:lnTo>
                    <a:pt x="811" y="42"/>
                  </a:lnTo>
                  <a:lnTo>
                    <a:pt x="877" y="84"/>
                  </a:lnTo>
                  <a:lnTo>
                    <a:pt x="655" y="78"/>
                  </a:lnTo>
                  <a:lnTo>
                    <a:pt x="757" y="144"/>
                  </a:lnTo>
                  <a:lnTo>
                    <a:pt x="499" y="126"/>
                  </a:lnTo>
                  <a:lnTo>
                    <a:pt x="511" y="180"/>
                  </a:lnTo>
                  <a:lnTo>
                    <a:pt x="354" y="96"/>
                  </a:lnTo>
                  <a:lnTo>
                    <a:pt x="216" y="132"/>
                  </a:lnTo>
                  <a:lnTo>
                    <a:pt x="0" y="12"/>
                  </a:lnTo>
                  <a:lnTo>
                    <a:pt x="227" y="6"/>
                  </a:lnTo>
                </a:path>
              </a:pathLst>
            </a:custGeom>
            <a:solidFill>
              <a:srgbClr val="C59305"/>
            </a:solidFill>
            <a:ln w="12700" cmpd="sng">
              <a:solidFill>
                <a:schemeClr val="tx1"/>
              </a:solidFill>
              <a:round/>
              <a:headEnd/>
              <a:tailEnd/>
            </a:ln>
            <a:effectLst/>
          </p:spPr>
          <p:txBody>
            <a:bodyPr wrap="none" anchor="ctr"/>
            <a:lstStyle/>
            <a:p>
              <a:endParaRPr lang="en-US"/>
            </a:p>
          </p:txBody>
        </p:sp>
        <p:sp>
          <p:nvSpPr>
            <p:cNvPr id="239635" name="Freeform 19"/>
            <p:cNvSpPr>
              <a:spLocks noChangeAspect="1"/>
            </p:cNvSpPr>
            <p:nvPr/>
          </p:nvSpPr>
          <p:spPr bwMode="auto">
            <a:xfrm>
              <a:off x="2209" y="2142"/>
              <a:ext cx="1267" cy="463"/>
            </a:xfrm>
            <a:custGeom>
              <a:avLst/>
              <a:gdLst>
                <a:gd name="T0" fmla="*/ 612 w 844"/>
                <a:gd name="T1" fmla="*/ 78 h 308"/>
                <a:gd name="T2" fmla="*/ 733 w 844"/>
                <a:gd name="T3" fmla="*/ 186 h 308"/>
                <a:gd name="T4" fmla="*/ 895 w 844"/>
                <a:gd name="T5" fmla="*/ 307 h 308"/>
                <a:gd name="T6" fmla="*/ 1081 w 844"/>
                <a:gd name="T7" fmla="*/ 415 h 308"/>
                <a:gd name="T8" fmla="*/ 1267 w 844"/>
                <a:gd name="T9" fmla="*/ 463 h 308"/>
                <a:gd name="T10" fmla="*/ 300 w 844"/>
                <a:gd name="T11" fmla="*/ 463 h 308"/>
                <a:gd name="T12" fmla="*/ 0 w 844"/>
                <a:gd name="T13" fmla="*/ 253 h 308"/>
                <a:gd name="T14" fmla="*/ 0 w 844"/>
                <a:gd name="T15" fmla="*/ 78 h 308"/>
                <a:gd name="T16" fmla="*/ 366 w 844"/>
                <a:gd name="T17" fmla="*/ 0 h 308"/>
                <a:gd name="T18" fmla="*/ 516 w 844"/>
                <a:gd name="T19" fmla="*/ 30 h 308"/>
                <a:gd name="T20" fmla="*/ 612 w 844"/>
                <a:gd name="T21" fmla="*/ 78 h 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44" h="308">
                  <a:moveTo>
                    <a:pt x="408" y="52"/>
                  </a:moveTo>
                  <a:lnTo>
                    <a:pt x="488" y="124"/>
                  </a:lnTo>
                  <a:lnTo>
                    <a:pt x="596" y="204"/>
                  </a:lnTo>
                  <a:lnTo>
                    <a:pt x="720" y="276"/>
                  </a:lnTo>
                  <a:lnTo>
                    <a:pt x="844" y="308"/>
                  </a:lnTo>
                  <a:lnTo>
                    <a:pt x="200" y="308"/>
                  </a:lnTo>
                  <a:lnTo>
                    <a:pt x="0" y="168"/>
                  </a:lnTo>
                  <a:lnTo>
                    <a:pt x="0" y="52"/>
                  </a:lnTo>
                  <a:lnTo>
                    <a:pt x="244" y="0"/>
                  </a:lnTo>
                  <a:lnTo>
                    <a:pt x="344" y="20"/>
                  </a:lnTo>
                  <a:lnTo>
                    <a:pt x="408" y="52"/>
                  </a:lnTo>
                  <a:close/>
                </a:path>
              </a:pathLst>
            </a:custGeom>
            <a:solidFill>
              <a:srgbClr val="009900"/>
            </a:solidFill>
            <a:ln w="12700" cmpd="sng">
              <a:solidFill>
                <a:schemeClr val="tx1"/>
              </a:solidFill>
              <a:round/>
              <a:headEnd/>
              <a:tailEnd/>
            </a:ln>
            <a:effectLst/>
          </p:spPr>
          <p:txBody>
            <a:bodyPr wrap="none" anchor="ctr"/>
            <a:lstStyle/>
            <a:p>
              <a:endParaRPr lang="en-US"/>
            </a:p>
          </p:txBody>
        </p:sp>
        <p:sp>
          <p:nvSpPr>
            <p:cNvPr id="239636" name="Freeform 20"/>
            <p:cNvSpPr>
              <a:spLocks noChangeAspect="1"/>
            </p:cNvSpPr>
            <p:nvPr/>
          </p:nvSpPr>
          <p:spPr bwMode="auto">
            <a:xfrm>
              <a:off x="2053" y="2106"/>
              <a:ext cx="780" cy="282"/>
            </a:xfrm>
            <a:custGeom>
              <a:avLst/>
              <a:gdLst>
                <a:gd name="T0" fmla="*/ 426 w 520"/>
                <a:gd name="T1" fmla="*/ 0 h 188"/>
                <a:gd name="T2" fmla="*/ 666 w 520"/>
                <a:gd name="T3" fmla="*/ 60 h 188"/>
                <a:gd name="T4" fmla="*/ 780 w 520"/>
                <a:gd name="T5" fmla="*/ 126 h 188"/>
                <a:gd name="T6" fmla="*/ 558 w 520"/>
                <a:gd name="T7" fmla="*/ 108 h 188"/>
                <a:gd name="T8" fmla="*/ 696 w 520"/>
                <a:gd name="T9" fmla="*/ 216 h 188"/>
                <a:gd name="T10" fmla="*/ 390 w 520"/>
                <a:gd name="T11" fmla="*/ 174 h 188"/>
                <a:gd name="T12" fmla="*/ 480 w 520"/>
                <a:gd name="T13" fmla="*/ 282 h 188"/>
                <a:gd name="T14" fmla="*/ 276 w 520"/>
                <a:gd name="T15" fmla="*/ 264 h 188"/>
                <a:gd name="T16" fmla="*/ 144 w 520"/>
                <a:gd name="T17" fmla="*/ 252 h 188"/>
                <a:gd name="T18" fmla="*/ 36 w 520"/>
                <a:gd name="T19" fmla="*/ 156 h 188"/>
                <a:gd name="T20" fmla="*/ 0 w 520"/>
                <a:gd name="T21" fmla="*/ 30 h 188"/>
                <a:gd name="T22" fmla="*/ 192 w 520"/>
                <a:gd name="T23" fmla="*/ 24 h 188"/>
                <a:gd name="T24" fmla="*/ 426 w 520"/>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20" h="188">
                  <a:moveTo>
                    <a:pt x="284" y="0"/>
                  </a:moveTo>
                  <a:lnTo>
                    <a:pt x="444" y="40"/>
                  </a:lnTo>
                  <a:lnTo>
                    <a:pt x="520" y="84"/>
                  </a:lnTo>
                  <a:lnTo>
                    <a:pt x="372" y="72"/>
                  </a:lnTo>
                  <a:lnTo>
                    <a:pt x="464" y="144"/>
                  </a:lnTo>
                  <a:lnTo>
                    <a:pt x="260" y="116"/>
                  </a:lnTo>
                  <a:lnTo>
                    <a:pt x="320" y="188"/>
                  </a:lnTo>
                  <a:lnTo>
                    <a:pt x="184" y="176"/>
                  </a:lnTo>
                  <a:lnTo>
                    <a:pt x="96" y="168"/>
                  </a:lnTo>
                  <a:lnTo>
                    <a:pt x="24" y="104"/>
                  </a:lnTo>
                  <a:lnTo>
                    <a:pt x="0" y="20"/>
                  </a:lnTo>
                  <a:lnTo>
                    <a:pt x="128" y="16"/>
                  </a:lnTo>
                  <a:lnTo>
                    <a:pt x="284" y="0"/>
                  </a:lnTo>
                  <a:close/>
                </a:path>
              </a:pathLst>
            </a:custGeom>
            <a:solidFill>
              <a:srgbClr val="FFFF00"/>
            </a:solidFill>
            <a:ln w="12700" cmpd="sng">
              <a:solidFill>
                <a:schemeClr val="tx1"/>
              </a:solidFill>
              <a:round/>
              <a:headEnd/>
              <a:tailEnd/>
            </a:ln>
            <a:effectLst/>
          </p:spPr>
          <p:txBody>
            <a:bodyPr wrap="none" anchor="ctr"/>
            <a:lstStyle/>
            <a:p>
              <a:endParaRPr lang="en-US"/>
            </a:p>
          </p:txBody>
        </p:sp>
        <p:sp>
          <p:nvSpPr>
            <p:cNvPr id="239637" name="Freeform 21"/>
            <p:cNvSpPr>
              <a:spLocks noChangeAspect="1"/>
            </p:cNvSpPr>
            <p:nvPr/>
          </p:nvSpPr>
          <p:spPr bwMode="auto">
            <a:xfrm>
              <a:off x="1753" y="2106"/>
              <a:ext cx="768" cy="138"/>
            </a:xfrm>
            <a:custGeom>
              <a:avLst/>
              <a:gdLst>
                <a:gd name="T0" fmla="*/ 66 w 512"/>
                <a:gd name="T1" fmla="*/ 6 h 92"/>
                <a:gd name="T2" fmla="*/ 768 w 512"/>
                <a:gd name="T3" fmla="*/ 6 h 92"/>
                <a:gd name="T4" fmla="*/ 576 w 512"/>
                <a:gd name="T5" fmla="*/ 48 h 92"/>
                <a:gd name="T6" fmla="*/ 714 w 512"/>
                <a:gd name="T7" fmla="*/ 96 h 92"/>
                <a:gd name="T8" fmla="*/ 396 w 512"/>
                <a:gd name="T9" fmla="*/ 72 h 92"/>
                <a:gd name="T10" fmla="*/ 498 w 512"/>
                <a:gd name="T11" fmla="*/ 138 h 92"/>
                <a:gd name="T12" fmla="*/ 360 w 512"/>
                <a:gd name="T13" fmla="*/ 138 h 92"/>
                <a:gd name="T14" fmla="*/ 12 w 512"/>
                <a:gd name="T15" fmla="*/ 78 h 92"/>
                <a:gd name="T16" fmla="*/ 0 w 512"/>
                <a:gd name="T17" fmla="*/ 0 h 92"/>
                <a:gd name="T18" fmla="*/ 66 w 512"/>
                <a:gd name="T19" fmla="*/ 6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2" h="92">
                  <a:moveTo>
                    <a:pt x="44" y="4"/>
                  </a:moveTo>
                  <a:lnTo>
                    <a:pt x="512" y="4"/>
                  </a:lnTo>
                  <a:lnTo>
                    <a:pt x="384" y="32"/>
                  </a:lnTo>
                  <a:lnTo>
                    <a:pt x="476" y="64"/>
                  </a:lnTo>
                  <a:lnTo>
                    <a:pt x="264" y="48"/>
                  </a:lnTo>
                  <a:lnTo>
                    <a:pt x="332" y="92"/>
                  </a:lnTo>
                  <a:lnTo>
                    <a:pt x="240" y="92"/>
                  </a:lnTo>
                  <a:lnTo>
                    <a:pt x="8" y="52"/>
                  </a:lnTo>
                  <a:lnTo>
                    <a:pt x="0" y="0"/>
                  </a:lnTo>
                  <a:lnTo>
                    <a:pt x="44" y="4"/>
                  </a:lnTo>
                  <a:close/>
                </a:path>
              </a:pathLst>
            </a:custGeom>
            <a:solidFill>
              <a:srgbClr val="C59305"/>
            </a:solidFill>
            <a:ln w="12700" cmpd="sng">
              <a:solidFill>
                <a:schemeClr val="tx1"/>
              </a:solidFill>
              <a:round/>
              <a:headEnd/>
              <a:tailEnd/>
            </a:ln>
            <a:effectLst/>
          </p:spPr>
          <p:txBody>
            <a:bodyPr wrap="none" anchor="ctr"/>
            <a:lstStyle/>
            <a:p>
              <a:endParaRPr lang="en-US"/>
            </a:p>
          </p:txBody>
        </p:sp>
        <p:sp>
          <p:nvSpPr>
            <p:cNvPr id="239638" name="Freeform 22"/>
            <p:cNvSpPr>
              <a:spLocks noChangeAspect="1"/>
            </p:cNvSpPr>
            <p:nvPr/>
          </p:nvSpPr>
          <p:spPr bwMode="auto">
            <a:xfrm>
              <a:off x="1549" y="2190"/>
              <a:ext cx="1170" cy="409"/>
            </a:xfrm>
            <a:custGeom>
              <a:avLst/>
              <a:gdLst>
                <a:gd name="T0" fmla="*/ 636 w 780"/>
                <a:gd name="T1" fmla="*/ 66 h 272"/>
                <a:gd name="T2" fmla="*/ 786 w 780"/>
                <a:gd name="T3" fmla="*/ 174 h 272"/>
                <a:gd name="T4" fmla="*/ 996 w 780"/>
                <a:gd name="T5" fmla="*/ 337 h 272"/>
                <a:gd name="T6" fmla="*/ 1170 w 780"/>
                <a:gd name="T7" fmla="*/ 409 h 272"/>
                <a:gd name="T8" fmla="*/ 342 w 780"/>
                <a:gd name="T9" fmla="*/ 409 h 272"/>
                <a:gd name="T10" fmla="*/ 0 w 780"/>
                <a:gd name="T11" fmla="*/ 235 h 272"/>
                <a:gd name="T12" fmla="*/ 132 w 780"/>
                <a:gd name="T13" fmla="*/ 42 h 272"/>
                <a:gd name="T14" fmla="*/ 348 w 780"/>
                <a:gd name="T15" fmla="*/ 6 h 272"/>
                <a:gd name="T16" fmla="*/ 498 w 780"/>
                <a:gd name="T17" fmla="*/ 0 h 272"/>
                <a:gd name="T18" fmla="*/ 636 w 780"/>
                <a:gd name="T19" fmla="*/ 66 h 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0" h="272">
                  <a:moveTo>
                    <a:pt x="424" y="44"/>
                  </a:moveTo>
                  <a:lnTo>
                    <a:pt x="524" y="116"/>
                  </a:lnTo>
                  <a:lnTo>
                    <a:pt x="664" y="224"/>
                  </a:lnTo>
                  <a:lnTo>
                    <a:pt x="780" y="272"/>
                  </a:lnTo>
                  <a:lnTo>
                    <a:pt x="228" y="272"/>
                  </a:lnTo>
                  <a:lnTo>
                    <a:pt x="0" y="156"/>
                  </a:lnTo>
                  <a:lnTo>
                    <a:pt x="88" y="28"/>
                  </a:lnTo>
                  <a:lnTo>
                    <a:pt x="232" y="4"/>
                  </a:lnTo>
                  <a:lnTo>
                    <a:pt x="332" y="0"/>
                  </a:lnTo>
                  <a:lnTo>
                    <a:pt x="424" y="44"/>
                  </a:lnTo>
                  <a:close/>
                </a:path>
              </a:pathLst>
            </a:custGeom>
            <a:solidFill>
              <a:srgbClr val="009900"/>
            </a:solidFill>
            <a:ln w="12700" cmpd="sng">
              <a:solidFill>
                <a:schemeClr val="tx1"/>
              </a:solidFill>
              <a:round/>
              <a:headEnd/>
              <a:tailEnd/>
            </a:ln>
            <a:effectLst/>
          </p:spPr>
          <p:txBody>
            <a:bodyPr wrap="none" anchor="ctr"/>
            <a:lstStyle/>
            <a:p>
              <a:endParaRPr lang="en-US"/>
            </a:p>
          </p:txBody>
        </p:sp>
        <p:sp>
          <p:nvSpPr>
            <p:cNvPr id="239639" name="Freeform 23"/>
            <p:cNvSpPr>
              <a:spLocks noChangeAspect="1"/>
            </p:cNvSpPr>
            <p:nvPr/>
          </p:nvSpPr>
          <p:spPr bwMode="auto">
            <a:xfrm>
              <a:off x="1447" y="2106"/>
              <a:ext cx="732" cy="318"/>
            </a:xfrm>
            <a:custGeom>
              <a:avLst/>
              <a:gdLst>
                <a:gd name="T0" fmla="*/ 312 w 488"/>
                <a:gd name="T1" fmla="*/ 0 h 212"/>
                <a:gd name="T2" fmla="*/ 546 w 488"/>
                <a:gd name="T3" fmla="*/ 60 h 212"/>
                <a:gd name="T4" fmla="*/ 732 w 488"/>
                <a:gd name="T5" fmla="*/ 156 h 212"/>
                <a:gd name="T6" fmla="*/ 552 w 488"/>
                <a:gd name="T7" fmla="*/ 144 h 212"/>
                <a:gd name="T8" fmla="*/ 612 w 488"/>
                <a:gd name="T9" fmla="*/ 192 h 212"/>
                <a:gd name="T10" fmla="*/ 360 w 488"/>
                <a:gd name="T11" fmla="*/ 162 h 212"/>
                <a:gd name="T12" fmla="*/ 414 w 488"/>
                <a:gd name="T13" fmla="*/ 210 h 212"/>
                <a:gd name="T14" fmla="*/ 276 w 488"/>
                <a:gd name="T15" fmla="*/ 216 h 212"/>
                <a:gd name="T16" fmla="*/ 330 w 488"/>
                <a:gd name="T17" fmla="*/ 318 h 212"/>
                <a:gd name="T18" fmla="*/ 162 w 488"/>
                <a:gd name="T19" fmla="*/ 306 h 212"/>
                <a:gd name="T20" fmla="*/ 0 w 488"/>
                <a:gd name="T21" fmla="*/ 192 h 212"/>
                <a:gd name="T22" fmla="*/ 30 w 488"/>
                <a:gd name="T23" fmla="*/ 72 h 212"/>
                <a:gd name="T24" fmla="*/ 192 w 488"/>
                <a:gd name="T25" fmla="*/ 18 h 212"/>
                <a:gd name="T26" fmla="*/ 312 w 488"/>
                <a:gd name="T27" fmla="*/ 0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8" h="212">
                  <a:moveTo>
                    <a:pt x="208" y="0"/>
                  </a:moveTo>
                  <a:lnTo>
                    <a:pt x="364" y="40"/>
                  </a:lnTo>
                  <a:lnTo>
                    <a:pt x="488" y="104"/>
                  </a:lnTo>
                  <a:lnTo>
                    <a:pt x="368" y="96"/>
                  </a:lnTo>
                  <a:lnTo>
                    <a:pt x="408" y="128"/>
                  </a:lnTo>
                  <a:lnTo>
                    <a:pt x="240" y="108"/>
                  </a:lnTo>
                  <a:lnTo>
                    <a:pt x="276" y="140"/>
                  </a:lnTo>
                  <a:lnTo>
                    <a:pt x="184" y="144"/>
                  </a:lnTo>
                  <a:lnTo>
                    <a:pt x="220" y="212"/>
                  </a:lnTo>
                  <a:lnTo>
                    <a:pt x="108" y="204"/>
                  </a:lnTo>
                  <a:lnTo>
                    <a:pt x="0" y="128"/>
                  </a:lnTo>
                  <a:lnTo>
                    <a:pt x="20" y="48"/>
                  </a:lnTo>
                  <a:lnTo>
                    <a:pt x="128" y="12"/>
                  </a:lnTo>
                  <a:lnTo>
                    <a:pt x="208" y="0"/>
                  </a:lnTo>
                  <a:close/>
                </a:path>
              </a:pathLst>
            </a:custGeom>
            <a:solidFill>
              <a:srgbClr val="FFFF00"/>
            </a:solidFill>
            <a:ln w="12700" cmpd="sng">
              <a:solidFill>
                <a:schemeClr val="tx1"/>
              </a:solidFill>
              <a:round/>
              <a:headEnd/>
              <a:tailEnd/>
            </a:ln>
            <a:effectLst/>
          </p:spPr>
          <p:txBody>
            <a:bodyPr wrap="none" anchor="ctr"/>
            <a:lstStyle/>
            <a:p>
              <a:endParaRPr lang="en-US"/>
            </a:p>
          </p:txBody>
        </p:sp>
        <p:sp>
          <p:nvSpPr>
            <p:cNvPr id="239640" name="Freeform 24"/>
            <p:cNvSpPr>
              <a:spLocks noChangeAspect="1"/>
            </p:cNvSpPr>
            <p:nvPr/>
          </p:nvSpPr>
          <p:spPr bwMode="auto">
            <a:xfrm>
              <a:off x="1134" y="2100"/>
              <a:ext cx="631" cy="246"/>
            </a:xfrm>
            <a:custGeom>
              <a:avLst/>
              <a:gdLst>
                <a:gd name="T0" fmla="*/ 0 w 631"/>
                <a:gd name="T1" fmla="*/ 0 h 246"/>
                <a:gd name="T2" fmla="*/ 498 w 631"/>
                <a:gd name="T3" fmla="*/ 0 h 246"/>
                <a:gd name="T4" fmla="*/ 631 w 631"/>
                <a:gd name="T5" fmla="*/ 12 h 246"/>
                <a:gd name="T6" fmla="*/ 481 w 631"/>
                <a:gd name="T7" fmla="*/ 60 h 246"/>
                <a:gd name="T8" fmla="*/ 559 w 631"/>
                <a:gd name="T9" fmla="*/ 108 h 246"/>
                <a:gd name="T10" fmla="*/ 397 w 631"/>
                <a:gd name="T11" fmla="*/ 108 h 246"/>
                <a:gd name="T12" fmla="*/ 439 w 631"/>
                <a:gd name="T13" fmla="*/ 210 h 246"/>
                <a:gd name="T14" fmla="*/ 216 w 631"/>
                <a:gd name="T15" fmla="*/ 246 h 246"/>
                <a:gd name="T16" fmla="*/ 12 w 631"/>
                <a:gd name="T17" fmla="*/ 132 h 246"/>
                <a:gd name="T18" fmla="*/ 0 w 631"/>
                <a:gd name="T19" fmla="*/ 0 h 2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1" h="246">
                  <a:moveTo>
                    <a:pt x="0" y="0"/>
                  </a:moveTo>
                  <a:lnTo>
                    <a:pt x="498" y="0"/>
                  </a:lnTo>
                  <a:lnTo>
                    <a:pt x="631" y="12"/>
                  </a:lnTo>
                  <a:lnTo>
                    <a:pt x="481" y="60"/>
                  </a:lnTo>
                  <a:lnTo>
                    <a:pt x="559" y="108"/>
                  </a:lnTo>
                  <a:lnTo>
                    <a:pt x="397" y="108"/>
                  </a:lnTo>
                  <a:lnTo>
                    <a:pt x="439" y="210"/>
                  </a:lnTo>
                  <a:lnTo>
                    <a:pt x="216" y="246"/>
                  </a:lnTo>
                  <a:lnTo>
                    <a:pt x="12" y="132"/>
                  </a:lnTo>
                  <a:lnTo>
                    <a:pt x="0" y="0"/>
                  </a:lnTo>
                  <a:close/>
                </a:path>
              </a:pathLst>
            </a:custGeom>
            <a:solidFill>
              <a:srgbClr val="C59305"/>
            </a:solidFill>
            <a:ln w="12700" cmpd="sng">
              <a:solidFill>
                <a:schemeClr val="tx1"/>
              </a:solidFill>
              <a:round/>
              <a:headEnd/>
              <a:tailEnd/>
            </a:ln>
            <a:effectLst/>
          </p:spPr>
          <p:txBody>
            <a:bodyPr wrap="none" anchor="ctr"/>
            <a:lstStyle/>
            <a:p>
              <a:endParaRPr lang="en-US"/>
            </a:p>
          </p:txBody>
        </p:sp>
        <p:sp>
          <p:nvSpPr>
            <p:cNvPr id="239641" name="Freeform 25"/>
            <p:cNvSpPr>
              <a:spLocks noChangeAspect="1"/>
            </p:cNvSpPr>
            <p:nvPr/>
          </p:nvSpPr>
          <p:spPr bwMode="auto">
            <a:xfrm>
              <a:off x="894" y="2136"/>
              <a:ext cx="1105" cy="481"/>
            </a:xfrm>
            <a:custGeom>
              <a:avLst/>
              <a:gdLst>
                <a:gd name="T0" fmla="*/ 480 w 736"/>
                <a:gd name="T1" fmla="*/ 72 h 320"/>
                <a:gd name="T2" fmla="*/ 715 w 736"/>
                <a:gd name="T3" fmla="*/ 198 h 320"/>
                <a:gd name="T4" fmla="*/ 895 w 736"/>
                <a:gd name="T5" fmla="*/ 337 h 320"/>
                <a:gd name="T6" fmla="*/ 967 w 736"/>
                <a:gd name="T7" fmla="*/ 391 h 320"/>
                <a:gd name="T8" fmla="*/ 1105 w 736"/>
                <a:gd name="T9" fmla="*/ 475 h 320"/>
                <a:gd name="T10" fmla="*/ 0 w 736"/>
                <a:gd name="T11" fmla="*/ 481 h 320"/>
                <a:gd name="T12" fmla="*/ 0 w 736"/>
                <a:gd name="T13" fmla="*/ 144 h 320"/>
                <a:gd name="T14" fmla="*/ 249 w 736"/>
                <a:gd name="T15" fmla="*/ 0 h 320"/>
                <a:gd name="T16" fmla="*/ 480 w 736"/>
                <a:gd name="T17" fmla="*/ 72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6" h="320">
                  <a:moveTo>
                    <a:pt x="320" y="48"/>
                  </a:moveTo>
                  <a:lnTo>
                    <a:pt x="476" y="132"/>
                  </a:lnTo>
                  <a:lnTo>
                    <a:pt x="596" y="224"/>
                  </a:lnTo>
                  <a:lnTo>
                    <a:pt x="644" y="260"/>
                  </a:lnTo>
                  <a:lnTo>
                    <a:pt x="736" y="316"/>
                  </a:lnTo>
                  <a:lnTo>
                    <a:pt x="0" y="320"/>
                  </a:lnTo>
                  <a:lnTo>
                    <a:pt x="0" y="96"/>
                  </a:lnTo>
                  <a:lnTo>
                    <a:pt x="166" y="0"/>
                  </a:lnTo>
                  <a:lnTo>
                    <a:pt x="320" y="48"/>
                  </a:lnTo>
                  <a:close/>
                </a:path>
              </a:pathLst>
            </a:custGeom>
            <a:solidFill>
              <a:srgbClr val="009900"/>
            </a:solidFill>
            <a:ln w="12700" cmpd="sng">
              <a:solidFill>
                <a:schemeClr val="tx1"/>
              </a:solidFill>
              <a:round/>
              <a:headEnd/>
              <a:tailEnd/>
            </a:ln>
            <a:effectLst/>
          </p:spPr>
          <p:txBody>
            <a:bodyPr wrap="none" anchor="ctr"/>
            <a:lstStyle/>
            <a:p>
              <a:endParaRPr lang="en-US"/>
            </a:p>
          </p:txBody>
        </p:sp>
        <p:sp>
          <p:nvSpPr>
            <p:cNvPr id="239642" name="Freeform 26"/>
            <p:cNvSpPr>
              <a:spLocks noChangeAspect="1"/>
            </p:cNvSpPr>
            <p:nvPr/>
          </p:nvSpPr>
          <p:spPr bwMode="auto">
            <a:xfrm>
              <a:off x="894" y="2100"/>
              <a:ext cx="487" cy="324"/>
            </a:xfrm>
            <a:custGeom>
              <a:avLst/>
              <a:gdLst>
                <a:gd name="T0" fmla="*/ 246 w 487"/>
                <a:gd name="T1" fmla="*/ 18 h 324"/>
                <a:gd name="T2" fmla="*/ 487 w 487"/>
                <a:gd name="T3" fmla="*/ 108 h 324"/>
                <a:gd name="T4" fmla="*/ 313 w 487"/>
                <a:gd name="T5" fmla="*/ 114 h 324"/>
                <a:gd name="T6" fmla="*/ 379 w 487"/>
                <a:gd name="T7" fmla="*/ 210 h 324"/>
                <a:gd name="T8" fmla="*/ 174 w 487"/>
                <a:gd name="T9" fmla="*/ 198 h 324"/>
                <a:gd name="T10" fmla="*/ 216 w 487"/>
                <a:gd name="T11" fmla="*/ 300 h 324"/>
                <a:gd name="T12" fmla="*/ 0 w 487"/>
                <a:gd name="T13" fmla="*/ 324 h 324"/>
                <a:gd name="T14" fmla="*/ 0 w 487"/>
                <a:gd name="T15" fmla="*/ 96 h 324"/>
                <a:gd name="T16" fmla="*/ 96 w 487"/>
                <a:gd name="T17" fmla="*/ 0 h 324"/>
                <a:gd name="T18" fmla="*/ 210 w 487"/>
                <a:gd name="T19" fmla="*/ 6 h 324"/>
                <a:gd name="T20" fmla="*/ 295 w 487"/>
                <a:gd name="T21" fmla="*/ 36 h 324"/>
                <a:gd name="T22" fmla="*/ 385 w 487"/>
                <a:gd name="T23" fmla="*/ 60 h 3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7" h="324">
                  <a:moveTo>
                    <a:pt x="246" y="18"/>
                  </a:moveTo>
                  <a:lnTo>
                    <a:pt x="487" y="108"/>
                  </a:lnTo>
                  <a:lnTo>
                    <a:pt x="313" y="114"/>
                  </a:lnTo>
                  <a:lnTo>
                    <a:pt x="379" y="210"/>
                  </a:lnTo>
                  <a:lnTo>
                    <a:pt x="174" y="198"/>
                  </a:lnTo>
                  <a:lnTo>
                    <a:pt x="216" y="300"/>
                  </a:lnTo>
                  <a:lnTo>
                    <a:pt x="0" y="324"/>
                  </a:lnTo>
                  <a:lnTo>
                    <a:pt x="0" y="96"/>
                  </a:lnTo>
                  <a:lnTo>
                    <a:pt x="96" y="0"/>
                  </a:lnTo>
                  <a:lnTo>
                    <a:pt x="210" y="6"/>
                  </a:lnTo>
                  <a:lnTo>
                    <a:pt x="295" y="36"/>
                  </a:lnTo>
                  <a:lnTo>
                    <a:pt x="385" y="60"/>
                  </a:lnTo>
                </a:path>
              </a:pathLst>
            </a:custGeom>
            <a:solidFill>
              <a:srgbClr val="FFFF00"/>
            </a:solidFill>
            <a:ln w="12700" cmpd="sng">
              <a:solidFill>
                <a:schemeClr val="tx1"/>
              </a:solidFill>
              <a:round/>
              <a:headEnd/>
              <a:tailEnd/>
            </a:ln>
            <a:effectLst/>
          </p:spPr>
          <p:txBody>
            <a:bodyPr wrap="none" anchor="ctr"/>
            <a:lstStyle/>
            <a:p>
              <a:endParaRPr lang="en-US"/>
            </a:p>
          </p:txBody>
        </p:sp>
        <p:sp>
          <p:nvSpPr>
            <p:cNvPr id="239643" name="Freeform 27"/>
            <p:cNvSpPr>
              <a:spLocks noChangeAspect="1"/>
            </p:cNvSpPr>
            <p:nvPr/>
          </p:nvSpPr>
          <p:spPr bwMode="auto">
            <a:xfrm>
              <a:off x="894" y="2100"/>
              <a:ext cx="228" cy="144"/>
            </a:xfrm>
            <a:custGeom>
              <a:avLst/>
              <a:gdLst>
                <a:gd name="T0" fmla="*/ 0 w 228"/>
                <a:gd name="T1" fmla="*/ 0 h 144"/>
                <a:gd name="T2" fmla="*/ 228 w 228"/>
                <a:gd name="T3" fmla="*/ 18 h 144"/>
                <a:gd name="T4" fmla="*/ 78 w 228"/>
                <a:gd name="T5" fmla="*/ 54 h 144"/>
                <a:gd name="T6" fmla="*/ 132 w 228"/>
                <a:gd name="T7" fmla="*/ 102 h 144"/>
                <a:gd name="T8" fmla="*/ 0 w 228"/>
                <a:gd name="T9" fmla="*/ 144 h 144"/>
                <a:gd name="T10" fmla="*/ 0 w 228"/>
                <a:gd name="T11" fmla="*/ 0 h 1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144">
                  <a:moveTo>
                    <a:pt x="0" y="0"/>
                  </a:moveTo>
                  <a:lnTo>
                    <a:pt x="228" y="18"/>
                  </a:lnTo>
                  <a:lnTo>
                    <a:pt x="78" y="54"/>
                  </a:lnTo>
                  <a:lnTo>
                    <a:pt x="132" y="102"/>
                  </a:lnTo>
                  <a:lnTo>
                    <a:pt x="0" y="144"/>
                  </a:lnTo>
                  <a:lnTo>
                    <a:pt x="0" y="0"/>
                  </a:lnTo>
                  <a:close/>
                </a:path>
              </a:pathLst>
            </a:custGeom>
            <a:solidFill>
              <a:srgbClr val="C59305"/>
            </a:solidFill>
            <a:ln w="12700" cmpd="sng">
              <a:solidFill>
                <a:schemeClr val="tx1"/>
              </a:solidFill>
              <a:round/>
              <a:headEnd/>
              <a:tailEnd/>
            </a:ln>
            <a:effectLst/>
          </p:spPr>
          <p:txBody>
            <a:bodyPr wrap="none" anchor="ctr"/>
            <a:lstStyle/>
            <a:p>
              <a:endParaRPr lang="en-US"/>
            </a:p>
          </p:txBody>
        </p:sp>
      </p:grpSp>
      <p:sp>
        <p:nvSpPr>
          <p:cNvPr id="239644" name="Line 28"/>
          <p:cNvSpPr>
            <a:spLocks noChangeAspect="1" noChangeShapeType="1"/>
          </p:cNvSpPr>
          <p:nvPr/>
        </p:nvSpPr>
        <p:spPr bwMode="auto">
          <a:xfrm>
            <a:off x="1196975" y="2876021"/>
            <a:ext cx="6921500" cy="0"/>
          </a:xfrm>
          <a:prstGeom prst="line">
            <a:avLst/>
          </a:prstGeom>
          <a:noFill/>
          <a:ln w="57150">
            <a:solidFill>
              <a:srgbClr val="FF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39645" name="Line 29"/>
          <p:cNvSpPr>
            <a:spLocks noChangeAspect="1" noChangeShapeType="1"/>
          </p:cNvSpPr>
          <p:nvPr/>
        </p:nvSpPr>
        <p:spPr bwMode="auto">
          <a:xfrm>
            <a:off x="1200151" y="3552032"/>
            <a:ext cx="6919913" cy="0"/>
          </a:xfrm>
          <a:prstGeom prst="line">
            <a:avLst/>
          </a:prstGeom>
          <a:noFill/>
          <a:ln w="57150">
            <a:solidFill>
              <a:srgbClr val="FF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39646" name="Text Box 30"/>
          <p:cNvSpPr txBox="1">
            <a:spLocks noChangeAspect="1" noChangeArrowheads="1"/>
          </p:cNvSpPr>
          <p:nvPr/>
        </p:nvSpPr>
        <p:spPr bwMode="auto">
          <a:xfrm>
            <a:off x="7121525" y="3264959"/>
            <a:ext cx="89960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i="1">
                <a:ea typeface="ＭＳ Ｐゴシック" charset="0"/>
              </a:rPr>
              <a:t>Orange</a:t>
            </a:r>
          </a:p>
        </p:txBody>
      </p:sp>
      <p:sp>
        <p:nvSpPr>
          <p:cNvPr id="239647" name="Text Box 31"/>
          <p:cNvSpPr txBox="1">
            <a:spLocks noChangeAspect="1" noChangeArrowheads="1"/>
          </p:cNvSpPr>
          <p:nvPr/>
        </p:nvSpPr>
        <p:spPr bwMode="auto">
          <a:xfrm>
            <a:off x="6983413" y="2596886"/>
            <a:ext cx="10631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i="1">
                <a:ea typeface="ＭＳ Ｐゴシック" charset="0"/>
              </a:rPr>
              <a:t>Magenta</a:t>
            </a:r>
          </a:p>
        </p:txBody>
      </p:sp>
      <p:sp>
        <p:nvSpPr>
          <p:cNvPr id="239650" name="Rectangle 34"/>
          <p:cNvSpPr>
            <a:spLocks noChangeArrowheads="1"/>
          </p:cNvSpPr>
          <p:nvPr/>
        </p:nvSpPr>
        <p:spPr bwMode="auto">
          <a:xfrm>
            <a:off x="6346826" y="4673865"/>
            <a:ext cx="365125" cy="304271"/>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39651" name="Rectangle 35"/>
          <p:cNvSpPr>
            <a:spLocks noChangeArrowheads="1"/>
          </p:cNvSpPr>
          <p:nvPr/>
        </p:nvSpPr>
        <p:spPr bwMode="auto">
          <a:xfrm>
            <a:off x="3546476" y="4673865"/>
            <a:ext cx="365125" cy="304271"/>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39652" name="Rectangle 36"/>
          <p:cNvSpPr>
            <a:spLocks noChangeArrowheads="1"/>
          </p:cNvSpPr>
          <p:nvPr/>
        </p:nvSpPr>
        <p:spPr bwMode="auto">
          <a:xfrm>
            <a:off x="746126" y="4673865"/>
            <a:ext cx="365125" cy="304271"/>
          </a:xfrm>
          <a:prstGeom prst="rect">
            <a:avLst/>
          </a:prstGeom>
          <a:solidFill>
            <a:srgbClr val="C59305"/>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39653" name="Text Box 37"/>
          <p:cNvSpPr txBox="1">
            <a:spLocks noChangeArrowheads="1"/>
          </p:cNvSpPr>
          <p:nvPr/>
        </p:nvSpPr>
        <p:spPr bwMode="auto">
          <a:xfrm>
            <a:off x="1114425" y="4685771"/>
            <a:ext cx="1763624"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90000"/>
              </a:lnSpc>
              <a:defRPr/>
            </a:pPr>
            <a:r>
              <a:rPr lang="en-US" sz="2000" b="1">
                <a:ea typeface="ＭＳ Ｐゴシック" charset="0"/>
              </a:rPr>
              <a:t>Fluvial</a:t>
            </a:r>
          </a:p>
          <a:p>
            <a:pPr>
              <a:lnSpc>
                <a:spcPct val="90000"/>
              </a:lnSpc>
              <a:defRPr/>
            </a:pPr>
            <a:r>
              <a:rPr lang="en-US" sz="2000" b="1">
                <a:ea typeface="ＭＳ Ｐゴシック" charset="0"/>
              </a:rPr>
              <a:t>  shales - sands</a:t>
            </a:r>
          </a:p>
        </p:txBody>
      </p:sp>
      <p:sp>
        <p:nvSpPr>
          <p:cNvPr id="239654" name="Text Box 38"/>
          <p:cNvSpPr txBox="1">
            <a:spLocks noChangeArrowheads="1"/>
          </p:cNvSpPr>
          <p:nvPr/>
        </p:nvSpPr>
        <p:spPr bwMode="auto">
          <a:xfrm>
            <a:off x="6735763" y="4685771"/>
            <a:ext cx="1115434"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90000"/>
              </a:lnSpc>
              <a:defRPr/>
            </a:pPr>
            <a:r>
              <a:rPr lang="en-US" sz="2000" b="1">
                <a:ea typeface="ＭＳ Ｐゴシック" charset="0"/>
              </a:rPr>
              <a:t>Offshore</a:t>
            </a:r>
          </a:p>
          <a:p>
            <a:pPr>
              <a:lnSpc>
                <a:spcPct val="90000"/>
              </a:lnSpc>
              <a:defRPr/>
            </a:pPr>
            <a:r>
              <a:rPr lang="en-US" sz="2000" b="1">
                <a:ea typeface="ＭＳ Ｐゴシック" charset="0"/>
              </a:rPr>
              <a:t>  shales</a:t>
            </a:r>
          </a:p>
        </p:txBody>
      </p:sp>
      <p:sp>
        <p:nvSpPr>
          <p:cNvPr id="239655" name="Text Box 39"/>
          <p:cNvSpPr txBox="1">
            <a:spLocks noChangeArrowheads="1"/>
          </p:cNvSpPr>
          <p:nvPr/>
        </p:nvSpPr>
        <p:spPr bwMode="auto">
          <a:xfrm>
            <a:off x="3924301" y="4685771"/>
            <a:ext cx="129432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90000"/>
              </a:lnSpc>
              <a:defRPr/>
            </a:pPr>
            <a:r>
              <a:rPr lang="en-US" sz="2000" b="1">
                <a:ea typeface="ＭＳ Ｐゴシック" charset="0"/>
              </a:rPr>
              <a:t>Nearshore</a:t>
            </a:r>
          </a:p>
          <a:p>
            <a:pPr>
              <a:lnSpc>
                <a:spcPct val="90000"/>
              </a:lnSpc>
              <a:defRPr/>
            </a:pPr>
            <a:r>
              <a:rPr lang="en-US" sz="2000" b="1">
                <a:ea typeface="ＭＳ Ｐゴシック" charset="0"/>
              </a:rPr>
              <a:t>  sands</a:t>
            </a:r>
          </a:p>
        </p:txBody>
      </p:sp>
      <p:sp>
        <p:nvSpPr>
          <p:cNvPr id="41" name="Slide Number Placeholder 1"/>
          <p:cNvSpPr>
            <a:spLocks noGrp="1"/>
          </p:cNvSpPr>
          <p:nvPr>
            <p:ph type="sldNum" sz="quarter" idx="4"/>
          </p:nvPr>
        </p:nvSpPr>
        <p:spPr/>
        <p:txBody>
          <a:bodyPr/>
          <a:lstStyle/>
          <a:p>
            <a:fld id="{C2F2A387-2714-4BF1-94C0-87ADEFC08C47}" type="slidenum">
              <a:rPr lang="en-US" smtClean="0"/>
              <a:pPr/>
              <a:t>45</a:t>
            </a:fld>
            <a:endParaRPr lang="en-US" dirty="0"/>
          </a:p>
        </p:txBody>
      </p:sp>
      <p:sp>
        <p:nvSpPr>
          <p:cNvPr id="40" name="Title 39"/>
          <p:cNvSpPr>
            <a:spLocks noGrp="1"/>
          </p:cNvSpPr>
          <p:nvPr>
            <p:ph type="title"/>
          </p:nvPr>
        </p:nvSpPr>
        <p:spPr/>
        <p:txBody>
          <a:bodyPr/>
          <a:lstStyle/>
          <a:p>
            <a:r>
              <a:rPr lang="en-US" dirty="0" smtClean="0">
                <a:latin typeface="+mn-lt"/>
              </a:rPr>
              <a:t>Seismic Facies Mapping Exercise</a:t>
            </a:r>
            <a:endParaRPr lang="en-US" dirty="0">
              <a:latin typeface="+mn-lt"/>
            </a:endParaRPr>
          </a:p>
        </p:txBody>
      </p:sp>
      <p:sp>
        <p:nvSpPr>
          <p:cNvPr id="42" name="Footer Placeholder 3"/>
          <p:cNvSpPr txBox="1">
            <a:spLocks/>
          </p:cNvSpPr>
          <p:nvPr/>
        </p:nvSpPr>
        <p:spPr>
          <a:xfrm>
            <a:off x="0" y="5464791"/>
            <a:ext cx="3886200" cy="246221"/>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3"/>
          <p:cNvSpPr>
            <a:spLocks noChangeAspect="1" noChangeArrowheads="1"/>
          </p:cNvSpPr>
          <p:nvPr/>
        </p:nvSpPr>
        <p:spPr bwMode="auto">
          <a:xfrm>
            <a:off x="4183063" y="2988469"/>
            <a:ext cx="2416175"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sz="1800" b="1">
                <a:ea typeface="ＭＳ Ｐゴシック" charset="0"/>
              </a:rPr>
              <a:t>Porous Sand (reservoir)</a:t>
            </a:r>
          </a:p>
        </p:txBody>
      </p:sp>
      <p:sp>
        <p:nvSpPr>
          <p:cNvPr id="241668" name="Rectangle 4"/>
          <p:cNvSpPr>
            <a:spLocks noChangeAspect="1" noChangeArrowheads="1"/>
          </p:cNvSpPr>
          <p:nvPr/>
        </p:nvSpPr>
        <p:spPr bwMode="auto">
          <a:xfrm>
            <a:off x="4183064" y="3747824"/>
            <a:ext cx="2019785"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sz="1800" b="1">
                <a:ea typeface="ＭＳ Ｐゴシック" charset="0"/>
              </a:rPr>
              <a:t>Marine Shale (seal)</a:t>
            </a:r>
          </a:p>
        </p:txBody>
      </p:sp>
      <p:sp>
        <p:nvSpPr>
          <p:cNvPr id="241669" name="Rectangle 5"/>
          <p:cNvSpPr>
            <a:spLocks noChangeAspect="1" noChangeArrowheads="1"/>
          </p:cNvSpPr>
          <p:nvPr/>
        </p:nvSpPr>
        <p:spPr bwMode="auto">
          <a:xfrm>
            <a:off x="4183064" y="5053542"/>
            <a:ext cx="2019785"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sz="1800" b="1">
                <a:ea typeface="ＭＳ Ｐゴシック" charset="0"/>
              </a:rPr>
              <a:t>Marine Shale (seal)</a:t>
            </a:r>
          </a:p>
        </p:txBody>
      </p:sp>
      <p:sp>
        <p:nvSpPr>
          <p:cNvPr id="241670" name="Rectangle 6"/>
          <p:cNvSpPr>
            <a:spLocks noChangeAspect="1" noChangeArrowheads="1"/>
          </p:cNvSpPr>
          <p:nvPr/>
        </p:nvSpPr>
        <p:spPr bwMode="auto">
          <a:xfrm>
            <a:off x="4183063" y="4558771"/>
            <a:ext cx="2416175"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sz="1800" b="1">
                <a:ea typeface="ＭＳ Ｐゴシック" charset="0"/>
              </a:rPr>
              <a:t>Porous Sand (reservoir)</a:t>
            </a:r>
          </a:p>
        </p:txBody>
      </p:sp>
      <p:grpSp>
        <p:nvGrpSpPr>
          <p:cNvPr id="2" name="Group 7"/>
          <p:cNvGrpSpPr>
            <a:grpSpLocks/>
          </p:cNvGrpSpPr>
          <p:nvPr/>
        </p:nvGrpSpPr>
        <p:grpSpPr bwMode="auto">
          <a:xfrm>
            <a:off x="2282825" y="2413000"/>
            <a:ext cx="1728788" cy="3017573"/>
            <a:chOff x="1421" y="1339"/>
            <a:chExt cx="1089" cy="2569"/>
          </a:xfrm>
        </p:grpSpPr>
        <p:sp>
          <p:nvSpPr>
            <p:cNvPr id="241672" name="Rectangle 8"/>
            <p:cNvSpPr>
              <a:spLocks noChangeAspect="1" noChangeArrowheads="1"/>
            </p:cNvSpPr>
            <p:nvPr/>
          </p:nvSpPr>
          <p:spPr bwMode="auto">
            <a:xfrm>
              <a:off x="2347" y="2883"/>
              <a:ext cx="163" cy="318"/>
            </a:xfrm>
            <a:prstGeom prst="rect">
              <a:avLst/>
            </a:prstGeom>
            <a:solidFill>
              <a:srgbClr val="FF9900"/>
            </a:solidFill>
            <a:ln w="12700">
              <a:solidFill>
                <a:srgbClr val="FFFFCC"/>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41673" name="Freeform 9"/>
            <p:cNvSpPr>
              <a:spLocks noChangeAspect="1"/>
            </p:cNvSpPr>
            <p:nvPr/>
          </p:nvSpPr>
          <p:spPr bwMode="auto">
            <a:xfrm>
              <a:off x="1421" y="1339"/>
              <a:ext cx="807" cy="2559"/>
            </a:xfrm>
            <a:custGeom>
              <a:avLst/>
              <a:gdLst>
                <a:gd name="T0" fmla="*/ 518 w 673"/>
                <a:gd name="T1" fmla="*/ 0 h 2257"/>
                <a:gd name="T2" fmla="*/ 576 w 673"/>
                <a:gd name="T3" fmla="*/ 44 h 2257"/>
                <a:gd name="T4" fmla="*/ 518 w 673"/>
                <a:gd name="T5" fmla="*/ 133 h 2257"/>
                <a:gd name="T6" fmla="*/ 576 w 673"/>
                <a:gd name="T7" fmla="*/ 177 h 2257"/>
                <a:gd name="T8" fmla="*/ 518 w 673"/>
                <a:gd name="T9" fmla="*/ 220 h 2257"/>
                <a:gd name="T10" fmla="*/ 691 w 673"/>
                <a:gd name="T11" fmla="*/ 308 h 2257"/>
                <a:gd name="T12" fmla="*/ 691 w 673"/>
                <a:gd name="T13" fmla="*/ 353 h 2257"/>
                <a:gd name="T14" fmla="*/ 0 w 673"/>
                <a:gd name="T15" fmla="*/ 353 h 2257"/>
                <a:gd name="T16" fmla="*/ 115 w 673"/>
                <a:gd name="T17" fmla="*/ 441 h 2257"/>
                <a:gd name="T18" fmla="*/ 0 w 673"/>
                <a:gd name="T19" fmla="*/ 485 h 2257"/>
                <a:gd name="T20" fmla="*/ 58 w 673"/>
                <a:gd name="T21" fmla="*/ 574 h 2257"/>
                <a:gd name="T22" fmla="*/ 173 w 673"/>
                <a:gd name="T23" fmla="*/ 618 h 2257"/>
                <a:gd name="T24" fmla="*/ 115 w 673"/>
                <a:gd name="T25" fmla="*/ 661 h 2257"/>
                <a:gd name="T26" fmla="*/ 173 w 673"/>
                <a:gd name="T27" fmla="*/ 794 h 2257"/>
                <a:gd name="T28" fmla="*/ 403 w 673"/>
                <a:gd name="T29" fmla="*/ 882 h 2257"/>
                <a:gd name="T30" fmla="*/ 345 w 673"/>
                <a:gd name="T31" fmla="*/ 926 h 2257"/>
                <a:gd name="T32" fmla="*/ 460 w 673"/>
                <a:gd name="T33" fmla="*/ 1015 h 2257"/>
                <a:gd name="T34" fmla="*/ 403 w 673"/>
                <a:gd name="T35" fmla="*/ 1059 h 2257"/>
                <a:gd name="T36" fmla="*/ 691 w 673"/>
                <a:gd name="T37" fmla="*/ 1190 h 2257"/>
                <a:gd name="T38" fmla="*/ 633 w 673"/>
                <a:gd name="T39" fmla="*/ 1279 h 2257"/>
                <a:gd name="T40" fmla="*/ 691 w 673"/>
                <a:gd name="T41" fmla="*/ 1367 h 2257"/>
                <a:gd name="T42" fmla="*/ 691 w 673"/>
                <a:gd name="T43" fmla="*/ 1412 h 2257"/>
                <a:gd name="T44" fmla="*/ 748 w 673"/>
                <a:gd name="T45" fmla="*/ 1543 h 2257"/>
                <a:gd name="T46" fmla="*/ 691 w 673"/>
                <a:gd name="T47" fmla="*/ 1587 h 2257"/>
                <a:gd name="T48" fmla="*/ 173 w 673"/>
                <a:gd name="T49" fmla="*/ 1587 h 2257"/>
                <a:gd name="T50" fmla="*/ 173 w 673"/>
                <a:gd name="T51" fmla="*/ 1676 h 2257"/>
                <a:gd name="T52" fmla="*/ 230 w 673"/>
                <a:gd name="T53" fmla="*/ 1764 h 2257"/>
                <a:gd name="T54" fmla="*/ 173 w 673"/>
                <a:gd name="T55" fmla="*/ 1853 h 2257"/>
                <a:gd name="T56" fmla="*/ 345 w 673"/>
                <a:gd name="T57" fmla="*/ 1897 h 2257"/>
                <a:gd name="T58" fmla="*/ 345 w 673"/>
                <a:gd name="T59" fmla="*/ 1984 h 2257"/>
                <a:gd name="T60" fmla="*/ 518 w 673"/>
                <a:gd name="T61" fmla="*/ 2073 h 2257"/>
                <a:gd name="T62" fmla="*/ 460 w 673"/>
                <a:gd name="T63" fmla="*/ 2161 h 2257"/>
                <a:gd name="T64" fmla="*/ 691 w 673"/>
                <a:gd name="T65" fmla="*/ 2294 h 2257"/>
                <a:gd name="T66" fmla="*/ 748 w 673"/>
                <a:gd name="T67" fmla="*/ 2425 h 2257"/>
                <a:gd name="T68" fmla="*/ 691 w 673"/>
                <a:gd name="T69" fmla="*/ 2469 h 2257"/>
                <a:gd name="T70" fmla="*/ 806 w 673"/>
                <a:gd name="T71" fmla="*/ 2558 h 22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73" h="2257">
                  <a:moveTo>
                    <a:pt x="432" y="0"/>
                  </a:moveTo>
                  <a:lnTo>
                    <a:pt x="480" y="39"/>
                  </a:lnTo>
                  <a:lnTo>
                    <a:pt x="432" y="117"/>
                  </a:lnTo>
                  <a:lnTo>
                    <a:pt x="480" y="156"/>
                  </a:lnTo>
                  <a:lnTo>
                    <a:pt x="432" y="194"/>
                  </a:lnTo>
                  <a:lnTo>
                    <a:pt x="576" y="272"/>
                  </a:lnTo>
                  <a:lnTo>
                    <a:pt x="576" y="311"/>
                  </a:lnTo>
                  <a:lnTo>
                    <a:pt x="0" y="311"/>
                  </a:lnTo>
                  <a:lnTo>
                    <a:pt x="96" y="389"/>
                  </a:lnTo>
                  <a:lnTo>
                    <a:pt x="0" y="428"/>
                  </a:lnTo>
                  <a:lnTo>
                    <a:pt x="48" y="506"/>
                  </a:lnTo>
                  <a:lnTo>
                    <a:pt x="144" y="545"/>
                  </a:lnTo>
                  <a:lnTo>
                    <a:pt x="96" y="583"/>
                  </a:lnTo>
                  <a:lnTo>
                    <a:pt x="144" y="700"/>
                  </a:lnTo>
                  <a:lnTo>
                    <a:pt x="336" y="778"/>
                  </a:lnTo>
                  <a:lnTo>
                    <a:pt x="288" y="817"/>
                  </a:lnTo>
                  <a:lnTo>
                    <a:pt x="384" y="895"/>
                  </a:lnTo>
                  <a:lnTo>
                    <a:pt x="336" y="934"/>
                  </a:lnTo>
                  <a:lnTo>
                    <a:pt x="576" y="1050"/>
                  </a:lnTo>
                  <a:lnTo>
                    <a:pt x="528" y="1128"/>
                  </a:lnTo>
                  <a:lnTo>
                    <a:pt x="576" y="1206"/>
                  </a:lnTo>
                  <a:lnTo>
                    <a:pt x="576" y="1245"/>
                  </a:lnTo>
                  <a:lnTo>
                    <a:pt x="624" y="1361"/>
                  </a:lnTo>
                  <a:lnTo>
                    <a:pt x="576" y="1400"/>
                  </a:lnTo>
                  <a:lnTo>
                    <a:pt x="144" y="1400"/>
                  </a:lnTo>
                  <a:lnTo>
                    <a:pt x="144" y="1478"/>
                  </a:lnTo>
                  <a:lnTo>
                    <a:pt x="192" y="1556"/>
                  </a:lnTo>
                  <a:lnTo>
                    <a:pt x="144" y="1634"/>
                  </a:lnTo>
                  <a:lnTo>
                    <a:pt x="288" y="1673"/>
                  </a:lnTo>
                  <a:lnTo>
                    <a:pt x="288" y="1750"/>
                  </a:lnTo>
                  <a:lnTo>
                    <a:pt x="432" y="1828"/>
                  </a:lnTo>
                  <a:lnTo>
                    <a:pt x="384" y="1906"/>
                  </a:lnTo>
                  <a:lnTo>
                    <a:pt x="576" y="2023"/>
                  </a:lnTo>
                  <a:lnTo>
                    <a:pt x="624" y="2139"/>
                  </a:lnTo>
                  <a:lnTo>
                    <a:pt x="576" y="2178"/>
                  </a:lnTo>
                  <a:lnTo>
                    <a:pt x="672" y="2256"/>
                  </a:lnTo>
                </a:path>
              </a:pathLst>
            </a:custGeom>
            <a:noFill/>
            <a:ln w="38100" cap="rnd" cmpd="sng">
              <a:solidFill>
                <a:srgbClr val="FF0000"/>
              </a:solidFill>
              <a:prstDash val="solid"/>
              <a:round/>
              <a:headEnd type="none" w="med" len="med"/>
              <a:tailEnd type="none" w="med" len="med"/>
            </a:ln>
            <a:effectLst/>
          </p:spPr>
          <p:txBody>
            <a:bodyPr/>
            <a:lstStyle/>
            <a:p>
              <a:endParaRPr lang="en-US" dirty="0"/>
            </a:p>
          </p:txBody>
        </p:sp>
        <p:sp>
          <p:nvSpPr>
            <p:cNvPr id="241674" name="Rectangle 10"/>
            <p:cNvSpPr>
              <a:spLocks noChangeAspect="1" noChangeArrowheads="1"/>
            </p:cNvSpPr>
            <p:nvPr/>
          </p:nvSpPr>
          <p:spPr bwMode="auto">
            <a:xfrm>
              <a:off x="2347" y="1344"/>
              <a:ext cx="163" cy="354"/>
            </a:xfrm>
            <a:prstGeom prst="rect">
              <a:avLst/>
            </a:prstGeom>
            <a:solidFill>
              <a:srgbClr val="009900"/>
            </a:solidFill>
            <a:ln w="12700">
              <a:solidFill>
                <a:srgbClr val="FFFFCC"/>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41675" name="Rectangle 11"/>
            <p:cNvSpPr>
              <a:spLocks noChangeAspect="1" noChangeArrowheads="1"/>
            </p:cNvSpPr>
            <p:nvPr/>
          </p:nvSpPr>
          <p:spPr bwMode="auto">
            <a:xfrm>
              <a:off x="2347" y="3100"/>
              <a:ext cx="163" cy="373"/>
            </a:xfrm>
            <a:prstGeom prst="rect">
              <a:avLst/>
            </a:prstGeom>
            <a:solidFill>
              <a:srgbClr val="FAFD00"/>
            </a:solidFill>
            <a:ln w="12700">
              <a:solidFill>
                <a:srgbClr val="FFFFCC"/>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41676" name="Rectangle 12"/>
            <p:cNvSpPr>
              <a:spLocks noChangeAspect="1" noChangeArrowheads="1"/>
            </p:cNvSpPr>
            <p:nvPr/>
          </p:nvSpPr>
          <p:spPr bwMode="auto">
            <a:xfrm>
              <a:off x="2347" y="3482"/>
              <a:ext cx="163" cy="426"/>
            </a:xfrm>
            <a:prstGeom prst="rect">
              <a:avLst/>
            </a:prstGeom>
            <a:solidFill>
              <a:srgbClr val="009900"/>
            </a:solidFill>
            <a:ln w="12700">
              <a:solidFill>
                <a:srgbClr val="FFFFCC"/>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41677" name="Rectangle 13"/>
            <p:cNvSpPr>
              <a:spLocks noChangeAspect="1" noChangeArrowheads="1"/>
            </p:cNvSpPr>
            <p:nvPr/>
          </p:nvSpPr>
          <p:spPr bwMode="auto">
            <a:xfrm>
              <a:off x="2347" y="2208"/>
              <a:ext cx="163" cy="721"/>
            </a:xfrm>
            <a:prstGeom prst="rect">
              <a:avLst/>
            </a:prstGeom>
            <a:solidFill>
              <a:srgbClr val="009900"/>
            </a:solidFill>
            <a:ln w="12700">
              <a:solidFill>
                <a:srgbClr val="FFFFCC"/>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41678" name="Rectangle 14"/>
            <p:cNvSpPr>
              <a:spLocks noChangeAspect="1" noChangeArrowheads="1"/>
            </p:cNvSpPr>
            <p:nvPr/>
          </p:nvSpPr>
          <p:spPr bwMode="auto">
            <a:xfrm>
              <a:off x="2347" y="1694"/>
              <a:ext cx="158" cy="529"/>
            </a:xfrm>
            <a:prstGeom prst="rect">
              <a:avLst/>
            </a:prstGeom>
            <a:solidFill>
              <a:srgbClr val="FAFD00"/>
            </a:solidFill>
            <a:ln w="12700">
              <a:solidFill>
                <a:srgbClr val="FFFFCC"/>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241679" name="Rectangle 15"/>
          <p:cNvSpPr>
            <a:spLocks noChangeAspect="1" noChangeArrowheads="1"/>
          </p:cNvSpPr>
          <p:nvPr/>
        </p:nvSpPr>
        <p:spPr bwMode="auto">
          <a:xfrm>
            <a:off x="4183063" y="4222750"/>
            <a:ext cx="1853650" cy="366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sz="1800" b="1">
                <a:ea typeface="ＭＳ Ｐゴシック" charset="0"/>
              </a:rPr>
              <a:t>Fluvial (reservoir)</a:t>
            </a:r>
          </a:p>
        </p:txBody>
      </p:sp>
      <p:grpSp>
        <p:nvGrpSpPr>
          <p:cNvPr id="3" name="Group 26"/>
          <p:cNvGrpSpPr>
            <a:grpSpLocks/>
          </p:cNvGrpSpPr>
          <p:nvPr/>
        </p:nvGrpSpPr>
        <p:grpSpPr bwMode="auto">
          <a:xfrm>
            <a:off x="3433763" y="2811199"/>
            <a:ext cx="3402012" cy="1457854"/>
            <a:chOff x="2163" y="2125"/>
            <a:chExt cx="1884" cy="1102"/>
          </a:xfrm>
        </p:grpSpPr>
        <p:sp>
          <p:nvSpPr>
            <p:cNvPr id="241680" name="Line 16"/>
            <p:cNvSpPr>
              <a:spLocks noChangeAspect="1" noChangeShapeType="1"/>
            </p:cNvSpPr>
            <p:nvPr/>
          </p:nvSpPr>
          <p:spPr bwMode="auto">
            <a:xfrm>
              <a:off x="2166" y="3227"/>
              <a:ext cx="1881" cy="0"/>
            </a:xfrm>
            <a:prstGeom prst="line">
              <a:avLst/>
            </a:prstGeom>
            <a:noFill/>
            <a:ln w="38100">
              <a:solidFill>
                <a:srgbClr val="FF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241681" name="Line 17"/>
            <p:cNvSpPr>
              <a:spLocks noChangeAspect="1" noChangeShapeType="1"/>
            </p:cNvSpPr>
            <p:nvPr/>
          </p:nvSpPr>
          <p:spPr bwMode="auto">
            <a:xfrm>
              <a:off x="2163" y="2125"/>
              <a:ext cx="1880" cy="0"/>
            </a:xfrm>
            <a:prstGeom prst="line">
              <a:avLst/>
            </a:prstGeom>
            <a:noFill/>
            <a:ln w="38100">
              <a:solidFill>
                <a:srgbClr val="FF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
        <p:nvSpPr>
          <p:cNvPr id="241682" name="Text Box 18"/>
          <p:cNvSpPr txBox="1">
            <a:spLocks noChangeAspect="1" noChangeArrowheads="1"/>
          </p:cNvSpPr>
          <p:nvPr/>
        </p:nvSpPr>
        <p:spPr bwMode="auto">
          <a:xfrm>
            <a:off x="6892925" y="4097074"/>
            <a:ext cx="89960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i="1">
                <a:ea typeface="ＭＳ Ｐゴシック" charset="0"/>
              </a:rPr>
              <a:t>Orange</a:t>
            </a:r>
          </a:p>
        </p:txBody>
      </p:sp>
      <p:sp>
        <p:nvSpPr>
          <p:cNvPr id="241683" name="Text Box 19"/>
          <p:cNvSpPr txBox="1">
            <a:spLocks noChangeAspect="1" noChangeArrowheads="1"/>
          </p:cNvSpPr>
          <p:nvPr/>
        </p:nvSpPr>
        <p:spPr bwMode="auto">
          <a:xfrm>
            <a:off x="6889751" y="2647157"/>
            <a:ext cx="10631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b="1" i="1" dirty="0">
                <a:ea typeface="ＭＳ Ｐゴシック" charset="0"/>
              </a:rPr>
              <a:t>Magenta</a:t>
            </a:r>
          </a:p>
        </p:txBody>
      </p:sp>
      <p:sp>
        <p:nvSpPr>
          <p:cNvPr id="26" name="Slide Number Placeholder 1"/>
          <p:cNvSpPr>
            <a:spLocks noGrp="1"/>
          </p:cNvSpPr>
          <p:nvPr>
            <p:ph type="sldNum" sz="quarter" idx="4"/>
          </p:nvPr>
        </p:nvSpPr>
        <p:spPr/>
        <p:txBody>
          <a:bodyPr/>
          <a:lstStyle/>
          <a:p>
            <a:fld id="{C2F2A387-2714-4BF1-94C0-87ADEFC08C47}" type="slidenum">
              <a:rPr lang="en-US" smtClean="0"/>
              <a:pPr/>
              <a:t>46</a:t>
            </a:fld>
            <a:endParaRPr lang="en-US" dirty="0"/>
          </a:p>
        </p:txBody>
      </p:sp>
      <p:sp>
        <p:nvSpPr>
          <p:cNvPr id="241688" name="Text Box 24"/>
          <p:cNvSpPr>
            <a:spLocks noGrp="1" noChangeArrowheads="1"/>
          </p:cNvSpPr>
          <p:nvPr>
            <p:ph type="title"/>
          </p:nvPr>
        </p:nvSpPr>
        <p:spPr>
          <a:noFill/>
          <a:effectLst/>
        </p:spPr>
        <p:txBody>
          <a:bodyPr/>
          <a:lstStyle/>
          <a:p>
            <a:pPr>
              <a:defRPr/>
            </a:pPr>
            <a:r>
              <a:rPr lang="en-US" dirty="0" smtClean="0">
                <a:latin typeface="+mn-lt"/>
                <a:ea typeface="+mj-ea"/>
              </a:rPr>
              <a:t>Seismic Facies Mapping Exercise</a:t>
            </a:r>
          </a:p>
        </p:txBody>
      </p:sp>
      <p:sp>
        <p:nvSpPr>
          <p:cNvPr id="241689" name="Text Box 25"/>
          <p:cNvSpPr txBox="1">
            <a:spLocks noChangeArrowheads="1"/>
          </p:cNvSpPr>
          <p:nvPr/>
        </p:nvSpPr>
        <p:spPr bwMode="auto">
          <a:xfrm>
            <a:off x="533401" y="876300"/>
            <a:ext cx="6858000" cy="15081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spAutoFit/>
          </a:bodyPr>
          <a:lstStyle/>
          <a:p>
            <a:pPr>
              <a:defRPr/>
            </a:pPr>
            <a:r>
              <a:rPr lang="en-US" sz="2800" b="1" dirty="0">
                <a:ea typeface="ＭＳ Ｐゴシック" charset="0"/>
              </a:rPr>
              <a:t>Conceptual Depositional Model</a:t>
            </a:r>
            <a:r>
              <a:rPr lang="en-US" sz="2800" b="1" dirty="0" smtClean="0">
                <a:ea typeface="ＭＳ Ｐゴシック" charset="0"/>
              </a:rPr>
              <a:t>:</a:t>
            </a:r>
            <a:endParaRPr lang="en-US" b="1" dirty="0" smtClean="0">
              <a:ea typeface="ＭＳ Ｐゴシック" charset="0"/>
            </a:endParaRPr>
          </a:p>
          <a:p>
            <a:pPr>
              <a:defRPr/>
            </a:pPr>
            <a:r>
              <a:rPr lang="en-US" dirty="0"/>
              <a:t>Prograding sands increase in porosity upwards before being capped by variable quality marine shale.</a:t>
            </a:r>
          </a:p>
          <a:p>
            <a:pPr>
              <a:defRPr/>
            </a:pPr>
            <a:endParaRPr lang="en-US" sz="2800" b="1" dirty="0">
              <a:ea typeface="ＭＳ Ｐゴシック" charset="0"/>
            </a:endParaRPr>
          </a:p>
        </p:txBody>
      </p:sp>
      <p:sp>
        <p:nvSpPr>
          <p:cNvPr id="27" name="Footer Placeholder 3"/>
          <p:cNvSpPr txBox="1">
            <a:spLocks/>
          </p:cNvSpPr>
          <p:nvPr/>
        </p:nvSpPr>
        <p:spPr>
          <a:xfrm>
            <a:off x="0" y="5464791"/>
            <a:ext cx="3886200" cy="246221"/>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Text Box 3"/>
          <p:cNvSpPr txBox="1">
            <a:spLocks noChangeArrowheads="1"/>
          </p:cNvSpPr>
          <p:nvPr/>
        </p:nvSpPr>
        <p:spPr bwMode="auto">
          <a:xfrm>
            <a:off x="341314" y="895615"/>
            <a:ext cx="3572901"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defRPr/>
            </a:pPr>
            <a:r>
              <a:rPr lang="en-US" sz="1400" b="1" dirty="0" smtClean="0">
                <a:ea typeface="ＭＳ Ｐゴシック" charset="0"/>
              </a:rPr>
              <a:t>Scenario Modeling: Varying Seismic </a:t>
            </a:r>
            <a:r>
              <a:rPr lang="en-US" sz="1400" b="1" dirty="0">
                <a:ea typeface="ＭＳ Ｐゴシック" charset="0"/>
              </a:rPr>
              <a:t>Response</a:t>
            </a:r>
          </a:p>
        </p:txBody>
      </p:sp>
      <p:sp>
        <p:nvSpPr>
          <p:cNvPr id="245764" name="Text Box 4"/>
          <p:cNvSpPr txBox="1">
            <a:spLocks noChangeArrowheads="1"/>
          </p:cNvSpPr>
          <p:nvPr/>
        </p:nvSpPr>
        <p:spPr bwMode="auto">
          <a:xfrm>
            <a:off x="762000" y="1257300"/>
            <a:ext cx="813276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lvl1pPr marL="234950" indent="-234950">
              <a:defRPr sz="2400">
                <a:solidFill>
                  <a:schemeClr val="tx1"/>
                </a:solidFill>
                <a:latin typeface="Times New Roman" charset="0"/>
                <a:ea typeface="ＭＳ Ｐゴシック" charset="0"/>
              </a:defRPr>
            </a:lvl1pPr>
            <a:lvl2pPr marL="692150" indent="-234950">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spcAft>
                <a:spcPct val="30000"/>
              </a:spcAft>
              <a:defRPr/>
            </a:pPr>
            <a:r>
              <a:rPr lang="en-US" sz="1400" dirty="0" smtClean="0">
                <a:latin typeface="+mn-lt"/>
              </a:rPr>
              <a:t>Seismic modeling indicates the following response to changes in reservoir and seal quality:</a:t>
            </a:r>
          </a:p>
        </p:txBody>
      </p:sp>
      <p:grpSp>
        <p:nvGrpSpPr>
          <p:cNvPr id="37" name="Group 36"/>
          <p:cNvGrpSpPr/>
          <p:nvPr/>
        </p:nvGrpSpPr>
        <p:grpSpPr>
          <a:xfrm>
            <a:off x="325439" y="2320659"/>
            <a:ext cx="8589961" cy="2975241"/>
            <a:chOff x="325439" y="1505479"/>
            <a:chExt cx="8589961" cy="2975241"/>
          </a:xfrm>
          <a:effectLst/>
        </p:grpSpPr>
        <p:sp>
          <p:nvSpPr>
            <p:cNvPr id="38" name="Text Box 38"/>
            <p:cNvSpPr txBox="1">
              <a:spLocks noChangeArrowheads="1"/>
            </p:cNvSpPr>
            <p:nvPr/>
          </p:nvSpPr>
          <p:spPr bwMode="auto">
            <a:xfrm>
              <a:off x="5138333" y="1505479"/>
              <a:ext cx="127874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a:defRPr/>
              </a:pPr>
              <a:r>
                <a:rPr lang="en-US" sz="1400" b="1">
                  <a:ea typeface="ＭＳ Ｐゴシック" charset="0"/>
                </a:rPr>
                <a:t>Good Seal</a:t>
              </a:r>
            </a:p>
            <a:p>
              <a:pPr algn="ctr">
                <a:defRPr/>
              </a:pPr>
              <a:r>
                <a:rPr lang="en-US" sz="1400" b="1">
                  <a:ea typeface="ＭＳ Ｐゴシック" charset="0"/>
                </a:rPr>
                <a:t>Poor Reservoir</a:t>
              </a:r>
            </a:p>
          </p:txBody>
        </p:sp>
        <p:sp>
          <p:nvSpPr>
            <p:cNvPr id="39" name="Text Box 39"/>
            <p:cNvSpPr txBox="1">
              <a:spLocks noChangeArrowheads="1"/>
            </p:cNvSpPr>
            <p:nvPr/>
          </p:nvSpPr>
          <p:spPr bwMode="auto">
            <a:xfrm>
              <a:off x="2877637" y="1505479"/>
              <a:ext cx="133132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a:defRPr/>
              </a:pPr>
              <a:r>
                <a:rPr lang="en-US" sz="1400" b="1">
                  <a:ea typeface="ＭＳ Ｐゴシック" charset="0"/>
                </a:rPr>
                <a:t>Poor Seal</a:t>
              </a:r>
            </a:p>
            <a:p>
              <a:pPr algn="ctr">
                <a:defRPr/>
              </a:pPr>
              <a:r>
                <a:rPr lang="en-US" sz="1400" b="1">
                  <a:ea typeface="ＭＳ Ｐゴシック" charset="0"/>
                </a:rPr>
                <a:t>Good Reservoir</a:t>
              </a:r>
            </a:p>
          </p:txBody>
        </p:sp>
        <p:sp>
          <p:nvSpPr>
            <p:cNvPr id="40" name="Text Box 40"/>
            <p:cNvSpPr txBox="1">
              <a:spLocks noChangeArrowheads="1"/>
            </p:cNvSpPr>
            <p:nvPr/>
          </p:nvSpPr>
          <p:spPr bwMode="auto">
            <a:xfrm>
              <a:off x="7306858" y="1505479"/>
              <a:ext cx="127874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a:defRPr/>
              </a:pPr>
              <a:r>
                <a:rPr lang="en-US" sz="1400" b="1">
                  <a:ea typeface="ＭＳ Ｐゴシック" charset="0"/>
                </a:rPr>
                <a:t>Poor Seal</a:t>
              </a:r>
            </a:p>
            <a:p>
              <a:pPr algn="ctr">
                <a:defRPr/>
              </a:pPr>
              <a:r>
                <a:rPr lang="en-US" sz="1400" b="1">
                  <a:ea typeface="ＭＳ Ｐゴシック" charset="0"/>
                </a:rPr>
                <a:t>Poor Reservoir</a:t>
              </a:r>
            </a:p>
          </p:txBody>
        </p:sp>
        <p:sp>
          <p:nvSpPr>
            <p:cNvPr id="41" name="Rectangle 42"/>
            <p:cNvSpPr>
              <a:spLocks noChangeArrowheads="1"/>
            </p:cNvSpPr>
            <p:nvPr/>
          </p:nvSpPr>
          <p:spPr bwMode="auto">
            <a:xfrm>
              <a:off x="2578100" y="1524001"/>
              <a:ext cx="1944688" cy="2956719"/>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42" name="Rectangle 43"/>
            <p:cNvSpPr>
              <a:spLocks noChangeArrowheads="1"/>
            </p:cNvSpPr>
            <p:nvPr/>
          </p:nvSpPr>
          <p:spPr bwMode="auto">
            <a:xfrm>
              <a:off x="4805364" y="1524001"/>
              <a:ext cx="1944687" cy="2956719"/>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43" name="Rectangle 44"/>
            <p:cNvSpPr>
              <a:spLocks noChangeArrowheads="1"/>
            </p:cNvSpPr>
            <p:nvPr/>
          </p:nvSpPr>
          <p:spPr bwMode="auto">
            <a:xfrm>
              <a:off x="6965950" y="1524001"/>
              <a:ext cx="1944688" cy="2956719"/>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44" name="Rectangle 46" descr="Light horizontal"/>
            <p:cNvSpPr>
              <a:spLocks noChangeArrowheads="1"/>
            </p:cNvSpPr>
            <p:nvPr/>
          </p:nvSpPr>
          <p:spPr bwMode="auto">
            <a:xfrm>
              <a:off x="3021013" y="2181490"/>
              <a:ext cx="260350" cy="760677"/>
            </a:xfrm>
            <a:prstGeom prst="rect">
              <a:avLst/>
            </a:prstGeom>
            <a:pattFill prst="ltHorz">
              <a:fgClr>
                <a:srgbClr val="FFFF00"/>
              </a:fgClr>
              <a:bgClr>
                <a:srgbClr val="009900"/>
              </a:bgClr>
            </a:patt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45" name="Rectangle 47"/>
            <p:cNvSpPr>
              <a:spLocks noChangeArrowheads="1"/>
            </p:cNvSpPr>
            <p:nvPr/>
          </p:nvSpPr>
          <p:spPr bwMode="auto">
            <a:xfrm>
              <a:off x="5268913" y="2181490"/>
              <a:ext cx="260350" cy="760677"/>
            </a:xfrm>
            <a:prstGeom prst="rect">
              <a:avLst/>
            </a:prstGeom>
            <a:solidFill>
              <a:srgbClr val="009900"/>
            </a:soli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46" name="Rectangle 48" descr="Light horizontal"/>
            <p:cNvSpPr>
              <a:spLocks noChangeArrowheads="1"/>
            </p:cNvSpPr>
            <p:nvPr/>
          </p:nvSpPr>
          <p:spPr bwMode="auto">
            <a:xfrm>
              <a:off x="7412038" y="2181490"/>
              <a:ext cx="260350" cy="760677"/>
            </a:xfrm>
            <a:prstGeom prst="rect">
              <a:avLst/>
            </a:prstGeom>
            <a:pattFill prst="ltHorz">
              <a:fgClr>
                <a:srgbClr val="FFFF00"/>
              </a:fgClr>
              <a:bgClr>
                <a:srgbClr val="009900"/>
              </a:bgClr>
            </a:patt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47" name="Line 50"/>
            <p:cNvSpPr>
              <a:spLocks noChangeShapeType="1"/>
            </p:cNvSpPr>
            <p:nvPr/>
          </p:nvSpPr>
          <p:spPr bwMode="auto">
            <a:xfrm flipV="1">
              <a:off x="3838575" y="2172229"/>
              <a:ext cx="0" cy="150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48" name="Line 51"/>
            <p:cNvSpPr>
              <a:spLocks noChangeShapeType="1"/>
            </p:cNvSpPr>
            <p:nvPr/>
          </p:nvSpPr>
          <p:spPr bwMode="auto">
            <a:xfrm flipV="1">
              <a:off x="6086475" y="2172229"/>
              <a:ext cx="0" cy="150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49" name="Line 52"/>
            <p:cNvSpPr>
              <a:spLocks noChangeShapeType="1"/>
            </p:cNvSpPr>
            <p:nvPr/>
          </p:nvSpPr>
          <p:spPr bwMode="auto">
            <a:xfrm flipV="1">
              <a:off x="8258175" y="2172229"/>
              <a:ext cx="0" cy="150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50" name="Line 55"/>
            <p:cNvSpPr>
              <a:spLocks noChangeShapeType="1"/>
            </p:cNvSpPr>
            <p:nvPr/>
          </p:nvSpPr>
          <p:spPr bwMode="auto">
            <a:xfrm>
              <a:off x="342900" y="2783417"/>
              <a:ext cx="85725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51" name="Rectangle 56"/>
            <p:cNvSpPr>
              <a:spLocks noChangeArrowheads="1"/>
            </p:cNvSpPr>
            <p:nvPr/>
          </p:nvSpPr>
          <p:spPr bwMode="auto">
            <a:xfrm>
              <a:off x="3021013" y="2784741"/>
              <a:ext cx="260350" cy="879739"/>
            </a:xfrm>
            <a:prstGeom prst="rect">
              <a:avLst/>
            </a:prstGeom>
            <a:solidFill>
              <a:srgbClr val="FFFF00"/>
            </a:soli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52" name="Rectangle 57" descr="Dark horizontal"/>
            <p:cNvSpPr>
              <a:spLocks noChangeArrowheads="1"/>
            </p:cNvSpPr>
            <p:nvPr/>
          </p:nvSpPr>
          <p:spPr bwMode="auto">
            <a:xfrm>
              <a:off x="5268913" y="2784741"/>
              <a:ext cx="260350" cy="879739"/>
            </a:xfrm>
            <a:prstGeom prst="rect">
              <a:avLst/>
            </a:prstGeom>
            <a:pattFill prst="dkHorz">
              <a:fgClr>
                <a:srgbClr val="FFFF00"/>
              </a:fgClr>
              <a:bgClr>
                <a:srgbClr val="009900"/>
              </a:bgClr>
            </a:patt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53" name="Rectangle 58" descr="Dark horizontal"/>
            <p:cNvSpPr>
              <a:spLocks noChangeArrowheads="1"/>
            </p:cNvSpPr>
            <p:nvPr/>
          </p:nvSpPr>
          <p:spPr bwMode="auto">
            <a:xfrm>
              <a:off x="7412038" y="2784741"/>
              <a:ext cx="260350" cy="879739"/>
            </a:xfrm>
            <a:prstGeom prst="rect">
              <a:avLst/>
            </a:prstGeom>
            <a:pattFill prst="dkHorz">
              <a:fgClr>
                <a:srgbClr val="FFFF00"/>
              </a:fgClr>
              <a:bgClr>
                <a:srgbClr val="009900"/>
              </a:bgClr>
            </a:patt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54" name="Freeform 59"/>
            <p:cNvSpPr>
              <a:spLocks/>
            </p:cNvSpPr>
            <p:nvPr/>
          </p:nvSpPr>
          <p:spPr bwMode="auto">
            <a:xfrm>
              <a:off x="3359151" y="2172229"/>
              <a:ext cx="682625" cy="1484313"/>
            </a:xfrm>
            <a:custGeom>
              <a:avLst/>
              <a:gdLst>
                <a:gd name="T0" fmla="*/ 488950 w 430"/>
                <a:gd name="T1" fmla="*/ 0 h 1122"/>
                <a:gd name="T2" fmla="*/ 384175 w 430"/>
                <a:gd name="T3" fmla="*/ 152400 h 1122"/>
                <a:gd name="T4" fmla="*/ 460375 w 430"/>
                <a:gd name="T5" fmla="*/ 276225 h 1122"/>
                <a:gd name="T6" fmla="*/ 679450 w 430"/>
                <a:gd name="T7" fmla="*/ 523875 h 1122"/>
                <a:gd name="T8" fmla="*/ 479425 w 430"/>
                <a:gd name="T9" fmla="*/ 723900 h 1122"/>
                <a:gd name="T10" fmla="*/ 3175 w 430"/>
                <a:gd name="T11" fmla="*/ 933450 h 1122"/>
                <a:gd name="T12" fmla="*/ 460375 w 430"/>
                <a:gd name="T13" fmla="*/ 1143000 h 1122"/>
                <a:gd name="T14" fmla="*/ 631825 w 430"/>
                <a:gd name="T15" fmla="*/ 1304925 h 1122"/>
                <a:gd name="T16" fmla="*/ 460375 w 430"/>
                <a:gd name="T17" fmla="*/ 1466850 h 1122"/>
                <a:gd name="T18" fmla="*/ 412750 w 430"/>
                <a:gd name="T19" fmla="*/ 1647825 h 1122"/>
                <a:gd name="T20" fmla="*/ 479425 w 430"/>
                <a:gd name="T21" fmla="*/ 1781175 h 11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0" h="1122">
                  <a:moveTo>
                    <a:pt x="308" y="0"/>
                  </a:moveTo>
                  <a:cubicBezTo>
                    <a:pt x="297" y="16"/>
                    <a:pt x="245" y="67"/>
                    <a:pt x="242" y="96"/>
                  </a:cubicBezTo>
                  <a:cubicBezTo>
                    <a:pt x="239" y="125"/>
                    <a:pt x="259" y="135"/>
                    <a:pt x="290" y="174"/>
                  </a:cubicBezTo>
                  <a:cubicBezTo>
                    <a:pt x="321" y="213"/>
                    <a:pt x="426" y="283"/>
                    <a:pt x="428" y="330"/>
                  </a:cubicBezTo>
                  <a:cubicBezTo>
                    <a:pt x="430" y="377"/>
                    <a:pt x="373" y="413"/>
                    <a:pt x="302" y="456"/>
                  </a:cubicBezTo>
                  <a:cubicBezTo>
                    <a:pt x="231" y="499"/>
                    <a:pt x="4" y="544"/>
                    <a:pt x="2" y="588"/>
                  </a:cubicBezTo>
                  <a:cubicBezTo>
                    <a:pt x="0" y="632"/>
                    <a:pt x="224" y="681"/>
                    <a:pt x="290" y="720"/>
                  </a:cubicBezTo>
                  <a:cubicBezTo>
                    <a:pt x="356" y="759"/>
                    <a:pt x="398" y="788"/>
                    <a:pt x="398" y="822"/>
                  </a:cubicBezTo>
                  <a:cubicBezTo>
                    <a:pt x="398" y="856"/>
                    <a:pt x="313" y="888"/>
                    <a:pt x="290" y="924"/>
                  </a:cubicBezTo>
                  <a:cubicBezTo>
                    <a:pt x="267" y="960"/>
                    <a:pt x="258" y="1005"/>
                    <a:pt x="260" y="1038"/>
                  </a:cubicBezTo>
                  <a:cubicBezTo>
                    <a:pt x="262" y="1071"/>
                    <a:pt x="293" y="1105"/>
                    <a:pt x="302" y="1122"/>
                  </a:cubicBezTo>
                </a:path>
              </a:pathLst>
            </a:custGeom>
            <a:noFill/>
            <a:ln w="28575" cmpd="sng">
              <a:solidFill>
                <a:schemeClr val="tx1"/>
              </a:solidFill>
              <a:round/>
              <a:headEnd/>
              <a:tailEnd/>
            </a:ln>
            <a:effectLst/>
          </p:spPr>
          <p:txBody>
            <a:bodyPr wrap="none" anchor="ctr"/>
            <a:lstStyle/>
            <a:p>
              <a:endParaRPr lang="en-US" sz="1400"/>
            </a:p>
          </p:txBody>
        </p:sp>
        <p:sp>
          <p:nvSpPr>
            <p:cNvPr id="55" name="Freeform 60"/>
            <p:cNvSpPr>
              <a:spLocks/>
            </p:cNvSpPr>
            <p:nvPr/>
          </p:nvSpPr>
          <p:spPr bwMode="auto">
            <a:xfrm>
              <a:off x="5854701" y="2172229"/>
              <a:ext cx="606425" cy="1484313"/>
            </a:xfrm>
            <a:custGeom>
              <a:avLst/>
              <a:gdLst>
                <a:gd name="T0" fmla="*/ 231775 w 382"/>
                <a:gd name="T1" fmla="*/ 0 h 1122"/>
                <a:gd name="T2" fmla="*/ 69850 w 382"/>
                <a:gd name="T3" fmla="*/ 152400 h 1122"/>
                <a:gd name="T4" fmla="*/ 203200 w 382"/>
                <a:gd name="T5" fmla="*/ 276225 h 1122"/>
                <a:gd name="T6" fmla="*/ 603250 w 382"/>
                <a:gd name="T7" fmla="*/ 533400 h 1122"/>
                <a:gd name="T8" fmla="*/ 222250 w 382"/>
                <a:gd name="T9" fmla="*/ 723900 h 1122"/>
                <a:gd name="T10" fmla="*/ 3175 w 382"/>
                <a:gd name="T11" fmla="*/ 933450 h 1122"/>
                <a:gd name="T12" fmla="*/ 203200 w 382"/>
                <a:gd name="T13" fmla="*/ 1143000 h 1122"/>
                <a:gd name="T14" fmla="*/ 288925 w 382"/>
                <a:gd name="T15" fmla="*/ 1295400 h 1122"/>
                <a:gd name="T16" fmla="*/ 203200 w 382"/>
                <a:gd name="T17" fmla="*/ 1466850 h 1122"/>
                <a:gd name="T18" fmla="*/ 174625 w 382"/>
                <a:gd name="T19" fmla="*/ 1647825 h 1122"/>
                <a:gd name="T20" fmla="*/ 222250 w 382"/>
                <a:gd name="T21" fmla="*/ 1781175 h 11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2" h="1122">
                  <a:moveTo>
                    <a:pt x="146" y="0"/>
                  </a:moveTo>
                  <a:cubicBezTo>
                    <a:pt x="129" y="16"/>
                    <a:pt x="47" y="67"/>
                    <a:pt x="44" y="96"/>
                  </a:cubicBezTo>
                  <a:cubicBezTo>
                    <a:pt x="41" y="125"/>
                    <a:pt x="72" y="134"/>
                    <a:pt x="128" y="174"/>
                  </a:cubicBezTo>
                  <a:cubicBezTo>
                    <a:pt x="184" y="214"/>
                    <a:pt x="378" y="289"/>
                    <a:pt x="380" y="336"/>
                  </a:cubicBezTo>
                  <a:cubicBezTo>
                    <a:pt x="382" y="383"/>
                    <a:pt x="203" y="414"/>
                    <a:pt x="140" y="456"/>
                  </a:cubicBezTo>
                  <a:cubicBezTo>
                    <a:pt x="77" y="498"/>
                    <a:pt x="4" y="544"/>
                    <a:pt x="2" y="588"/>
                  </a:cubicBezTo>
                  <a:cubicBezTo>
                    <a:pt x="0" y="632"/>
                    <a:pt x="98" y="682"/>
                    <a:pt x="128" y="720"/>
                  </a:cubicBezTo>
                  <a:cubicBezTo>
                    <a:pt x="158" y="758"/>
                    <a:pt x="182" y="782"/>
                    <a:pt x="182" y="816"/>
                  </a:cubicBezTo>
                  <a:cubicBezTo>
                    <a:pt x="182" y="850"/>
                    <a:pt x="140" y="887"/>
                    <a:pt x="128" y="924"/>
                  </a:cubicBezTo>
                  <a:cubicBezTo>
                    <a:pt x="116" y="961"/>
                    <a:pt x="108" y="1005"/>
                    <a:pt x="110" y="1038"/>
                  </a:cubicBezTo>
                  <a:cubicBezTo>
                    <a:pt x="112" y="1071"/>
                    <a:pt x="134" y="1105"/>
                    <a:pt x="140" y="1122"/>
                  </a:cubicBezTo>
                </a:path>
              </a:pathLst>
            </a:custGeom>
            <a:noFill/>
            <a:ln w="28575" cmpd="sng">
              <a:solidFill>
                <a:schemeClr val="tx1"/>
              </a:solidFill>
              <a:round/>
              <a:headEnd/>
              <a:tailEnd/>
            </a:ln>
            <a:effectLst/>
          </p:spPr>
          <p:txBody>
            <a:bodyPr wrap="none" anchor="ctr"/>
            <a:lstStyle/>
            <a:p>
              <a:endParaRPr lang="en-US" sz="1400"/>
            </a:p>
          </p:txBody>
        </p:sp>
        <p:sp>
          <p:nvSpPr>
            <p:cNvPr id="56" name="Freeform 61"/>
            <p:cNvSpPr>
              <a:spLocks/>
            </p:cNvSpPr>
            <p:nvPr/>
          </p:nvSpPr>
          <p:spPr bwMode="auto">
            <a:xfrm>
              <a:off x="8026400" y="2172229"/>
              <a:ext cx="444500" cy="1484313"/>
            </a:xfrm>
            <a:custGeom>
              <a:avLst/>
              <a:gdLst>
                <a:gd name="T0" fmla="*/ 231775 w 280"/>
                <a:gd name="T1" fmla="*/ 0 h 1122"/>
                <a:gd name="T2" fmla="*/ 136525 w 280"/>
                <a:gd name="T3" fmla="*/ 152400 h 1122"/>
                <a:gd name="T4" fmla="*/ 203200 w 280"/>
                <a:gd name="T5" fmla="*/ 276225 h 1122"/>
                <a:gd name="T6" fmla="*/ 441325 w 280"/>
                <a:gd name="T7" fmla="*/ 523875 h 1122"/>
                <a:gd name="T8" fmla="*/ 222250 w 280"/>
                <a:gd name="T9" fmla="*/ 723900 h 1122"/>
                <a:gd name="T10" fmla="*/ 3175 w 280"/>
                <a:gd name="T11" fmla="*/ 942975 h 1122"/>
                <a:gd name="T12" fmla="*/ 203200 w 280"/>
                <a:gd name="T13" fmla="*/ 1143000 h 1122"/>
                <a:gd name="T14" fmla="*/ 298450 w 280"/>
                <a:gd name="T15" fmla="*/ 1295400 h 1122"/>
                <a:gd name="T16" fmla="*/ 203200 w 280"/>
                <a:gd name="T17" fmla="*/ 1466850 h 1122"/>
                <a:gd name="T18" fmla="*/ 174625 w 280"/>
                <a:gd name="T19" fmla="*/ 1628775 h 1122"/>
                <a:gd name="T20" fmla="*/ 222250 w 280"/>
                <a:gd name="T21" fmla="*/ 1781175 h 11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0" h="1122">
                  <a:moveTo>
                    <a:pt x="146" y="0"/>
                  </a:moveTo>
                  <a:cubicBezTo>
                    <a:pt x="136" y="16"/>
                    <a:pt x="89" y="67"/>
                    <a:pt x="86" y="96"/>
                  </a:cubicBezTo>
                  <a:cubicBezTo>
                    <a:pt x="83" y="125"/>
                    <a:pt x="96" y="135"/>
                    <a:pt x="128" y="174"/>
                  </a:cubicBezTo>
                  <a:cubicBezTo>
                    <a:pt x="160" y="213"/>
                    <a:pt x="276" y="283"/>
                    <a:pt x="278" y="330"/>
                  </a:cubicBezTo>
                  <a:cubicBezTo>
                    <a:pt x="280" y="377"/>
                    <a:pt x="186" y="412"/>
                    <a:pt x="140" y="456"/>
                  </a:cubicBezTo>
                  <a:cubicBezTo>
                    <a:pt x="94" y="500"/>
                    <a:pt x="4" y="550"/>
                    <a:pt x="2" y="594"/>
                  </a:cubicBezTo>
                  <a:cubicBezTo>
                    <a:pt x="0" y="638"/>
                    <a:pt x="97" y="683"/>
                    <a:pt x="128" y="720"/>
                  </a:cubicBezTo>
                  <a:cubicBezTo>
                    <a:pt x="159" y="757"/>
                    <a:pt x="188" y="782"/>
                    <a:pt x="188" y="816"/>
                  </a:cubicBezTo>
                  <a:cubicBezTo>
                    <a:pt x="188" y="850"/>
                    <a:pt x="141" y="889"/>
                    <a:pt x="128" y="924"/>
                  </a:cubicBezTo>
                  <a:cubicBezTo>
                    <a:pt x="115" y="959"/>
                    <a:pt x="108" y="993"/>
                    <a:pt x="110" y="1026"/>
                  </a:cubicBezTo>
                  <a:cubicBezTo>
                    <a:pt x="112" y="1059"/>
                    <a:pt x="134" y="1102"/>
                    <a:pt x="140" y="1122"/>
                  </a:cubicBezTo>
                </a:path>
              </a:pathLst>
            </a:custGeom>
            <a:noFill/>
            <a:ln w="28575" cmpd="sng">
              <a:solidFill>
                <a:schemeClr val="tx1"/>
              </a:solidFill>
              <a:round/>
              <a:headEnd/>
              <a:tailEnd/>
            </a:ln>
            <a:effectLst/>
          </p:spPr>
          <p:txBody>
            <a:bodyPr wrap="none" anchor="ctr"/>
            <a:lstStyle/>
            <a:p>
              <a:endParaRPr lang="en-US" sz="1400"/>
            </a:p>
          </p:txBody>
        </p:sp>
        <p:sp>
          <p:nvSpPr>
            <p:cNvPr id="57" name="Text Box 37"/>
            <p:cNvSpPr txBox="1">
              <a:spLocks noChangeArrowheads="1"/>
            </p:cNvSpPr>
            <p:nvPr/>
          </p:nvSpPr>
          <p:spPr bwMode="auto">
            <a:xfrm>
              <a:off x="624976" y="1505479"/>
              <a:ext cx="133132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a:defRPr/>
              </a:pPr>
              <a:r>
                <a:rPr lang="en-US" sz="1400" b="1">
                  <a:ea typeface="ＭＳ Ｐゴシック" charset="0"/>
                </a:rPr>
                <a:t>Good Seal</a:t>
              </a:r>
            </a:p>
            <a:p>
              <a:pPr algn="ctr">
                <a:defRPr/>
              </a:pPr>
              <a:r>
                <a:rPr lang="en-US" sz="1400" b="1">
                  <a:ea typeface="ＭＳ Ｐゴシック" charset="0"/>
                </a:rPr>
                <a:t>Good Reservoir</a:t>
              </a:r>
            </a:p>
          </p:txBody>
        </p:sp>
        <p:sp>
          <p:nvSpPr>
            <p:cNvPr id="58" name="Rectangle 41"/>
            <p:cNvSpPr>
              <a:spLocks noChangeArrowheads="1"/>
            </p:cNvSpPr>
            <p:nvPr/>
          </p:nvSpPr>
          <p:spPr bwMode="auto">
            <a:xfrm>
              <a:off x="325439" y="1524000"/>
              <a:ext cx="1944687" cy="2956719"/>
            </a:xfrm>
            <a:prstGeom prst="rect">
              <a:avLst/>
            </a:prstGeom>
            <a:noFill/>
            <a:ln w="28575">
              <a:solidFill>
                <a:srgbClr val="00FF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59" name="Rectangle 45"/>
            <p:cNvSpPr>
              <a:spLocks noChangeArrowheads="1"/>
            </p:cNvSpPr>
            <p:nvPr/>
          </p:nvSpPr>
          <p:spPr bwMode="auto">
            <a:xfrm>
              <a:off x="763589" y="2181490"/>
              <a:ext cx="260350" cy="851430"/>
            </a:xfrm>
            <a:prstGeom prst="rect">
              <a:avLst/>
            </a:prstGeom>
            <a:solidFill>
              <a:srgbClr val="009900"/>
            </a:soli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60" name="Line 49"/>
            <p:cNvSpPr>
              <a:spLocks noChangeShapeType="1"/>
            </p:cNvSpPr>
            <p:nvPr/>
          </p:nvSpPr>
          <p:spPr bwMode="auto">
            <a:xfrm flipV="1">
              <a:off x="1571626" y="2172229"/>
              <a:ext cx="0" cy="150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61" name="Freeform 53"/>
            <p:cNvSpPr>
              <a:spLocks/>
            </p:cNvSpPr>
            <p:nvPr/>
          </p:nvSpPr>
          <p:spPr bwMode="auto">
            <a:xfrm>
              <a:off x="1092201" y="2172229"/>
              <a:ext cx="863600" cy="1484313"/>
            </a:xfrm>
            <a:custGeom>
              <a:avLst/>
              <a:gdLst>
                <a:gd name="T0" fmla="*/ 308 w 544"/>
                <a:gd name="T1" fmla="*/ 0 h 1122"/>
                <a:gd name="T2" fmla="*/ 206 w 544"/>
                <a:gd name="T3" fmla="*/ 96 h 1122"/>
                <a:gd name="T4" fmla="*/ 290 w 544"/>
                <a:gd name="T5" fmla="*/ 174 h 1122"/>
                <a:gd name="T6" fmla="*/ 542 w 544"/>
                <a:gd name="T7" fmla="*/ 336 h 1122"/>
                <a:gd name="T8" fmla="*/ 302 w 544"/>
                <a:gd name="T9" fmla="*/ 456 h 1122"/>
                <a:gd name="T10" fmla="*/ 2 w 544"/>
                <a:gd name="T11" fmla="*/ 588 h 1122"/>
                <a:gd name="T12" fmla="*/ 290 w 544"/>
                <a:gd name="T13" fmla="*/ 720 h 1122"/>
                <a:gd name="T14" fmla="*/ 398 w 544"/>
                <a:gd name="T15" fmla="*/ 822 h 1122"/>
                <a:gd name="T16" fmla="*/ 290 w 544"/>
                <a:gd name="T17" fmla="*/ 924 h 1122"/>
                <a:gd name="T18" fmla="*/ 260 w 544"/>
                <a:gd name="T19" fmla="*/ 1038 h 1122"/>
                <a:gd name="T20" fmla="*/ 302 w 544"/>
                <a:gd name="T21" fmla="*/ 1122 h 11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4" h="1122">
                  <a:moveTo>
                    <a:pt x="308" y="0"/>
                  </a:moveTo>
                  <a:cubicBezTo>
                    <a:pt x="291" y="16"/>
                    <a:pt x="209" y="67"/>
                    <a:pt x="206" y="96"/>
                  </a:cubicBezTo>
                  <a:cubicBezTo>
                    <a:pt x="203" y="125"/>
                    <a:pt x="234" y="134"/>
                    <a:pt x="290" y="174"/>
                  </a:cubicBezTo>
                  <a:cubicBezTo>
                    <a:pt x="346" y="214"/>
                    <a:pt x="540" y="289"/>
                    <a:pt x="542" y="336"/>
                  </a:cubicBezTo>
                  <a:cubicBezTo>
                    <a:pt x="544" y="383"/>
                    <a:pt x="392" y="414"/>
                    <a:pt x="302" y="456"/>
                  </a:cubicBezTo>
                  <a:cubicBezTo>
                    <a:pt x="212" y="498"/>
                    <a:pt x="4" y="544"/>
                    <a:pt x="2" y="588"/>
                  </a:cubicBezTo>
                  <a:cubicBezTo>
                    <a:pt x="0" y="632"/>
                    <a:pt x="224" y="681"/>
                    <a:pt x="290" y="720"/>
                  </a:cubicBezTo>
                  <a:cubicBezTo>
                    <a:pt x="356" y="759"/>
                    <a:pt x="398" y="788"/>
                    <a:pt x="398" y="822"/>
                  </a:cubicBezTo>
                  <a:cubicBezTo>
                    <a:pt x="398" y="856"/>
                    <a:pt x="313" y="888"/>
                    <a:pt x="290" y="924"/>
                  </a:cubicBezTo>
                  <a:cubicBezTo>
                    <a:pt x="267" y="960"/>
                    <a:pt x="258" y="1005"/>
                    <a:pt x="260" y="1038"/>
                  </a:cubicBezTo>
                  <a:cubicBezTo>
                    <a:pt x="262" y="1071"/>
                    <a:pt x="293" y="1105"/>
                    <a:pt x="302" y="1122"/>
                  </a:cubicBezTo>
                </a:path>
              </a:pathLst>
            </a:custGeom>
            <a:noFill/>
            <a:ln w="28575" cmpd="sng">
              <a:solidFill>
                <a:schemeClr val="tx1"/>
              </a:solidFill>
              <a:round/>
              <a:headEnd/>
              <a:tailEnd/>
            </a:ln>
            <a:effectLst/>
          </p:spPr>
          <p:txBody>
            <a:bodyPr wrap="none" anchor="ctr"/>
            <a:lstStyle/>
            <a:p>
              <a:endParaRPr lang="en-US" sz="1400"/>
            </a:p>
          </p:txBody>
        </p:sp>
        <p:sp>
          <p:nvSpPr>
            <p:cNvPr id="62" name="Rectangle 54"/>
            <p:cNvSpPr>
              <a:spLocks noChangeArrowheads="1"/>
            </p:cNvSpPr>
            <p:nvPr/>
          </p:nvSpPr>
          <p:spPr bwMode="auto">
            <a:xfrm>
              <a:off x="763589" y="2784740"/>
              <a:ext cx="260350" cy="879740"/>
            </a:xfrm>
            <a:prstGeom prst="rect">
              <a:avLst/>
            </a:prstGeom>
            <a:solidFill>
              <a:srgbClr val="FFFF00"/>
            </a:solid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400">
                <a:ea typeface="ＭＳ Ｐゴシック" charset="0"/>
              </a:endParaRPr>
            </a:p>
          </p:txBody>
        </p:sp>
        <p:sp>
          <p:nvSpPr>
            <p:cNvPr id="63" name="Text Box 62"/>
            <p:cNvSpPr txBox="1">
              <a:spLocks noChangeArrowheads="1"/>
            </p:cNvSpPr>
            <p:nvPr/>
          </p:nvSpPr>
          <p:spPr bwMode="auto">
            <a:xfrm>
              <a:off x="670822" y="3819261"/>
              <a:ext cx="123963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defRPr/>
              </a:pPr>
              <a:r>
                <a:rPr lang="en-US" sz="1400" b="1" i="1" dirty="0">
                  <a:ea typeface="ＭＳ Ｐゴシック" charset="0"/>
                </a:rPr>
                <a:t>Strong Peak</a:t>
              </a:r>
            </a:p>
            <a:p>
              <a:pPr algn="ctr">
                <a:defRPr/>
              </a:pPr>
              <a:r>
                <a:rPr lang="en-US" sz="1400" b="1" i="1" dirty="0">
                  <a:ea typeface="ＭＳ Ｐゴシック" charset="0"/>
                </a:rPr>
                <a:t>Strong Trough</a:t>
              </a:r>
            </a:p>
          </p:txBody>
        </p:sp>
        <p:sp>
          <p:nvSpPr>
            <p:cNvPr id="64" name="Text Box 63"/>
            <p:cNvSpPr txBox="1">
              <a:spLocks noChangeArrowheads="1"/>
            </p:cNvSpPr>
            <p:nvPr/>
          </p:nvSpPr>
          <p:spPr bwMode="auto">
            <a:xfrm>
              <a:off x="5042388" y="3819261"/>
              <a:ext cx="14881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defRPr/>
              </a:pPr>
              <a:r>
                <a:rPr lang="en-US" sz="1400" b="1" i="1" dirty="0">
                  <a:ea typeface="ＭＳ Ｐゴシック" charset="0"/>
                </a:rPr>
                <a:t>Strong Peak</a:t>
              </a:r>
            </a:p>
            <a:p>
              <a:pPr algn="ctr">
                <a:defRPr/>
              </a:pPr>
              <a:r>
                <a:rPr lang="en-US" sz="1400" b="1" i="1" dirty="0">
                  <a:ea typeface="ＭＳ Ｐゴシック" charset="0"/>
                </a:rPr>
                <a:t>Moderate Trough</a:t>
              </a:r>
            </a:p>
          </p:txBody>
        </p:sp>
        <p:sp>
          <p:nvSpPr>
            <p:cNvPr id="65" name="Text Box 64"/>
            <p:cNvSpPr txBox="1">
              <a:spLocks noChangeArrowheads="1"/>
            </p:cNvSpPr>
            <p:nvPr/>
          </p:nvSpPr>
          <p:spPr bwMode="auto">
            <a:xfrm>
              <a:off x="2879336" y="3819261"/>
              <a:ext cx="132792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defRPr/>
              </a:pPr>
              <a:r>
                <a:rPr lang="en-US" sz="1400" b="1" i="1">
                  <a:ea typeface="ＭＳ Ｐゴシック" charset="0"/>
                </a:rPr>
                <a:t>Moderate Peak</a:t>
              </a:r>
            </a:p>
            <a:p>
              <a:pPr algn="ctr">
                <a:defRPr/>
              </a:pPr>
              <a:r>
                <a:rPr lang="en-US" sz="1400" b="1" i="1">
                  <a:ea typeface="ＭＳ Ｐゴシック" charset="0"/>
                </a:rPr>
                <a:t>Strong Trough</a:t>
              </a:r>
            </a:p>
          </p:txBody>
        </p:sp>
        <p:sp>
          <p:nvSpPr>
            <p:cNvPr id="66" name="Text Box 65"/>
            <p:cNvSpPr txBox="1">
              <a:spLocks noChangeArrowheads="1"/>
            </p:cNvSpPr>
            <p:nvPr/>
          </p:nvSpPr>
          <p:spPr bwMode="auto">
            <a:xfrm>
              <a:off x="7239000" y="3871120"/>
              <a:ext cx="14881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defRPr/>
              </a:pPr>
              <a:r>
                <a:rPr lang="en-US" sz="1400" b="1" i="1" dirty="0">
                  <a:ea typeface="ＭＳ Ｐゴシック" charset="0"/>
                </a:rPr>
                <a:t>Moderate Peak</a:t>
              </a:r>
            </a:p>
            <a:p>
              <a:pPr algn="ctr">
                <a:defRPr/>
              </a:pPr>
              <a:r>
                <a:rPr lang="en-US" sz="1400" b="1" i="1" dirty="0">
                  <a:ea typeface="ＭＳ Ｐゴシック" charset="0"/>
                </a:rPr>
                <a:t>Moderate Trough</a:t>
              </a:r>
            </a:p>
          </p:txBody>
        </p:sp>
      </p:grpSp>
      <p:sp>
        <p:nvSpPr>
          <p:cNvPr id="69" name="Slide Number Placeholder 1"/>
          <p:cNvSpPr>
            <a:spLocks noGrp="1"/>
          </p:cNvSpPr>
          <p:nvPr>
            <p:ph type="sldNum" sz="quarter" idx="4"/>
          </p:nvPr>
        </p:nvSpPr>
        <p:spPr/>
        <p:txBody>
          <a:bodyPr/>
          <a:lstStyle/>
          <a:p>
            <a:fld id="{C2F2A387-2714-4BF1-94C0-87ADEFC08C47}" type="slidenum">
              <a:rPr lang="en-US" smtClean="0"/>
              <a:pPr/>
              <a:t>47</a:t>
            </a:fld>
            <a:endParaRPr lang="en-US" dirty="0"/>
          </a:p>
        </p:txBody>
      </p:sp>
      <p:sp>
        <p:nvSpPr>
          <p:cNvPr id="68" name="Title 67"/>
          <p:cNvSpPr>
            <a:spLocks noGrp="1"/>
          </p:cNvSpPr>
          <p:nvPr>
            <p:ph type="title"/>
          </p:nvPr>
        </p:nvSpPr>
        <p:spPr/>
        <p:txBody>
          <a:bodyPr/>
          <a:lstStyle/>
          <a:p>
            <a:r>
              <a:rPr lang="en-US" dirty="0" smtClean="0"/>
              <a:t>Seismic Facies Mapping Exercise</a:t>
            </a:r>
            <a:endParaRPr lang="en-US" dirty="0"/>
          </a:p>
        </p:txBody>
      </p:sp>
      <p:sp>
        <p:nvSpPr>
          <p:cNvPr id="70" name="Footer Placeholder 3"/>
          <p:cNvSpPr txBox="1">
            <a:spLocks/>
          </p:cNvSpPr>
          <p:nvPr/>
        </p:nvSpPr>
        <p:spPr>
          <a:xfrm>
            <a:off x="0" y="5464791"/>
            <a:ext cx="3886200" cy="246221"/>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Schroeder,  (2006)  Courtesy of ExxonMobil</a:t>
            </a:r>
            <a:endParaRPr kumimoji="0" lang="en-US" sz="1000" b="0" i="1"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grpSp>
        <p:nvGrpSpPr>
          <p:cNvPr id="81" name="Group 80"/>
          <p:cNvGrpSpPr/>
          <p:nvPr/>
        </p:nvGrpSpPr>
        <p:grpSpPr>
          <a:xfrm>
            <a:off x="381000" y="1866900"/>
            <a:ext cx="8510678" cy="1907931"/>
            <a:chOff x="381000" y="1866900"/>
            <a:chExt cx="8510678" cy="1907931"/>
          </a:xfrm>
        </p:grpSpPr>
        <p:sp>
          <p:nvSpPr>
            <p:cNvPr id="67" name="Rectangle 66"/>
            <p:cNvSpPr/>
            <p:nvPr/>
          </p:nvSpPr>
          <p:spPr>
            <a:xfrm>
              <a:off x="381000" y="1866900"/>
              <a:ext cx="3061927" cy="369332"/>
            </a:xfrm>
            <a:prstGeom prst="rect">
              <a:avLst/>
            </a:prstGeom>
            <a:solidFill>
              <a:schemeClr val="bg1"/>
            </a:solidFill>
            <a:ln w="19050">
              <a:solidFill>
                <a:srgbClr val="0066FF"/>
              </a:solidFill>
            </a:ln>
            <a:effectLst>
              <a:outerShdw blurRad="50800" dist="38100" dir="2700000" algn="tl" rotWithShape="0">
                <a:prstClr val="black">
                  <a:alpha val="40000"/>
                </a:prstClr>
              </a:outerShdw>
            </a:effectLst>
          </p:spPr>
          <p:txBody>
            <a:bodyPr wrap="none">
              <a:spAutoFit/>
            </a:bodyPr>
            <a:lstStyle/>
            <a:p>
              <a:pPr algn="ctr">
                <a:defRPr/>
              </a:pPr>
              <a:r>
                <a:rPr lang="en-US" dirty="0" smtClean="0">
                  <a:ea typeface="ＭＳ Ｐゴシック" charset="0"/>
                </a:rPr>
                <a:t>Above-Orange Peak Amplitude</a:t>
              </a:r>
              <a:endParaRPr lang="en-US" dirty="0">
                <a:ea typeface="ＭＳ Ｐゴシック" charset="0"/>
              </a:endParaRPr>
            </a:p>
          </p:txBody>
        </p:sp>
        <p:cxnSp>
          <p:nvCxnSpPr>
            <p:cNvPr id="72" name="Straight Connector 71"/>
            <p:cNvCxnSpPr/>
            <p:nvPr/>
          </p:nvCxnSpPr>
          <p:spPr>
            <a:xfrm>
              <a:off x="1023939" y="3422385"/>
              <a:ext cx="7760553" cy="8569"/>
            </a:xfrm>
            <a:prstGeom prst="line">
              <a:avLst/>
            </a:prstGeom>
            <a:ln w="28575">
              <a:solidFill>
                <a:srgbClr val="0066FF"/>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5638800" y="1866900"/>
              <a:ext cx="3252878" cy="369332"/>
            </a:xfrm>
            <a:prstGeom prst="rect">
              <a:avLst/>
            </a:prstGeom>
            <a:solidFill>
              <a:schemeClr val="bg1"/>
            </a:solidFill>
            <a:ln w="19050">
              <a:solidFill>
                <a:srgbClr val="C00000"/>
              </a:solidFill>
            </a:ln>
            <a:effectLst>
              <a:outerShdw blurRad="50800" dist="38100" dir="2700000" algn="tl" rotWithShape="0">
                <a:prstClr val="black">
                  <a:alpha val="40000"/>
                </a:prstClr>
              </a:outerShdw>
            </a:effectLst>
          </p:spPr>
          <p:txBody>
            <a:bodyPr wrap="none">
              <a:spAutoFit/>
            </a:bodyPr>
            <a:lstStyle/>
            <a:p>
              <a:pPr algn="ctr">
                <a:defRPr/>
              </a:pPr>
              <a:r>
                <a:rPr lang="en-US" dirty="0" smtClean="0">
                  <a:ea typeface="ＭＳ Ｐゴシック" charset="0"/>
                </a:rPr>
                <a:t>Below-Orange Trough Amplitude</a:t>
              </a:r>
              <a:endParaRPr lang="en-US" dirty="0">
                <a:ea typeface="ＭＳ Ｐゴシック" charset="0"/>
              </a:endParaRPr>
            </a:p>
          </p:txBody>
        </p:sp>
        <p:cxnSp>
          <p:nvCxnSpPr>
            <p:cNvPr id="76" name="Straight Connector 75"/>
            <p:cNvCxnSpPr/>
            <p:nvPr/>
          </p:nvCxnSpPr>
          <p:spPr>
            <a:xfrm>
              <a:off x="1023939" y="3759423"/>
              <a:ext cx="7737107" cy="15408"/>
            </a:xfrm>
            <a:prstGeom prst="line">
              <a:avLst/>
            </a:prstGeom>
            <a:ln w="28575">
              <a:solidFill>
                <a:srgbClr val="C00000"/>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4"/>
          </p:nvPr>
        </p:nvSpPr>
        <p:spPr/>
        <p:txBody>
          <a:bodyPr/>
          <a:lstStyle/>
          <a:p>
            <a:fld id="{C2F2A387-2714-4BF1-94C0-87ADEFC08C47}" type="slidenum">
              <a:rPr lang="en-US" smtClean="0"/>
              <a:pPr/>
              <a:t>48</a:t>
            </a:fld>
            <a:endParaRPr lang="en-US" dirty="0"/>
          </a:p>
        </p:txBody>
      </p:sp>
      <p:sp>
        <p:nvSpPr>
          <p:cNvPr id="9" name="Title 8"/>
          <p:cNvSpPr>
            <a:spLocks noGrp="1"/>
          </p:cNvSpPr>
          <p:nvPr>
            <p:ph type="title"/>
          </p:nvPr>
        </p:nvSpPr>
        <p:spPr/>
        <p:txBody>
          <a:bodyPr/>
          <a:lstStyle/>
          <a:p>
            <a:r>
              <a:rPr lang="en-US" sz="2000" dirty="0" smtClean="0">
                <a:latin typeface="+mn-lt"/>
              </a:rPr>
              <a:t>Seismic Facies Mapping Exercise</a:t>
            </a:r>
            <a:endParaRPr lang="en-US" sz="2000" dirty="0">
              <a:latin typeface="+mn-lt"/>
            </a:endParaRPr>
          </a:p>
        </p:txBody>
      </p:sp>
      <p:sp>
        <p:nvSpPr>
          <p:cNvPr id="8" name="Footer Placeholder 3"/>
          <p:cNvSpPr>
            <a:spLocks noGrp="1"/>
          </p:cNvSpPr>
          <p:nvPr>
            <p:ph type="ftr" sz="quarter" idx="4294967295"/>
          </p:nvPr>
        </p:nvSpPr>
        <p:spPr>
          <a:xfrm>
            <a:off x="0" y="5464175"/>
            <a:ext cx="3886200" cy="246063"/>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wrap="square" anchor="ctr" anchorCtr="0">
            <a:spAutoFit/>
          </a:bodyPr>
          <a:lstStyle/>
          <a:p>
            <a:pPr>
              <a:defRPr/>
            </a:pPr>
            <a:r>
              <a:rPr lang="en-US" sz="1000" i="1" dirty="0" smtClean="0">
                <a:solidFill>
                  <a:schemeClr val="tx1">
                    <a:lumMod val="50000"/>
                    <a:lumOff val="50000"/>
                  </a:schemeClr>
                </a:solidFill>
              </a:rPr>
              <a:t>Schroeder,  (2006)  Courtesy </a:t>
            </a:r>
            <a:r>
              <a:rPr lang="en-US" sz="1000" i="1" dirty="0">
                <a:solidFill>
                  <a:schemeClr val="tx1">
                    <a:lumMod val="50000"/>
                    <a:lumOff val="50000"/>
                  </a:schemeClr>
                </a:solidFill>
              </a:rPr>
              <a:t>of ExxonMobil</a:t>
            </a:r>
          </a:p>
        </p:txBody>
      </p:sp>
      <p:sp>
        <p:nvSpPr>
          <p:cNvPr id="247811" name="Text Box 3"/>
          <p:cNvSpPr txBox="1">
            <a:spLocks noChangeArrowheads="1"/>
          </p:cNvSpPr>
          <p:nvPr/>
        </p:nvSpPr>
        <p:spPr bwMode="auto">
          <a:xfrm>
            <a:off x="508001" y="994833"/>
            <a:ext cx="105157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defRPr/>
            </a:pPr>
            <a:r>
              <a:rPr lang="en-US" sz="1600" b="1">
                <a:ea typeface="ＭＳ Ｐゴシック" charset="0"/>
              </a:rPr>
              <a:t>Objective:</a:t>
            </a:r>
          </a:p>
        </p:txBody>
      </p:sp>
      <p:sp>
        <p:nvSpPr>
          <p:cNvPr id="247812" name="Text Box 4"/>
          <p:cNvSpPr txBox="1">
            <a:spLocks noChangeArrowheads="1"/>
          </p:cNvSpPr>
          <p:nvPr/>
        </p:nvSpPr>
        <p:spPr bwMode="auto">
          <a:xfrm>
            <a:off x="796926" y="1434042"/>
            <a:ext cx="8132763"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lvl1pPr marL="234950" indent="-234950">
              <a:defRPr sz="2400">
                <a:solidFill>
                  <a:schemeClr val="tx1"/>
                </a:solidFill>
                <a:latin typeface="Times New Roman" charset="0"/>
                <a:ea typeface="ＭＳ Ｐゴシック" charset="0"/>
              </a:defRPr>
            </a:lvl1pPr>
            <a:lvl2pPr marL="692150" indent="-234950">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spcAft>
                <a:spcPct val="30000"/>
              </a:spcAft>
              <a:buFontTx/>
              <a:buChar char="•"/>
              <a:defRPr/>
            </a:pPr>
            <a:r>
              <a:rPr lang="en-US" sz="2000" dirty="0" smtClean="0">
                <a:latin typeface="+mn-lt"/>
              </a:rPr>
              <a:t>Identify areas where good-quality seal rocks overlay good-quality reservoir rocks</a:t>
            </a:r>
          </a:p>
        </p:txBody>
      </p:sp>
      <p:sp>
        <p:nvSpPr>
          <p:cNvPr id="247813" name="Text Box 5"/>
          <p:cNvSpPr txBox="1">
            <a:spLocks noChangeArrowheads="1"/>
          </p:cNvSpPr>
          <p:nvPr/>
        </p:nvSpPr>
        <p:spPr bwMode="auto">
          <a:xfrm>
            <a:off x="508000" y="2750344"/>
            <a:ext cx="204286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defRPr/>
            </a:pPr>
            <a:r>
              <a:rPr lang="en-US" sz="1600" b="1">
                <a:ea typeface="ＭＳ Ｐゴシック" charset="0"/>
              </a:rPr>
              <a:t>Available data / </a:t>
            </a:r>
            <a:r>
              <a:rPr lang="en-US" sz="1600" b="1" i="1">
                <a:ea typeface="ＭＳ Ｐゴシック" charset="0"/>
              </a:rPr>
              <a:t>tools</a:t>
            </a:r>
            <a:r>
              <a:rPr lang="en-US" sz="1600" b="1">
                <a:ea typeface="ＭＳ Ｐゴシック" charset="0"/>
              </a:rPr>
              <a:t>:</a:t>
            </a:r>
          </a:p>
        </p:txBody>
      </p:sp>
      <p:sp>
        <p:nvSpPr>
          <p:cNvPr id="247814" name="Text Box 6"/>
          <p:cNvSpPr txBox="1">
            <a:spLocks noChangeArrowheads="1"/>
          </p:cNvSpPr>
          <p:nvPr/>
        </p:nvSpPr>
        <p:spPr bwMode="auto">
          <a:xfrm>
            <a:off x="796926" y="3189553"/>
            <a:ext cx="8132763" cy="16619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lvl1pPr marL="234950" indent="-234950">
              <a:defRPr sz="2400">
                <a:solidFill>
                  <a:schemeClr val="tx1"/>
                </a:solidFill>
                <a:latin typeface="Times New Roman" charset="0"/>
                <a:ea typeface="ＭＳ Ｐゴシック" charset="0"/>
              </a:defRPr>
            </a:lvl1pPr>
            <a:lvl2pPr marL="692150" indent="-234950">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spcAft>
                <a:spcPct val="30000"/>
              </a:spcAft>
              <a:buFontTx/>
              <a:buChar char="•"/>
              <a:defRPr/>
            </a:pPr>
            <a:r>
              <a:rPr lang="en-US" sz="2000" dirty="0" smtClean="0">
                <a:latin typeface="+mn-lt"/>
              </a:rPr>
              <a:t>Seismic attribute maps</a:t>
            </a:r>
          </a:p>
          <a:p>
            <a:pPr>
              <a:spcAft>
                <a:spcPct val="30000"/>
              </a:spcAft>
              <a:buFontTx/>
              <a:buChar char="•"/>
              <a:defRPr/>
            </a:pPr>
            <a:r>
              <a:rPr lang="en-US" sz="2000" dirty="0" smtClean="0">
                <a:latin typeface="+mn-lt"/>
              </a:rPr>
              <a:t>Orange time structure map</a:t>
            </a:r>
          </a:p>
          <a:p>
            <a:pPr>
              <a:spcAft>
                <a:spcPct val="30000"/>
              </a:spcAft>
              <a:buFontTx/>
              <a:buChar char="•"/>
              <a:defRPr/>
            </a:pPr>
            <a:r>
              <a:rPr lang="en-US" sz="2000" dirty="0" smtClean="0">
                <a:latin typeface="+mn-lt"/>
              </a:rPr>
              <a:t>Depositional model and seismic response</a:t>
            </a:r>
          </a:p>
          <a:p>
            <a:pPr>
              <a:spcAft>
                <a:spcPct val="30000"/>
              </a:spcAft>
              <a:buFontTx/>
              <a:buChar char="•"/>
              <a:defRPr/>
            </a:pPr>
            <a:r>
              <a:rPr lang="en-US" sz="2000" i="1" dirty="0" smtClean="0">
                <a:latin typeface="+mn-lt"/>
              </a:rPr>
              <a:t>Tracing paper</a:t>
            </a:r>
            <a:endParaRPr lang="en-US" sz="2000" dirty="0" smtClean="0">
              <a:latin typeface="+mn-lt"/>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p:cNvSpPr txBox="1">
            <a:spLocks/>
          </p:cNvSpPr>
          <p:nvPr/>
        </p:nvSpPr>
        <p:spPr>
          <a:xfrm>
            <a:off x="1866900" y="2400300"/>
            <a:ext cx="5410200" cy="769441"/>
          </a:xfrm>
          <a:prstGeom prst="rect">
            <a:avLst/>
          </a:prstGeom>
        </p:spPr>
        <p:txBody>
          <a:bodyPr rIns="18288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n-lt"/>
                <a:ea typeface="+mj-ea"/>
                <a:cs typeface="+mj-cs"/>
              </a:rPr>
              <a:t>Backup</a:t>
            </a:r>
            <a:r>
              <a:rPr kumimoji="0" lang="en-US" sz="4400" b="0" i="0" u="none" strike="noStrike" kern="1200" cap="none" spc="0" normalizeH="0" noProof="0" dirty="0" smtClean="0">
                <a:ln>
                  <a:noFill/>
                </a:ln>
                <a:solidFill>
                  <a:schemeClr val="tx1"/>
                </a:solidFill>
                <a:effectLst/>
                <a:uLnTx/>
                <a:uFillTx/>
                <a:latin typeface="+mn-lt"/>
                <a:ea typeface="+mj-ea"/>
                <a:cs typeface="+mj-cs"/>
              </a:rPr>
              <a:t> &amp; References</a:t>
            </a:r>
            <a:endParaRPr kumimoji="0" lang="en-US" sz="4400" b="0" i="0" u="none" strike="noStrike" kern="1200" cap="none" spc="0" normalizeH="0" baseline="0" noProof="0" dirty="0">
              <a:ln>
                <a:noFill/>
              </a:ln>
              <a:solidFill>
                <a:schemeClr val="tx1"/>
              </a:solidFill>
              <a:effectLst/>
              <a:uLnTx/>
              <a:uFillTx/>
              <a:latin typeface="+mn-lt"/>
              <a:ea typeface="+mj-ea"/>
              <a:cs typeface="+mj-cs"/>
            </a:endParaRPr>
          </a:p>
        </p:txBody>
      </p:sp>
      <p:sp>
        <p:nvSpPr>
          <p:cNvPr id="4" name="Title 3"/>
          <p:cNvSpPr>
            <a:spLocks noGrp="1"/>
          </p:cNvSpPr>
          <p:nvPr>
            <p:ph type="title"/>
          </p:nvPr>
        </p:nvSpPr>
        <p:spPr/>
        <p:txBody>
          <a:bodyPr/>
          <a:lstStyle/>
          <a:p>
            <a:endParaRPr lang="en-US"/>
          </a:p>
        </p:txBody>
      </p:sp>
      <p:sp>
        <p:nvSpPr>
          <p:cNvPr id="5"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49</a:t>
            </a:fld>
            <a:endParaRPr lang="en-US"/>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2F2A387-2714-4BF1-94C0-87ADEFC08C47}" type="slidenum">
              <a:rPr lang="en-US" smtClean="0">
                <a:solidFill>
                  <a:schemeClr val="tx1"/>
                </a:solidFill>
              </a:rPr>
              <a:pPr/>
              <a:t>5</a:t>
            </a:fld>
            <a:endParaRPr lang="en-US">
              <a:solidFill>
                <a:schemeClr val="tx1"/>
              </a:solidFill>
            </a:endParaRPr>
          </a:p>
        </p:txBody>
      </p:sp>
      <p:sp>
        <p:nvSpPr>
          <p:cNvPr id="45" name="Title 44"/>
          <p:cNvSpPr>
            <a:spLocks noGrp="1"/>
          </p:cNvSpPr>
          <p:nvPr>
            <p:ph type="title"/>
          </p:nvPr>
        </p:nvSpPr>
        <p:spPr>
          <a:xfrm>
            <a:off x="2895600" y="23168"/>
            <a:ext cx="6248400" cy="461665"/>
          </a:xfrm>
        </p:spPr>
        <p:txBody>
          <a:bodyPr/>
          <a:lstStyle/>
          <a:p>
            <a:r>
              <a:rPr lang="en-US" dirty="0" smtClean="0">
                <a:latin typeface="+mn-lt"/>
              </a:rPr>
              <a:t>Can I predict Reservoir Presence and Quality?</a:t>
            </a:r>
            <a:endParaRPr lang="en-US" dirty="0">
              <a:latin typeface="+mn-lt"/>
            </a:endParaRPr>
          </a:p>
        </p:txBody>
      </p:sp>
      <p:grpSp>
        <p:nvGrpSpPr>
          <p:cNvPr id="4" name="Group 1037"/>
          <p:cNvGrpSpPr>
            <a:grpSpLocks/>
          </p:cNvGrpSpPr>
          <p:nvPr/>
        </p:nvGrpSpPr>
        <p:grpSpPr bwMode="auto">
          <a:xfrm>
            <a:off x="152400" y="3848100"/>
            <a:ext cx="2895600" cy="1767752"/>
            <a:chOff x="3734" y="1104"/>
            <a:chExt cx="1546" cy="1439"/>
          </a:xfrm>
        </p:grpSpPr>
        <p:sp>
          <p:nvSpPr>
            <p:cNvPr id="14" name="Rectangle 1038"/>
            <p:cNvSpPr>
              <a:spLocks noChangeArrowheads="1"/>
            </p:cNvSpPr>
            <p:nvPr/>
          </p:nvSpPr>
          <p:spPr bwMode="auto">
            <a:xfrm>
              <a:off x="3744" y="1104"/>
              <a:ext cx="1536" cy="1392"/>
            </a:xfrm>
            <a:prstGeom prst="rect">
              <a:avLst/>
            </a:prstGeom>
            <a:solidFill>
              <a:srgbClr val="FFFF99"/>
            </a:solidFill>
            <a:ln w="9525">
              <a:solidFill>
                <a:schemeClr val="tx1"/>
              </a:solidFill>
              <a:miter lim="800000"/>
              <a:headEnd/>
              <a:tailEnd/>
            </a:ln>
            <a:effectLst/>
          </p:spPr>
          <p:txBody>
            <a:bodyPr wrap="none" anchor="ctr"/>
            <a:lstStyle/>
            <a:p>
              <a:pPr algn="ctr"/>
              <a:endParaRPr lang="en-US" sz="1400" b="0" i="0"/>
            </a:p>
          </p:txBody>
        </p:sp>
        <p:sp>
          <p:nvSpPr>
            <p:cNvPr id="15" name="Line 1039"/>
            <p:cNvSpPr>
              <a:spLocks noChangeShapeType="1"/>
            </p:cNvSpPr>
            <p:nvPr/>
          </p:nvSpPr>
          <p:spPr bwMode="auto">
            <a:xfrm>
              <a:off x="4368" y="1104"/>
              <a:ext cx="0" cy="1392"/>
            </a:xfrm>
            <a:prstGeom prst="line">
              <a:avLst/>
            </a:prstGeom>
            <a:noFill/>
            <a:ln w="9525">
              <a:solidFill>
                <a:schemeClr val="tx1"/>
              </a:solidFill>
              <a:round/>
              <a:headEnd/>
              <a:tailEnd/>
            </a:ln>
            <a:effectLst/>
          </p:spPr>
          <p:txBody>
            <a:bodyPr wrap="none" anchor="ctr"/>
            <a:lstStyle/>
            <a:p>
              <a:endParaRPr lang="en-US"/>
            </a:p>
          </p:txBody>
        </p:sp>
        <p:sp>
          <p:nvSpPr>
            <p:cNvPr id="16" name="Line 1040"/>
            <p:cNvSpPr>
              <a:spLocks noChangeShapeType="1"/>
            </p:cNvSpPr>
            <p:nvPr/>
          </p:nvSpPr>
          <p:spPr bwMode="auto">
            <a:xfrm>
              <a:off x="3744" y="1344"/>
              <a:ext cx="1536" cy="0"/>
            </a:xfrm>
            <a:prstGeom prst="line">
              <a:avLst/>
            </a:prstGeom>
            <a:noFill/>
            <a:ln w="9525">
              <a:solidFill>
                <a:schemeClr val="tx1"/>
              </a:solidFill>
              <a:round/>
              <a:headEnd/>
              <a:tailEnd/>
            </a:ln>
            <a:effectLst/>
          </p:spPr>
          <p:txBody>
            <a:bodyPr wrap="none" anchor="ctr"/>
            <a:lstStyle/>
            <a:p>
              <a:endParaRPr lang="en-US"/>
            </a:p>
          </p:txBody>
        </p:sp>
        <p:sp>
          <p:nvSpPr>
            <p:cNvPr id="17" name="Line 1041"/>
            <p:cNvSpPr>
              <a:spLocks noChangeShapeType="1"/>
            </p:cNvSpPr>
            <p:nvPr/>
          </p:nvSpPr>
          <p:spPr bwMode="auto">
            <a:xfrm>
              <a:off x="3744" y="1536"/>
              <a:ext cx="1536" cy="0"/>
            </a:xfrm>
            <a:prstGeom prst="line">
              <a:avLst/>
            </a:prstGeom>
            <a:noFill/>
            <a:ln w="9525">
              <a:solidFill>
                <a:schemeClr val="tx1"/>
              </a:solidFill>
              <a:round/>
              <a:headEnd/>
              <a:tailEnd/>
            </a:ln>
            <a:effectLst/>
          </p:spPr>
          <p:txBody>
            <a:bodyPr wrap="none" anchor="ctr"/>
            <a:lstStyle/>
            <a:p>
              <a:endParaRPr lang="en-US"/>
            </a:p>
          </p:txBody>
        </p:sp>
        <p:sp>
          <p:nvSpPr>
            <p:cNvPr id="18" name="Line 1042"/>
            <p:cNvSpPr>
              <a:spLocks noChangeShapeType="1"/>
            </p:cNvSpPr>
            <p:nvPr/>
          </p:nvSpPr>
          <p:spPr bwMode="auto">
            <a:xfrm>
              <a:off x="3744" y="1728"/>
              <a:ext cx="1536" cy="0"/>
            </a:xfrm>
            <a:prstGeom prst="line">
              <a:avLst/>
            </a:prstGeom>
            <a:noFill/>
            <a:ln w="9525">
              <a:solidFill>
                <a:schemeClr val="tx1"/>
              </a:solidFill>
              <a:round/>
              <a:headEnd/>
              <a:tailEnd/>
            </a:ln>
            <a:effectLst/>
          </p:spPr>
          <p:txBody>
            <a:bodyPr wrap="none" anchor="ctr"/>
            <a:lstStyle/>
            <a:p>
              <a:endParaRPr lang="en-US"/>
            </a:p>
          </p:txBody>
        </p:sp>
        <p:sp>
          <p:nvSpPr>
            <p:cNvPr id="19" name="Line 1043"/>
            <p:cNvSpPr>
              <a:spLocks noChangeShapeType="1"/>
            </p:cNvSpPr>
            <p:nvPr/>
          </p:nvSpPr>
          <p:spPr bwMode="auto">
            <a:xfrm>
              <a:off x="3744" y="1920"/>
              <a:ext cx="1536" cy="0"/>
            </a:xfrm>
            <a:prstGeom prst="line">
              <a:avLst/>
            </a:prstGeom>
            <a:noFill/>
            <a:ln w="9525">
              <a:solidFill>
                <a:schemeClr val="tx1"/>
              </a:solidFill>
              <a:round/>
              <a:headEnd/>
              <a:tailEnd/>
            </a:ln>
            <a:effectLst/>
          </p:spPr>
          <p:txBody>
            <a:bodyPr wrap="none" anchor="ctr"/>
            <a:lstStyle/>
            <a:p>
              <a:endParaRPr lang="en-US"/>
            </a:p>
          </p:txBody>
        </p:sp>
        <p:sp>
          <p:nvSpPr>
            <p:cNvPr id="20" name="Line 1044"/>
            <p:cNvSpPr>
              <a:spLocks noChangeShapeType="1"/>
            </p:cNvSpPr>
            <p:nvPr/>
          </p:nvSpPr>
          <p:spPr bwMode="auto">
            <a:xfrm>
              <a:off x="3744" y="2112"/>
              <a:ext cx="1536" cy="0"/>
            </a:xfrm>
            <a:prstGeom prst="line">
              <a:avLst/>
            </a:prstGeom>
            <a:noFill/>
            <a:ln w="9525">
              <a:solidFill>
                <a:schemeClr val="tx1"/>
              </a:solidFill>
              <a:round/>
              <a:headEnd/>
              <a:tailEnd/>
            </a:ln>
            <a:effectLst/>
          </p:spPr>
          <p:txBody>
            <a:bodyPr wrap="none" anchor="ctr"/>
            <a:lstStyle/>
            <a:p>
              <a:endParaRPr lang="en-US"/>
            </a:p>
          </p:txBody>
        </p:sp>
        <p:sp>
          <p:nvSpPr>
            <p:cNvPr id="21" name="Line 1045"/>
            <p:cNvSpPr>
              <a:spLocks noChangeShapeType="1"/>
            </p:cNvSpPr>
            <p:nvPr/>
          </p:nvSpPr>
          <p:spPr bwMode="auto">
            <a:xfrm>
              <a:off x="3744" y="2304"/>
              <a:ext cx="1536" cy="0"/>
            </a:xfrm>
            <a:prstGeom prst="line">
              <a:avLst/>
            </a:prstGeom>
            <a:noFill/>
            <a:ln w="9525">
              <a:solidFill>
                <a:schemeClr val="tx1"/>
              </a:solidFill>
              <a:round/>
              <a:headEnd/>
              <a:tailEnd/>
            </a:ln>
            <a:effectLst/>
          </p:spPr>
          <p:txBody>
            <a:bodyPr wrap="none" anchor="ctr"/>
            <a:lstStyle/>
            <a:p>
              <a:endParaRPr lang="en-US"/>
            </a:p>
          </p:txBody>
        </p:sp>
        <p:sp>
          <p:nvSpPr>
            <p:cNvPr id="22" name="Text Box 1046"/>
            <p:cNvSpPr txBox="1">
              <a:spLocks noChangeArrowheads="1"/>
            </p:cNvSpPr>
            <p:nvPr/>
          </p:nvSpPr>
          <p:spPr bwMode="auto">
            <a:xfrm>
              <a:off x="3734" y="1153"/>
              <a:ext cx="254" cy="244"/>
            </a:xfrm>
            <a:prstGeom prst="rect">
              <a:avLst/>
            </a:prstGeom>
            <a:noFill/>
            <a:ln w="9525">
              <a:noFill/>
              <a:miter lim="800000"/>
              <a:headEnd/>
              <a:tailEnd/>
            </a:ln>
            <a:effectLst/>
          </p:spPr>
          <p:txBody>
            <a:bodyPr wrap="none">
              <a:spAutoFit/>
            </a:bodyPr>
            <a:lstStyle/>
            <a:p>
              <a:r>
                <a:rPr lang="en-US" sz="1400" i="0" dirty="0"/>
                <a:t>Well</a:t>
              </a:r>
            </a:p>
          </p:txBody>
        </p:sp>
        <p:sp>
          <p:nvSpPr>
            <p:cNvPr id="23" name="Text Box 1047"/>
            <p:cNvSpPr txBox="1">
              <a:spLocks noChangeArrowheads="1"/>
            </p:cNvSpPr>
            <p:nvPr/>
          </p:nvSpPr>
          <p:spPr bwMode="auto">
            <a:xfrm>
              <a:off x="4440" y="1166"/>
              <a:ext cx="373" cy="219"/>
            </a:xfrm>
            <a:prstGeom prst="rect">
              <a:avLst/>
            </a:prstGeom>
            <a:noFill/>
            <a:ln w="9525">
              <a:noFill/>
              <a:miter lim="800000"/>
              <a:headEnd/>
              <a:tailEnd/>
            </a:ln>
            <a:effectLst/>
          </p:spPr>
          <p:txBody>
            <a:bodyPr wrap="none">
              <a:spAutoFit/>
            </a:bodyPr>
            <a:lstStyle/>
            <a:p>
              <a:pPr algn="ctr"/>
              <a:r>
                <a:rPr lang="en-US" sz="1200" i="0"/>
                <a:t>Net Sand</a:t>
              </a:r>
              <a:endParaRPr lang="en-US" sz="1400" b="0" i="0"/>
            </a:p>
          </p:txBody>
        </p:sp>
        <p:sp>
          <p:nvSpPr>
            <p:cNvPr id="24" name="Text Box 1048"/>
            <p:cNvSpPr txBox="1">
              <a:spLocks noChangeArrowheads="1"/>
            </p:cNvSpPr>
            <p:nvPr/>
          </p:nvSpPr>
          <p:spPr bwMode="auto">
            <a:xfrm>
              <a:off x="3734" y="1349"/>
              <a:ext cx="322" cy="244"/>
            </a:xfrm>
            <a:prstGeom prst="rect">
              <a:avLst/>
            </a:prstGeom>
            <a:noFill/>
            <a:ln w="9525">
              <a:noFill/>
              <a:miter lim="800000"/>
              <a:headEnd/>
              <a:tailEnd/>
            </a:ln>
            <a:effectLst/>
          </p:spPr>
          <p:txBody>
            <a:bodyPr wrap="none">
              <a:spAutoFit/>
            </a:bodyPr>
            <a:lstStyle/>
            <a:p>
              <a:r>
                <a:rPr lang="en-US" sz="1400" b="0" i="0" dirty="0"/>
                <a:t>Well B</a:t>
              </a:r>
            </a:p>
          </p:txBody>
        </p:sp>
        <p:sp>
          <p:nvSpPr>
            <p:cNvPr id="25" name="Text Box 1049"/>
            <p:cNvSpPr txBox="1">
              <a:spLocks noChangeArrowheads="1"/>
            </p:cNvSpPr>
            <p:nvPr/>
          </p:nvSpPr>
          <p:spPr bwMode="auto">
            <a:xfrm>
              <a:off x="3742" y="1532"/>
              <a:ext cx="318" cy="244"/>
            </a:xfrm>
            <a:prstGeom prst="rect">
              <a:avLst/>
            </a:prstGeom>
            <a:noFill/>
            <a:ln w="9525">
              <a:noFill/>
              <a:miter lim="800000"/>
              <a:headEnd/>
              <a:tailEnd/>
            </a:ln>
            <a:effectLst/>
          </p:spPr>
          <p:txBody>
            <a:bodyPr wrap="none">
              <a:spAutoFit/>
            </a:bodyPr>
            <a:lstStyle/>
            <a:p>
              <a:r>
                <a:rPr lang="en-US" sz="1400" b="0" i="0" dirty="0"/>
                <a:t>Well E</a:t>
              </a:r>
            </a:p>
          </p:txBody>
        </p:sp>
        <p:sp>
          <p:nvSpPr>
            <p:cNvPr id="26" name="Text Box 1050"/>
            <p:cNvSpPr txBox="1">
              <a:spLocks noChangeArrowheads="1"/>
            </p:cNvSpPr>
            <p:nvPr/>
          </p:nvSpPr>
          <p:spPr bwMode="auto">
            <a:xfrm>
              <a:off x="3742" y="1722"/>
              <a:ext cx="322" cy="244"/>
            </a:xfrm>
            <a:prstGeom prst="rect">
              <a:avLst/>
            </a:prstGeom>
            <a:noFill/>
            <a:ln w="9525">
              <a:noFill/>
              <a:miter lim="800000"/>
              <a:headEnd/>
              <a:tailEnd/>
            </a:ln>
            <a:effectLst/>
          </p:spPr>
          <p:txBody>
            <a:bodyPr wrap="none">
              <a:spAutoFit/>
            </a:bodyPr>
            <a:lstStyle/>
            <a:p>
              <a:r>
                <a:rPr lang="en-US" sz="1400" b="0" i="0"/>
                <a:t>Well C</a:t>
              </a:r>
            </a:p>
          </p:txBody>
        </p:sp>
        <p:sp>
          <p:nvSpPr>
            <p:cNvPr id="27" name="Text Box 1051"/>
            <p:cNvSpPr txBox="1">
              <a:spLocks noChangeArrowheads="1"/>
            </p:cNvSpPr>
            <p:nvPr/>
          </p:nvSpPr>
          <p:spPr bwMode="auto">
            <a:xfrm>
              <a:off x="3742" y="1917"/>
              <a:ext cx="326" cy="244"/>
            </a:xfrm>
            <a:prstGeom prst="rect">
              <a:avLst/>
            </a:prstGeom>
            <a:noFill/>
            <a:ln w="9525">
              <a:noFill/>
              <a:miter lim="800000"/>
              <a:headEnd/>
              <a:tailEnd/>
            </a:ln>
            <a:effectLst/>
          </p:spPr>
          <p:txBody>
            <a:bodyPr wrap="none">
              <a:spAutoFit/>
            </a:bodyPr>
            <a:lstStyle/>
            <a:p>
              <a:r>
                <a:rPr lang="en-US" sz="1400" b="0" i="0"/>
                <a:t>Well A</a:t>
              </a:r>
            </a:p>
          </p:txBody>
        </p:sp>
        <p:sp>
          <p:nvSpPr>
            <p:cNvPr id="28" name="Text Box 1052"/>
            <p:cNvSpPr txBox="1">
              <a:spLocks noChangeArrowheads="1"/>
            </p:cNvSpPr>
            <p:nvPr/>
          </p:nvSpPr>
          <p:spPr bwMode="auto">
            <a:xfrm>
              <a:off x="3742" y="2108"/>
              <a:ext cx="329" cy="244"/>
            </a:xfrm>
            <a:prstGeom prst="rect">
              <a:avLst/>
            </a:prstGeom>
            <a:noFill/>
            <a:ln w="9525">
              <a:noFill/>
              <a:miter lim="800000"/>
              <a:headEnd/>
              <a:tailEnd/>
            </a:ln>
            <a:effectLst/>
          </p:spPr>
          <p:txBody>
            <a:bodyPr wrap="none">
              <a:spAutoFit/>
            </a:bodyPr>
            <a:lstStyle/>
            <a:p>
              <a:r>
                <a:rPr lang="en-US" sz="1400" b="0" i="0"/>
                <a:t>Well D</a:t>
              </a:r>
            </a:p>
          </p:txBody>
        </p:sp>
        <p:sp>
          <p:nvSpPr>
            <p:cNvPr id="29" name="Text Box 1053"/>
            <p:cNvSpPr txBox="1">
              <a:spLocks noChangeArrowheads="1"/>
            </p:cNvSpPr>
            <p:nvPr/>
          </p:nvSpPr>
          <p:spPr bwMode="auto">
            <a:xfrm>
              <a:off x="3742" y="2299"/>
              <a:ext cx="315" cy="244"/>
            </a:xfrm>
            <a:prstGeom prst="rect">
              <a:avLst/>
            </a:prstGeom>
            <a:noFill/>
            <a:ln w="9525">
              <a:noFill/>
              <a:miter lim="800000"/>
              <a:headEnd/>
              <a:tailEnd/>
            </a:ln>
            <a:effectLst/>
          </p:spPr>
          <p:txBody>
            <a:bodyPr wrap="none">
              <a:spAutoFit/>
            </a:bodyPr>
            <a:lstStyle/>
            <a:p>
              <a:r>
                <a:rPr lang="en-US" sz="1400" b="0" i="0"/>
                <a:t>Well F</a:t>
              </a:r>
            </a:p>
          </p:txBody>
        </p:sp>
        <p:sp>
          <p:nvSpPr>
            <p:cNvPr id="30" name="Text Box 1054"/>
            <p:cNvSpPr txBox="1">
              <a:spLocks noChangeArrowheads="1"/>
            </p:cNvSpPr>
            <p:nvPr/>
          </p:nvSpPr>
          <p:spPr bwMode="auto">
            <a:xfrm>
              <a:off x="4537" y="1340"/>
              <a:ext cx="182" cy="244"/>
            </a:xfrm>
            <a:prstGeom prst="rect">
              <a:avLst/>
            </a:prstGeom>
            <a:noFill/>
            <a:ln w="9525">
              <a:noFill/>
              <a:miter lim="800000"/>
              <a:headEnd/>
              <a:tailEnd/>
            </a:ln>
            <a:effectLst/>
          </p:spPr>
          <p:txBody>
            <a:bodyPr wrap="none">
              <a:spAutoFit/>
            </a:bodyPr>
            <a:lstStyle/>
            <a:p>
              <a:pPr algn="ctr"/>
              <a:r>
                <a:rPr lang="en-US" sz="1400" b="0" i="0" dirty="0"/>
                <a:t>71</a:t>
              </a:r>
            </a:p>
          </p:txBody>
        </p:sp>
        <p:sp>
          <p:nvSpPr>
            <p:cNvPr id="31" name="Text Box 1055"/>
            <p:cNvSpPr txBox="1">
              <a:spLocks noChangeArrowheads="1"/>
            </p:cNvSpPr>
            <p:nvPr/>
          </p:nvSpPr>
          <p:spPr bwMode="auto">
            <a:xfrm>
              <a:off x="4513" y="1536"/>
              <a:ext cx="227" cy="244"/>
            </a:xfrm>
            <a:prstGeom prst="rect">
              <a:avLst/>
            </a:prstGeom>
            <a:noFill/>
            <a:ln w="9525">
              <a:noFill/>
              <a:miter lim="800000"/>
              <a:headEnd/>
              <a:tailEnd/>
            </a:ln>
            <a:effectLst/>
          </p:spPr>
          <p:txBody>
            <a:bodyPr>
              <a:spAutoFit/>
            </a:bodyPr>
            <a:lstStyle/>
            <a:p>
              <a:pPr algn="ctr"/>
              <a:r>
                <a:rPr lang="en-US" sz="1400" b="0" i="0" dirty="0"/>
                <a:t>21</a:t>
              </a:r>
            </a:p>
          </p:txBody>
        </p:sp>
        <p:sp>
          <p:nvSpPr>
            <p:cNvPr id="32" name="Text Box 1056"/>
            <p:cNvSpPr txBox="1">
              <a:spLocks noChangeArrowheads="1"/>
            </p:cNvSpPr>
            <p:nvPr/>
          </p:nvSpPr>
          <p:spPr bwMode="auto">
            <a:xfrm>
              <a:off x="4537" y="1721"/>
              <a:ext cx="182" cy="244"/>
            </a:xfrm>
            <a:prstGeom prst="rect">
              <a:avLst/>
            </a:prstGeom>
            <a:noFill/>
            <a:ln w="9525">
              <a:noFill/>
              <a:miter lim="800000"/>
              <a:headEnd/>
              <a:tailEnd/>
            </a:ln>
            <a:effectLst/>
          </p:spPr>
          <p:txBody>
            <a:bodyPr wrap="none">
              <a:spAutoFit/>
            </a:bodyPr>
            <a:lstStyle/>
            <a:p>
              <a:pPr algn="ctr"/>
              <a:r>
                <a:rPr lang="en-US" sz="1400" b="0" i="0" dirty="0"/>
                <a:t>48</a:t>
              </a:r>
            </a:p>
          </p:txBody>
        </p:sp>
        <p:sp>
          <p:nvSpPr>
            <p:cNvPr id="33" name="Text Box 1057"/>
            <p:cNvSpPr txBox="1">
              <a:spLocks noChangeArrowheads="1"/>
            </p:cNvSpPr>
            <p:nvPr/>
          </p:nvSpPr>
          <p:spPr bwMode="auto">
            <a:xfrm>
              <a:off x="4537" y="1917"/>
              <a:ext cx="182" cy="244"/>
            </a:xfrm>
            <a:prstGeom prst="rect">
              <a:avLst/>
            </a:prstGeom>
            <a:noFill/>
            <a:ln w="9525">
              <a:noFill/>
              <a:miter lim="800000"/>
              <a:headEnd/>
              <a:tailEnd/>
            </a:ln>
            <a:effectLst/>
          </p:spPr>
          <p:txBody>
            <a:bodyPr wrap="none">
              <a:spAutoFit/>
            </a:bodyPr>
            <a:lstStyle/>
            <a:p>
              <a:pPr algn="ctr"/>
              <a:r>
                <a:rPr lang="en-US" sz="1400" b="0" i="0"/>
                <a:t>62</a:t>
              </a:r>
            </a:p>
          </p:txBody>
        </p:sp>
        <p:sp>
          <p:nvSpPr>
            <p:cNvPr id="34" name="Text Box 1058"/>
            <p:cNvSpPr txBox="1">
              <a:spLocks noChangeArrowheads="1"/>
            </p:cNvSpPr>
            <p:nvPr/>
          </p:nvSpPr>
          <p:spPr bwMode="auto">
            <a:xfrm>
              <a:off x="4537" y="2108"/>
              <a:ext cx="182" cy="244"/>
            </a:xfrm>
            <a:prstGeom prst="rect">
              <a:avLst/>
            </a:prstGeom>
            <a:noFill/>
            <a:ln w="9525">
              <a:noFill/>
              <a:miter lim="800000"/>
              <a:headEnd/>
              <a:tailEnd/>
            </a:ln>
            <a:effectLst/>
          </p:spPr>
          <p:txBody>
            <a:bodyPr wrap="none">
              <a:spAutoFit/>
            </a:bodyPr>
            <a:lstStyle/>
            <a:p>
              <a:pPr algn="ctr"/>
              <a:r>
                <a:rPr lang="en-US" sz="1400" b="0" i="0"/>
                <a:t>15</a:t>
              </a:r>
            </a:p>
          </p:txBody>
        </p:sp>
        <p:sp>
          <p:nvSpPr>
            <p:cNvPr id="35" name="Text Box 1059"/>
            <p:cNvSpPr txBox="1">
              <a:spLocks noChangeArrowheads="1"/>
            </p:cNvSpPr>
            <p:nvPr/>
          </p:nvSpPr>
          <p:spPr bwMode="auto">
            <a:xfrm>
              <a:off x="4537" y="2299"/>
              <a:ext cx="182" cy="244"/>
            </a:xfrm>
            <a:prstGeom prst="rect">
              <a:avLst/>
            </a:prstGeom>
            <a:noFill/>
            <a:ln w="9525">
              <a:noFill/>
              <a:miter lim="800000"/>
              <a:headEnd/>
              <a:tailEnd/>
            </a:ln>
            <a:effectLst/>
          </p:spPr>
          <p:txBody>
            <a:bodyPr wrap="none">
              <a:spAutoFit/>
            </a:bodyPr>
            <a:lstStyle/>
            <a:p>
              <a:pPr algn="ctr"/>
              <a:r>
                <a:rPr lang="en-US" sz="1400" b="0" i="0"/>
                <a:t>44</a:t>
              </a:r>
            </a:p>
          </p:txBody>
        </p:sp>
        <p:sp>
          <p:nvSpPr>
            <p:cNvPr id="36" name="Line 1060"/>
            <p:cNvSpPr>
              <a:spLocks noChangeShapeType="1"/>
            </p:cNvSpPr>
            <p:nvPr/>
          </p:nvSpPr>
          <p:spPr bwMode="auto">
            <a:xfrm>
              <a:off x="4848" y="1104"/>
              <a:ext cx="0" cy="1392"/>
            </a:xfrm>
            <a:prstGeom prst="line">
              <a:avLst/>
            </a:prstGeom>
            <a:noFill/>
            <a:ln w="9525">
              <a:solidFill>
                <a:schemeClr val="tx1"/>
              </a:solidFill>
              <a:round/>
              <a:headEnd/>
              <a:tailEnd/>
            </a:ln>
            <a:effectLst/>
          </p:spPr>
          <p:txBody>
            <a:bodyPr wrap="none" anchor="ctr"/>
            <a:lstStyle/>
            <a:p>
              <a:endParaRPr lang="en-US"/>
            </a:p>
          </p:txBody>
        </p:sp>
        <p:sp>
          <p:nvSpPr>
            <p:cNvPr id="37" name="Text Box 1061"/>
            <p:cNvSpPr txBox="1">
              <a:spLocks noChangeArrowheads="1"/>
            </p:cNvSpPr>
            <p:nvPr/>
          </p:nvSpPr>
          <p:spPr bwMode="auto">
            <a:xfrm>
              <a:off x="4918" y="1150"/>
              <a:ext cx="282" cy="244"/>
            </a:xfrm>
            <a:prstGeom prst="rect">
              <a:avLst/>
            </a:prstGeom>
            <a:noFill/>
            <a:ln w="9525">
              <a:noFill/>
              <a:miter lim="800000"/>
              <a:headEnd/>
              <a:tailEnd/>
            </a:ln>
            <a:effectLst/>
          </p:spPr>
          <p:txBody>
            <a:bodyPr wrap="none">
              <a:spAutoFit/>
            </a:bodyPr>
            <a:lstStyle/>
            <a:p>
              <a:pPr algn="ctr"/>
              <a:r>
                <a:rPr lang="en-US" sz="1400" i="0"/>
                <a:t>Pred</a:t>
              </a:r>
              <a:r>
                <a:rPr lang="en-US" sz="1400" b="0" i="0"/>
                <a:t>.</a:t>
              </a:r>
            </a:p>
          </p:txBody>
        </p:sp>
        <p:sp>
          <p:nvSpPr>
            <p:cNvPr id="38" name="Text Box 1062"/>
            <p:cNvSpPr txBox="1">
              <a:spLocks noChangeArrowheads="1"/>
            </p:cNvSpPr>
            <p:nvPr/>
          </p:nvSpPr>
          <p:spPr bwMode="auto">
            <a:xfrm>
              <a:off x="4966" y="1340"/>
              <a:ext cx="182" cy="244"/>
            </a:xfrm>
            <a:prstGeom prst="rect">
              <a:avLst/>
            </a:prstGeom>
            <a:noFill/>
            <a:ln w="9525">
              <a:noFill/>
              <a:miter lim="800000"/>
              <a:headEnd/>
              <a:tailEnd/>
            </a:ln>
            <a:effectLst/>
          </p:spPr>
          <p:txBody>
            <a:bodyPr wrap="none">
              <a:spAutoFit/>
            </a:bodyPr>
            <a:lstStyle/>
            <a:p>
              <a:pPr algn="ctr"/>
              <a:r>
                <a:rPr lang="en-US" sz="1400" b="0" i="0"/>
                <a:t>68</a:t>
              </a:r>
            </a:p>
          </p:txBody>
        </p:sp>
        <p:sp>
          <p:nvSpPr>
            <p:cNvPr id="39" name="Text Box 1063"/>
            <p:cNvSpPr txBox="1">
              <a:spLocks noChangeArrowheads="1"/>
            </p:cNvSpPr>
            <p:nvPr/>
          </p:nvSpPr>
          <p:spPr bwMode="auto">
            <a:xfrm>
              <a:off x="4966" y="1532"/>
              <a:ext cx="182" cy="244"/>
            </a:xfrm>
            <a:prstGeom prst="rect">
              <a:avLst/>
            </a:prstGeom>
            <a:noFill/>
            <a:ln w="9525">
              <a:noFill/>
              <a:miter lim="800000"/>
              <a:headEnd/>
              <a:tailEnd/>
            </a:ln>
            <a:effectLst/>
          </p:spPr>
          <p:txBody>
            <a:bodyPr wrap="none">
              <a:spAutoFit/>
            </a:bodyPr>
            <a:lstStyle/>
            <a:p>
              <a:pPr algn="ctr"/>
              <a:r>
                <a:rPr lang="en-US" sz="1400" b="0" i="0"/>
                <a:t>29</a:t>
              </a:r>
            </a:p>
          </p:txBody>
        </p:sp>
        <p:sp>
          <p:nvSpPr>
            <p:cNvPr id="40" name="Text Box 1064"/>
            <p:cNvSpPr txBox="1">
              <a:spLocks noChangeArrowheads="1"/>
            </p:cNvSpPr>
            <p:nvPr/>
          </p:nvSpPr>
          <p:spPr bwMode="auto">
            <a:xfrm>
              <a:off x="4966" y="1722"/>
              <a:ext cx="182" cy="244"/>
            </a:xfrm>
            <a:prstGeom prst="rect">
              <a:avLst/>
            </a:prstGeom>
            <a:noFill/>
            <a:ln w="9525">
              <a:noFill/>
              <a:miter lim="800000"/>
              <a:headEnd/>
              <a:tailEnd/>
            </a:ln>
            <a:effectLst/>
          </p:spPr>
          <p:txBody>
            <a:bodyPr wrap="none">
              <a:spAutoFit/>
            </a:bodyPr>
            <a:lstStyle/>
            <a:p>
              <a:pPr algn="ctr"/>
              <a:r>
                <a:rPr lang="en-US" sz="1400" b="0" i="0"/>
                <a:t>42</a:t>
              </a:r>
            </a:p>
          </p:txBody>
        </p:sp>
        <p:sp>
          <p:nvSpPr>
            <p:cNvPr id="41" name="Text Box 1065"/>
            <p:cNvSpPr txBox="1">
              <a:spLocks noChangeArrowheads="1"/>
            </p:cNvSpPr>
            <p:nvPr/>
          </p:nvSpPr>
          <p:spPr bwMode="auto">
            <a:xfrm>
              <a:off x="4966" y="1917"/>
              <a:ext cx="182" cy="244"/>
            </a:xfrm>
            <a:prstGeom prst="rect">
              <a:avLst/>
            </a:prstGeom>
            <a:noFill/>
            <a:ln w="9525">
              <a:noFill/>
              <a:miter lim="800000"/>
              <a:headEnd/>
              <a:tailEnd/>
            </a:ln>
            <a:effectLst/>
          </p:spPr>
          <p:txBody>
            <a:bodyPr wrap="none">
              <a:spAutoFit/>
            </a:bodyPr>
            <a:lstStyle/>
            <a:p>
              <a:pPr algn="ctr"/>
              <a:r>
                <a:rPr lang="en-US" sz="1400" b="0" i="0"/>
                <a:t>53</a:t>
              </a:r>
            </a:p>
          </p:txBody>
        </p:sp>
        <p:sp>
          <p:nvSpPr>
            <p:cNvPr id="42" name="Text Box 1066"/>
            <p:cNvSpPr txBox="1">
              <a:spLocks noChangeArrowheads="1"/>
            </p:cNvSpPr>
            <p:nvPr/>
          </p:nvSpPr>
          <p:spPr bwMode="auto">
            <a:xfrm>
              <a:off x="4966" y="2108"/>
              <a:ext cx="182" cy="244"/>
            </a:xfrm>
            <a:prstGeom prst="rect">
              <a:avLst/>
            </a:prstGeom>
            <a:noFill/>
            <a:ln w="9525">
              <a:noFill/>
              <a:miter lim="800000"/>
              <a:headEnd/>
              <a:tailEnd/>
            </a:ln>
            <a:effectLst/>
          </p:spPr>
          <p:txBody>
            <a:bodyPr wrap="none">
              <a:spAutoFit/>
            </a:bodyPr>
            <a:lstStyle/>
            <a:p>
              <a:pPr algn="ctr"/>
              <a:r>
                <a:rPr lang="en-US" sz="1400" b="0" i="0"/>
                <a:t>14</a:t>
              </a:r>
            </a:p>
          </p:txBody>
        </p:sp>
        <p:sp>
          <p:nvSpPr>
            <p:cNvPr id="43" name="Text Box 1067"/>
            <p:cNvSpPr txBox="1">
              <a:spLocks noChangeArrowheads="1"/>
            </p:cNvSpPr>
            <p:nvPr/>
          </p:nvSpPr>
          <p:spPr bwMode="auto">
            <a:xfrm>
              <a:off x="4966" y="2299"/>
              <a:ext cx="182" cy="244"/>
            </a:xfrm>
            <a:prstGeom prst="rect">
              <a:avLst/>
            </a:prstGeom>
            <a:noFill/>
            <a:ln w="9525">
              <a:noFill/>
              <a:miter lim="800000"/>
              <a:headEnd/>
              <a:tailEnd/>
            </a:ln>
            <a:effectLst/>
          </p:spPr>
          <p:txBody>
            <a:bodyPr wrap="none">
              <a:spAutoFit/>
            </a:bodyPr>
            <a:lstStyle/>
            <a:p>
              <a:pPr algn="ctr"/>
              <a:r>
                <a:rPr lang="en-US" sz="1400" b="0" i="0"/>
                <a:t>36</a:t>
              </a:r>
            </a:p>
          </p:txBody>
        </p:sp>
      </p:grpSp>
      <p:sp>
        <p:nvSpPr>
          <p:cNvPr id="44" name="Text Box 1068"/>
          <p:cNvSpPr txBox="1">
            <a:spLocks noChangeArrowheads="1"/>
          </p:cNvSpPr>
          <p:nvPr/>
        </p:nvSpPr>
        <p:spPr bwMode="auto">
          <a:xfrm>
            <a:off x="152400" y="800100"/>
            <a:ext cx="2819400" cy="1015663"/>
          </a:xfrm>
          <a:prstGeom prst="rect">
            <a:avLst/>
          </a:prstGeom>
          <a:solidFill>
            <a:schemeClr val="bg1"/>
          </a:solidFill>
          <a:ln w="9525">
            <a:noFill/>
            <a:miter lim="800000"/>
            <a:headEnd/>
            <a:tailEnd/>
          </a:ln>
          <a:effectLst/>
        </p:spPr>
        <p:txBody>
          <a:bodyPr wrap="square">
            <a:spAutoFit/>
          </a:bodyPr>
          <a:lstStyle/>
          <a:p>
            <a:pPr algn="ctr"/>
            <a:r>
              <a:rPr lang="en-US" sz="1400" b="0" i="0" dirty="0"/>
              <a:t>Predicted net sand </a:t>
            </a:r>
            <a:r>
              <a:rPr lang="en-US" sz="1400" b="0" i="0" dirty="0" smtClean="0"/>
              <a:t>map </a:t>
            </a:r>
            <a:endParaRPr lang="en-US" sz="1400" b="0" i="0" dirty="0"/>
          </a:p>
          <a:p>
            <a:pPr algn="ctr"/>
            <a:r>
              <a:rPr lang="en-US" sz="1400" b="0" i="0" dirty="0"/>
              <a:t>generated from </a:t>
            </a:r>
            <a:r>
              <a:rPr lang="en-US" sz="1400" b="0" i="0" dirty="0" smtClean="0"/>
              <a:t>model based </a:t>
            </a:r>
            <a:r>
              <a:rPr lang="en-US" sz="1400" b="0" i="0" dirty="0"/>
              <a:t>seismic </a:t>
            </a:r>
            <a:r>
              <a:rPr lang="en-US" sz="1400" b="0" i="0" dirty="0" smtClean="0"/>
              <a:t>attribute analysis </a:t>
            </a:r>
            <a:r>
              <a:rPr lang="en-US" sz="1400" b="0" i="0" dirty="0"/>
              <a:t>and calibration</a:t>
            </a:r>
            <a:r>
              <a:rPr lang="en-US" sz="1600" b="0" i="0" dirty="0"/>
              <a:t>.</a:t>
            </a:r>
          </a:p>
        </p:txBody>
      </p:sp>
      <p:pic>
        <p:nvPicPr>
          <p:cNvPr id="126978" name="Picture 2"/>
          <p:cNvPicPr>
            <a:picLocks noChangeAspect="1" noChangeArrowheads="1"/>
          </p:cNvPicPr>
          <p:nvPr/>
        </p:nvPicPr>
        <p:blipFill>
          <a:blip r:embed="rId3" cstate="print"/>
          <a:srcRect/>
          <a:stretch>
            <a:fillRect/>
          </a:stretch>
        </p:blipFill>
        <p:spPr bwMode="auto">
          <a:xfrm>
            <a:off x="152400" y="1886121"/>
            <a:ext cx="2438400" cy="1891621"/>
          </a:xfrm>
          <a:prstGeom prst="rect">
            <a:avLst/>
          </a:prstGeom>
          <a:noFill/>
          <a:ln w="9525">
            <a:noFill/>
            <a:miter lim="800000"/>
            <a:headEnd/>
            <a:tailEnd/>
          </a:ln>
        </p:spPr>
      </p:pic>
      <p:grpSp>
        <p:nvGrpSpPr>
          <p:cNvPr id="50" name="Group 49"/>
          <p:cNvGrpSpPr/>
          <p:nvPr/>
        </p:nvGrpSpPr>
        <p:grpSpPr>
          <a:xfrm>
            <a:off x="3273623" y="800100"/>
            <a:ext cx="5794177" cy="4838700"/>
            <a:chOff x="3048000" y="876300"/>
            <a:chExt cx="5794177" cy="4838700"/>
          </a:xfrm>
        </p:grpSpPr>
        <p:grpSp>
          <p:nvGrpSpPr>
            <p:cNvPr id="2" name="Group 1027"/>
            <p:cNvGrpSpPr>
              <a:grpSpLocks/>
            </p:cNvGrpSpPr>
            <p:nvPr/>
          </p:nvGrpSpPr>
          <p:grpSpPr bwMode="auto">
            <a:xfrm>
              <a:off x="3048000" y="1149350"/>
              <a:ext cx="5640965" cy="4565650"/>
              <a:chOff x="1776" y="768"/>
              <a:chExt cx="3459" cy="3279"/>
            </a:xfrm>
          </p:grpSpPr>
          <p:pic>
            <p:nvPicPr>
              <p:cNvPr id="5" name="Picture 1028" descr="R:\gap\netsand_map.gif"/>
              <p:cNvPicPr>
                <a:picLocks noChangeAspect="1" noChangeArrowheads="1"/>
              </p:cNvPicPr>
              <p:nvPr/>
            </p:nvPicPr>
            <p:blipFill>
              <a:blip r:embed="rId4" cstate="print"/>
              <a:srcRect r="1691"/>
              <a:stretch>
                <a:fillRect/>
              </a:stretch>
            </p:blipFill>
            <p:spPr bwMode="auto">
              <a:xfrm>
                <a:off x="1776" y="768"/>
                <a:ext cx="3459" cy="3279"/>
              </a:xfrm>
              <a:prstGeom prst="rect">
                <a:avLst/>
              </a:prstGeom>
              <a:noFill/>
            </p:spPr>
          </p:pic>
          <p:sp>
            <p:nvSpPr>
              <p:cNvPr id="6" name="Text Box 1029"/>
              <p:cNvSpPr txBox="1">
                <a:spLocks noChangeArrowheads="1"/>
              </p:cNvSpPr>
              <p:nvPr/>
            </p:nvSpPr>
            <p:spPr bwMode="auto">
              <a:xfrm>
                <a:off x="3121" y="1728"/>
                <a:ext cx="336" cy="123"/>
              </a:xfrm>
              <a:prstGeom prst="rect">
                <a:avLst/>
              </a:prstGeom>
              <a:noFill/>
              <a:ln w="9525">
                <a:noFill/>
                <a:miter lim="800000"/>
                <a:headEnd/>
                <a:tailEnd/>
              </a:ln>
              <a:effectLst/>
            </p:spPr>
            <p:txBody>
              <a:bodyPr lIns="18288" tIns="9144" rIns="18288" bIns="9144">
                <a:spAutoFit/>
              </a:bodyPr>
              <a:lstStyle/>
              <a:p>
                <a:pPr algn="ctr"/>
                <a:r>
                  <a:rPr lang="en-US" sz="1000" i="0"/>
                  <a:t>Well B</a:t>
                </a:r>
                <a:endParaRPr lang="en-US" sz="800" b="0" i="0"/>
              </a:p>
            </p:txBody>
          </p:sp>
          <p:sp>
            <p:nvSpPr>
              <p:cNvPr id="7" name="Text Box 1030"/>
              <p:cNvSpPr txBox="1">
                <a:spLocks noChangeArrowheads="1"/>
              </p:cNvSpPr>
              <p:nvPr/>
            </p:nvSpPr>
            <p:spPr bwMode="auto">
              <a:xfrm>
                <a:off x="2927" y="2051"/>
                <a:ext cx="336" cy="123"/>
              </a:xfrm>
              <a:prstGeom prst="rect">
                <a:avLst/>
              </a:prstGeom>
              <a:noFill/>
              <a:ln w="9525">
                <a:noFill/>
                <a:miter lim="800000"/>
                <a:headEnd/>
                <a:tailEnd/>
              </a:ln>
              <a:effectLst/>
            </p:spPr>
            <p:txBody>
              <a:bodyPr lIns="18288" tIns="9144" rIns="18288" bIns="9144">
                <a:spAutoFit/>
              </a:bodyPr>
              <a:lstStyle/>
              <a:p>
                <a:pPr algn="ctr"/>
                <a:r>
                  <a:rPr lang="en-US" sz="1000" i="0"/>
                  <a:t>Well C</a:t>
                </a:r>
                <a:endParaRPr lang="en-US" sz="800" b="0" i="0"/>
              </a:p>
            </p:txBody>
          </p:sp>
          <p:sp>
            <p:nvSpPr>
              <p:cNvPr id="8" name="Text Box 1031"/>
              <p:cNvSpPr txBox="1">
                <a:spLocks noChangeArrowheads="1"/>
              </p:cNvSpPr>
              <p:nvPr/>
            </p:nvSpPr>
            <p:spPr bwMode="auto">
              <a:xfrm>
                <a:off x="2543" y="2016"/>
                <a:ext cx="336" cy="124"/>
              </a:xfrm>
              <a:prstGeom prst="rect">
                <a:avLst/>
              </a:prstGeom>
              <a:noFill/>
              <a:ln w="9525">
                <a:noFill/>
                <a:miter lim="800000"/>
                <a:headEnd/>
                <a:tailEnd/>
              </a:ln>
              <a:effectLst/>
            </p:spPr>
            <p:txBody>
              <a:bodyPr lIns="18288" tIns="9144" rIns="18288" bIns="9144">
                <a:spAutoFit/>
              </a:bodyPr>
              <a:lstStyle/>
              <a:p>
                <a:pPr algn="ctr"/>
                <a:r>
                  <a:rPr lang="en-US" sz="1000" i="0"/>
                  <a:t>Well E</a:t>
                </a:r>
                <a:endParaRPr lang="en-US" sz="800" b="0" i="0"/>
              </a:p>
            </p:txBody>
          </p:sp>
          <p:sp>
            <p:nvSpPr>
              <p:cNvPr id="9" name="Text Box 1032"/>
              <p:cNvSpPr txBox="1">
                <a:spLocks noChangeArrowheads="1"/>
              </p:cNvSpPr>
              <p:nvPr/>
            </p:nvSpPr>
            <p:spPr bwMode="auto">
              <a:xfrm>
                <a:off x="3311" y="3122"/>
                <a:ext cx="336" cy="124"/>
              </a:xfrm>
              <a:prstGeom prst="rect">
                <a:avLst/>
              </a:prstGeom>
              <a:noFill/>
              <a:ln w="9525">
                <a:noFill/>
                <a:miter lim="800000"/>
                <a:headEnd/>
                <a:tailEnd/>
              </a:ln>
              <a:effectLst/>
            </p:spPr>
            <p:txBody>
              <a:bodyPr lIns="18288" tIns="9144" rIns="18288" bIns="9144">
                <a:spAutoFit/>
              </a:bodyPr>
              <a:lstStyle/>
              <a:p>
                <a:pPr algn="ctr"/>
                <a:r>
                  <a:rPr lang="en-US" sz="1000" i="0"/>
                  <a:t>Well A</a:t>
                </a:r>
                <a:endParaRPr lang="en-US" sz="800" b="0" i="0"/>
              </a:p>
            </p:txBody>
          </p:sp>
          <p:sp>
            <p:nvSpPr>
              <p:cNvPr id="10" name="Text Box 1033"/>
              <p:cNvSpPr txBox="1">
                <a:spLocks noChangeArrowheads="1"/>
              </p:cNvSpPr>
              <p:nvPr/>
            </p:nvSpPr>
            <p:spPr bwMode="auto">
              <a:xfrm>
                <a:off x="2879" y="3072"/>
                <a:ext cx="336" cy="123"/>
              </a:xfrm>
              <a:prstGeom prst="rect">
                <a:avLst/>
              </a:prstGeom>
              <a:noFill/>
              <a:ln w="9525">
                <a:noFill/>
                <a:miter lim="800000"/>
                <a:headEnd/>
                <a:tailEnd/>
              </a:ln>
              <a:effectLst/>
            </p:spPr>
            <p:txBody>
              <a:bodyPr lIns="18288" tIns="9144" rIns="18288" bIns="9144">
                <a:spAutoFit/>
              </a:bodyPr>
              <a:lstStyle/>
              <a:p>
                <a:pPr algn="ctr"/>
                <a:r>
                  <a:rPr lang="en-US" sz="1000" i="0"/>
                  <a:t>Well D</a:t>
                </a:r>
                <a:endParaRPr lang="en-US" sz="800" b="0" i="0"/>
              </a:p>
            </p:txBody>
          </p:sp>
          <p:sp>
            <p:nvSpPr>
              <p:cNvPr id="11" name="Text Box 1034"/>
              <p:cNvSpPr txBox="1">
                <a:spLocks noChangeArrowheads="1"/>
              </p:cNvSpPr>
              <p:nvPr/>
            </p:nvSpPr>
            <p:spPr bwMode="auto">
              <a:xfrm>
                <a:off x="3840" y="2352"/>
                <a:ext cx="336" cy="123"/>
              </a:xfrm>
              <a:prstGeom prst="rect">
                <a:avLst/>
              </a:prstGeom>
              <a:noFill/>
              <a:ln w="9525">
                <a:noFill/>
                <a:miter lim="800000"/>
                <a:headEnd/>
                <a:tailEnd/>
              </a:ln>
              <a:effectLst/>
            </p:spPr>
            <p:txBody>
              <a:bodyPr lIns="18288" tIns="9144" rIns="18288" bIns="9144">
                <a:spAutoFit/>
              </a:bodyPr>
              <a:lstStyle/>
              <a:p>
                <a:pPr algn="ctr"/>
                <a:r>
                  <a:rPr lang="en-US" sz="1000" i="0"/>
                  <a:t>Well F</a:t>
                </a:r>
                <a:endParaRPr lang="en-US" sz="800" b="0" i="0"/>
              </a:p>
            </p:txBody>
          </p:sp>
        </p:grpSp>
        <p:sp>
          <p:nvSpPr>
            <p:cNvPr id="12" name="Text Box 1036"/>
            <p:cNvSpPr txBox="1">
              <a:spLocks noChangeArrowheads="1"/>
            </p:cNvSpPr>
            <p:nvPr/>
          </p:nvSpPr>
          <p:spPr bwMode="auto">
            <a:xfrm>
              <a:off x="4191000" y="876300"/>
              <a:ext cx="3107133" cy="369332"/>
            </a:xfrm>
            <a:prstGeom prst="rect">
              <a:avLst/>
            </a:prstGeom>
            <a:solidFill>
              <a:srgbClr val="FFFF99"/>
            </a:solidFill>
            <a:ln w="9525">
              <a:solidFill>
                <a:schemeClr val="bg2"/>
              </a:solidFill>
              <a:miter lim="800000"/>
              <a:headEnd/>
              <a:tailEnd/>
            </a:ln>
            <a:effectLst/>
          </p:spPr>
          <p:txBody>
            <a:bodyPr wrap="none">
              <a:spAutoFit/>
            </a:bodyPr>
            <a:lstStyle/>
            <a:p>
              <a:r>
                <a:rPr lang="en-US" sz="1800" b="0" i="0" dirty="0"/>
                <a:t>Predicted Net </a:t>
              </a:r>
              <a:r>
                <a:rPr lang="en-US" sz="1800" b="0" i="0" dirty="0" smtClean="0"/>
                <a:t>Sand – Interval A</a:t>
              </a:r>
              <a:endParaRPr lang="en-US" sz="2400" b="0" i="0" dirty="0"/>
            </a:p>
          </p:txBody>
        </p:sp>
        <p:sp>
          <p:nvSpPr>
            <p:cNvPr id="47" name="Up Arrow 46"/>
            <p:cNvSpPr/>
            <p:nvPr/>
          </p:nvSpPr>
          <p:spPr>
            <a:xfrm>
              <a:off x="7696200" y="4914900"/>
              <a:ext cx="304800" cy="457200"/>
            </a:xfrm>
            <a:prstGeom prst="upArrow">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8" name="Picture 3"/>
            <p:cNvPicPr>
              <a:picLocks noChangeAspect="1" noChangeArrowheads="1"/>
            </p:cNvPicPr>
            <p:nvPr/>
          </p:nvPicPr>
          <p:blipFill>
            <a:blip r:embed="rId5" cstate="print"/>
            <a:srcRect t="47059"/>
            <a:stretch>
              <a:fillRect/>
            </a:stretch>
          </p:blipFill>
          <p:spPr bwMode="auto">
            <a:xfrm>
              <a:off x="3886200" y="5486400"/>
              <a:ext cx="1078421" cy="128588"/>
            </a:xfrm>
            <a:prstGeom prst="rect">
              <a:avLst/>
            </a:prstGeom>
            <a:noFill/>
            <a:ln w="9525">
              <a:noFill/>
              <a:miter lim="800000"/>
              <a:headEnd/>
              <a:tailEnd/>
            </a:ln>
          </p:spPr>
        </p:pic>
        <p:sp>
          <p:nvSpPr>
            <p:cNvPr id="49" name="Text Box 1036"/>
            <p:cNvSpPr txBox="1">
              <a:spLocks noChangeArrowheads="1"/>
            </p:cNvSpPr>
            <p:nvPr/>
          </p:nvSpPr>
          <p:spPr bwMode="auto">
            <a:xfrm rot="5400000">
              <a:off x="7770249" y="3393052"/>
              <a:ext cx="1836080" cy="307777"/>
            </a:xfrm>
            <a:prstGeom prst="rect">
              <a:avLst/>
            </a:prstGeom>
            <a:solidFill>
              <a:schemeClr val="bg1"/>
            </a:solidFill>
            <a:ln w="9525">
              <a:solidFill>
                <a:schemeClr val="bg2"/>
              </a:solidFill>
              <a:miter lim="800000"/>
              <a:headEnd/>
              <a:tailEnd/>
            </a:ln>
            <a:effectLst/>
          </p:spPr>
          <p:txBody>
            <a:bodyPr wrap="none">
              <a:spAutoFit/>
            </a:bodyPr>
            <a:lstStyle/>
            <a:p>
              <a:r>
                <a:rPr lang="en-US" sz="1400" b="0" i="1" dirty="0"/>
                <a:t>Predicted Net </a:t>
              </a:r>
              <a:r>
                <a:rPr lang="en-US" sz="1400" b="0" i="1" dirty="0" smtClean="0"/>
                <a:t>Sand (ft)</a:t>
              </a:r>
              <a:endParaRPr lang="en-US" b="0" i="1" dirty="0"/>
            </a:p>
          </p:txBody>
        </p:sp>
      </p:grpSp>
      <p:grpSp>
        <p:nvGrpSpPr>
          <p:cNvPr id="55" name="Group 54"/>
          <p:cNvGrpSpPr/>
          <p:nvPr/>
        </p:nvGrpSpPr>
        <p:grpSpPr>
          <a:xfrm>
            <a:off x="180473" y="2857500"/>
            <a:ext cx="6938211" cy="2709110"/>
            <a:chOff x="180473" y="2857500"/>
            <a:chExt cx="6938211" cy="2709110"/>
          </a:xfrm>
        </p:grpSpPr>
        <p:sp>
          <p:nvSpPr>
            <p:cNvPr id="51" name="Rectangle 50"/>
            <p:cNvSpPr/>
            <p:nvPr/>
          </p:nvSpPr>
          <p:spPr>
            <a:xfrm>
              <a:off x="5105400" y="2857500"/>
              <a:ext cx="509337" cy="1905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609347" y="3278605"/>
              <a:ext cx="509337" cy="1905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80473" y="5333999"/>
              <a:ext cx="2859506" cy="232611"/>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80473" y="4632157"/>
              <a:ext cx="2859506" cy="232611"/>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2F2A387-2714-4BF1-94C0-87ADEFC08C47}" type="slidenum">
              <a:rPr lang="en-US" smtClean="0"/>
              <a:pPr/>
              <a:t>50</a:t>
            </a:fld>
            <a:endParaRPr lang="en-US"/>
          </a:p>
        </p:txBody>
      </p:sp>
      <p:sp>
        <p:nvSpPr>
          <p:cNvPr id="2" name="Title 1"/>
          <p:cNvSpPr>
            <a:spLocks noGrp="1"/>
          </p:cNvSpPr>
          <p:nvPr>
            <p:ph type="title"/>
          </p:nvPr>
        </p:nvSpPr>
        <p:spPr/>
        <p:txBody>
          <a:bodyPr/>
          <a:lstStyle/>
          <a:p>
            <a:r>
              <a:rPr lang="en-US" dirty="0" smtClean="0"/>
              <a:t>Relations between seismic properties and rock properties</a:t>
            </a:r>
            <a:br>
              <a:rPr lang="en-US" dirty="0" smtClean="0"/>
            </a:br>
            <a:endParaRPr lang="en-US" dirty="0"/>
          </a:p>
        </p:txBody>
      </p:sp>
      <p:sp>
        <p:nvSpPr>
          <p:cNvPr id="4" name="Rectangle 3"/>
          <p:cNvSpPr/>
          <p:nvPr/>
        </p:nvSpPr>
        <p:spPr>
          <a:xfrm>
            <a:off x="457200" y="952500"/>
            <a:ext cx="8229600" cy="4339650"/>
          </a:xfrm>
          <a:prstGeom prst="rect">
            <a:avLst/>
          </a:prstGeom>
        </p:spPr>
        <p:txBody>
          <a:bodyPr wrap="square">
            <a:spAutoFit/>
          </a:bodyPr>
          <a:lstStyle/>
          <a:p>
            <a:pPr>
              <a:buFont typeface="Arial" pitchFamily="34" charset="0"/>
              <a:buChar char="•"/>
            </a:pPr>
            <a:r>
              <a:rPr lang="en-US" sz="1200" b="1" dirty="0" smtClean="0"/>
              <a:t> Compaction</a:t>
            </a:r>
            <a:r>
              <a:rPr lang="en-US" sz="1200" dirty="0" smtClean="0"/>
              <a:t> Better-compacted rocks have higher seismic properties (compressional and shear velocities and impedances) because of better connectivity/contact.</a:t>
            </a:r>
          </a:p>
          <a:p>
            <a:pPr>
              <a:buFont typeface="Arial" pitchFamily="34" charset="0"/>
              <a:buChar char="•"/>
            </a:pPr>
            <a:r>
              <a:rPr lang="en-US" sz="1200" b="1" dirty="0" smtClean="0"/>
              <a:t> Consolidation</a:t>
            </a:r>
            <a:r>
              <a:rPr lang="en-US" sz="1200" dirty="0" smtClean="0"/>
              <a:t> Better-consolidated rocks have higher seismic properties because of better connectivity/contact.</a:t>
            </a:r>
          </a:p>
          <a:p>
            <a:pPr>
              <a:buFont typeface="Arial" pitchFamily="34" charset="0"/>
              <a:buChar char="•"/>
            </a:pPr>
            <a:r>
              <a:rPr lang="en-US" sz="1200" b="1" dirty="0" smtClean="0"/>
              <a:t> Age</a:t>
            </a:r>
            <a:r>
              <a:rPr lang="en-US" sz="1200" dirty="0" smtClean="0"/>
              <a:t> Older rocks have higher seismic properties because of better compaction.</a:t>
            </a:r>
          </a:p>
          <a:p>
            <a:pPr>
              <a:buFont typeface="Arial" pitchFamily="34" charset="0"/>
              <a:buChar char="•"/>
            </a:pPr>
            <a:r>
              <a:rPr lang="en-US" sz="1200" b="1" dirty="0" smtClean="0"/>
              <a:t> Cementation</a:t>
            </a:r>
            <a:r>
              <a:rPr lang="en-US" sz="1200" dirty="0" smtClean="0"/>
              <a:t> Cemented rocks have higher seismic properties because of better connectivity and contacts among grains.</a:t>
            </a:r>
          </a:p>
          <a:p>
            <a:pPr>
              <a:buFont typeface="Arial" pitchFamily="34" charset="0"/>
              <a:buChar char="•"/>
            </a:pPr>
            <a:r>
              <a:rPr lang="en-US" sz="1200" b="1" dirty="0" smtClean="0"/>
              <a:t> Texture</a:t>
            </a:r>
            <a:r>
              <a:rPr lang="en-US" sz="1200" dirty="0" smtClean="0"/>
              <a:t> </a:t>
            </a:r>
            <a:r>
              <a:rPr lang="en-US" sz="1200" dirty="0" err="1" smtClean="0"/>
              <a:t>Texture</a:t>
            </a:r>
            <a:r>
              <a:rPr lang="en-US" sz="1200" dirty="0" smtClean="0"/>
              <a:t> includes grain size, sorting, roundness, etc. In general, sands with larger grain size and sands with poorly sorted grains have higher seismic properties because of better contacts and lower porosity. Sands with angular grains have lower seismic properties but higher </a:t>
            </a:r>
            <a:r>
              <a:rPr lang="en-US" sz="1200" i="1" dirty="0" smtClean="0"/>
              <a:t>Vp /Vs </a:t>
            </a:r>
            <a:r>
              <a:rPr lang="en-US" sz="1200" dirty="0" smtClean="0"/>
              <a:t>compared with sands composed of spherical grains.</a:t>
            </a:r>
          </a:p>
          <a:p>
            <a:pPr>
              <a:buFont typeface="Arial" pitchFamily="34" charset="0"/>
              <a:buChar char="•"/>
            </a:pPr>
            <a:r>
              <a:rPr lang="en-US" sz="1200" b="1" dirty="0" smtClean="0"/>
              <a:t> Clay content </a:t>
            </a:r>
            <a:r>
              <a:rPr lang="en-US" sz="1200" dirty="0" smtClean="0"/>
              <a:t>The effect of clay on seismic properties depends on the position of the clay particles inside the rock. Statistically, rocks with higher clay content have lower seismic properties and higher </a:t>
            </a:r>
            <a:r>
              <a:rPr lang="en-US" sz="1200" i="1" dirty="0" smtClean="0"/>
              <a:t>Vp /Vs .</a:t>
            </a:r>
          </a:p>
          <a:p>
            <a:pPr>
              <a:buFont typeface="Arial" pitchFamily="34" charset="0"/>
              <a:buChar char="•"/>
            </a:pPr>
            <a:r>
              <a:rPr lang="en-US" sz="1200" b="1" dirty="0" smtClean="0"/>
              <a:t> Anisotropy</a:t>
            </a:r>
            <a:r>
              <a:rPr lang="en-US" sz="1200" dirty="0" smtClean="0"/>
              <a:t> Two types of anisotropy exist: intrinsic and induced. Almost all shales are intrinsically anisotropic. A good approximation of shale anisotropy for flat layers is vertical transverse isotropy. Older, consolidated shales usually have higher degrees of seismic anisotropy. Stress anisotropy is the major cause of induced anisotropy. Most reservoir rocks can be approximated being intrinsically isotropic unless they are finely layered.</a:t>
            </a:r>
          </a:p>
          <a:p>
            <a:pPr>
              <a:buFont typeface="Arial" pitchFamily="34" charset="0"/>
              <a:buChar char="•"/>
            </a:pPr>
            <a:r>
              <a:rPr lang="en-US" sz="1200" b="1" dirty="0" smtClean="0"/>
              <a:t> Fractures</a:t>
            </a:r>
            <a:r>
              <a:rPr lang="en-US" sz="1200" dirty="0" smtClean="0"/>
              <a:t> : Fractures cause seismic properties to decrease. Compressional properties are affected much more by fractures compared to shear properties when the waves are polarized across the fractures. Waves polarized perpendicular to a fracture have low </a:t>
            </a:r>
            <a:r>
              <a:rPr lang="en-US" sz="1200" i="1" dirty="0" err="1" smtClean="0"/>
              <a:t>Vp</a:t>
            </a:r>
            <a:r>
              <a:rPr lang="en-US" sz="1200" i="1" dirty="0" smtClean="0"/>
              <a:t>/Vs . Aligned fractures also cause seismic anisotropy.</a:t>
            </a:r>
          </a:p>
          <a:p>
            <a:pPr>
              <a:buFont typeface="Arial" pitchFamily="34" charset="0"/>
              <a:buChar char="•"/>
            </a:pPr>
            <a:r>
              <a:rPr lang="en-US" sz="1200" b="1" dirty="0" smtClean="0"/>
              <a:t> Porosity:</a:t>
            </a:r>
            <a:r>
              <a:rPr lang="en-US" sz="1200" dirty="0" smtClean="0"/>
              <a:t> Statistically, seismic properties decrease as porosity increases. </a:t>
            </a:r>
            <a:r>
              <a:rPr lang="en-US" sz="1200" i="1" dirty="0" smtClean="0"/>
              <a:t>Vp /Vs is normally not a strong function of </a:t>
            </a:r>
            <a:r>
              <a:rPr lang="en-US" sz="1200" dirty="0" smtClean="0"/>
              <a:t>porosity.</a:t>
            </a:r>
          </a:p>
          <a:p>
            <a:pPr>
              <a:buFont typeface="Arial" pitchFamily="34" charset="0"/>
              <a:buChar char="•"/>
            </a:pPr>
            <a:r>
              <a:rPr lang="en-US" sz="1200" b="1" dirty="0" smtClean="0"/>
              <a:t> Lithology</a:t>
            </a:r>
            <a:r>
              <a:rPr lang="en-US" sz="1200" dirty="0" smtClean="0"/>
              <a:t>: Dolomite has high seismic properties, followed by limestone and sand. Shales may have higher or lower seismic properties than sands. Limestone has high </a:t>
            </a:r>
            <a:r>
              <a:rPr lang="en-US" sz="1200" i="1" dirty="0" smtClean="0"/>
              <a:t>Vp /Vs , followed by dolomite and sands. Shales </a:t>
            </a:r>
            <a:r>
              <a:rPr lang="en-US" sz="1200" dirty="0" smtClean="0"/>
              <a:t>always have higher </a:t>
            </a:r>
            <a:r>
              <a:rPr lang="en-US" sz="1200" i="1" dirty="0" smtClean="0"/>
              <a:t>Vp /Vs than sands. </a:t>
            </a:r>
            <a:r>
              <a:rPr lang="en-US" sz="1200" i="1" dirty="0" err="1" smtClean="0"/>
              <a:t>Uncompacted</a:t>
            </a:r>
            <a:r>
              <a:rPr lang="en-US" sz="1200" i="1" dirty="0" smtClean="0"/>
              <a:t> sands may also have high Vp /Vs .</a:t>
            </a:r>
          </a:p>
          <a:p>
            <a:pPr>
              <a:buFont typeface="Arial" pitchFamily="34" charset="0"/>
              <a:buChar char="•"/>
            </a:pPr>
            <a:r>
              <a:rPr lang="en-US" sz="1200" b="1" dirty="0" smtClean="0"/>
              <a:t> Pore shape: </a:t>
            </a:r>
            <a:r>
              <a:rPr lang="en-US" sz="1200" dirty="0" smtClean="0"/>
              <a:t>Pore shape is the most important factor influencing seismic properties yet is the hardest to quantify. In general, rocks with flat pores have lower</a:t>
            </a:r>
            <a:endParaRPr lang="en-US" sz="1200" dirty="0"/>
          </a:p>
        </p:txBody>
      </p:sp>
      <p:sp>
        <p:nvSpPr>
          <p:cNvPr id="6" name="Rectangle 5"/>
          <p:cNvSpPr/>
          <p:nvPr/>
        </p:nvSpPr>
        <p:spPr>
          <a:xfrm>
            <a:off x="0" y="5468779"/>
            <a:ext cx="928459" cy="246221"/>
          </a:xfrm>
          <a:prstGeom prst="rect">
            <a:avLst/>
          </a:prstGeom>
        </p:spPr>
        <p:txBody>
          <a:bodyPr wrap="none">
            <a:spAutoFit/>
          </a:bodyPr>
          <a:lstStyle/>
          <a:p>
            <a:r>
              <a:rPr lang="en-US" sz="1000" i="1" dirty="0" smtClean="0">
                <a:solidFill>
                  <a:schemeClr val="tx1">
                    <a:lumMod val="50000"/>
                    <a:lumOff val="50000"/>
                  </a:schemeClr>
                </a:solidFill>
              </a:rPr>
              <a:t>Wang, (2010).</a:t>
            </a:r>
            <a:endParaRPr lang="en-US" sz="1000" dirty="0">
              <a:solidFill>
                <a:schemeClr val="tx1">
                  <a:lumMod val="50000"/>
                  <a:lumOff val="50000"/>
                </a:schemeClr>
              </a:solidFill>
            </a:endParaRP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2F2A387-2714-4BF1-94C0-87ADEFC08C47}" type="slidenum">
              <a:rPr lang="en-US" smtClean="0"/>
              <a:pPr/>
              <a:t>51</a:t>
            </a:fld>
            <a:endParaRPr lang="en-US"/>
          </a:p>
        </p:txBody>
      </p:sp>
      <p:sp>
        <p:nvSpPr>
          <p:cNvPr id="2" name="Title 1"/>
          <p:cNvSpPr>
            <a:spLocks noGrp="1"/>
          </p:cNvSpPr>
          <p:nvPr>
            <p:ph type="title"/>
          </p:nvPr>
        </p:nvSpPr>
        <p:spPr/>
        <p:txBody>
          <a:bodyPr/>
          <a:lstStyle/>
          <a:p>
            <a:r>
              <a:rPr lang="en-US" dirty="0" smtClean="0"/>
              <a:t>Relations between seismic properties and rock properties</a:t>
            </a:r>
            <a:br>
              <a:rPr lang="en-US" dirty="0" smtClean="0"/>
            </a:br>
            <a:endParaRPr lang="en-US" dirty="0"/>
          </a:p>
        </p:txBody>
      </p:sp>
      <p:sp>
        <p:nvSpPr>
          <p:cNvPr id="4" name="Rectangle 3"/>
          <p:cNvSpPr/>
          <p:nvPr/>
        </p:nvSpPr>
        <p:spPr>
          <a:xfrm>
            <a:off x="457200" y="876300"/>
            <a:ext cx="8229600" cy="4339650"/>
          </a:xfrm>
          <a:prstGeom prst="rect">
            <a:avLst/>
          </a:prstGeom>
        </p:spPr>
        <p:txBody>
          <a:bodyPr wrap="square">
            <a:spAutoFit/>
          </a:bodyPr>
          <a:lstStyle/>
          <a:p>
            <a:pPr>
              <a:buFont typeface="Arial" pitchFamily="34" charset="0"/>
              <a:buChar char="•"/>
            </a:pPr>
            <a:r>
              <a:rPr lang="en-US" sz="1200" b="1" dirty="0" smtClean="0"/>
              <a:t> Viscosity: </a:t>
            </a:r>
            <a:r>
              <a:rPr lang="en-US" sz="1200" dirty="0" smtClean="0"/>
              <a:t>Rocks with more viscous oil tend to have higher seismic properties. When viscosity is extremely high, the oil may act as a semisolid in the rock, resulting in higher seismic properties.</a:t>
            </a:r>
          </a:p>
          <a:p>
            <a:pPr>
              <a:buFont typeface="Arial" pitchFamily="34" charset="0"/>
              <a:buChar char="•"/>
            </a:pPr>
            <a:r>
              <a:rPr lang="en-US" sz="1200" b="1" dirty="0" smtClean="0"/>
              <a:t> API Gravity: </a:t>
            </a:r>
            <a:r>
              <a:rPr lang="en-US" sz="1200" dirty="0" smtClean="0"/>
              <a:t>Higher-density oils have higher bulk moduli (lower compressibility). As a result, rocks with higher-density oils have higher compressional properties and shear impedance, but shear velocity may be lower.</a:t>
            </a:r>
          </a:p>
          <a:p>
            <a:pPr>
              <a:buFont typeface="Arial" pitchFamily="34" charset="0"/>
              <a:buChar char="•"/>
            </a:pPr>
            <a:r>
              <a:rPr lang="en-US" sz="1200" b="1" dirty="0" smtClean="0"/>
              <a:t> Wettability: </a:t>
            </a:r>
            <a:r>
              <a:rPr lang="en-US" sz="1200" dirty="0" smtClean="0"/>
              <a:t>Wetting changes the interfacial energy between the rock and the saturating fluid (the interfacial forces are attractive between the wetting fluid and the solid surface and repulsive between a nonwetting fluid and the solid surface). A rock fully saturated with a nonwetting fluid has slightly higher seismic properties compared with the same rock saturated with the same but wetting fluid. Most sands are water wet, so seismic properties decrease when water is added to a dry rock (softening effect).</a:t>
            </a:r>
          </a:p>
          <a:p>
            <a:pPr>
              <a:buFont typeface="Arial" pitchFamily="34" charset="0"/>
              <a:buChar char="•"/>
            </a:pPr>
            <a:r>
              <a:rPr lang="en-US" sz="1200" b="1" dirty="0" smtClean="0"/>
              <a:t> Fluid composition and type: </a:t>
            </a:r>
            <a:r>
              <a:rPr lang="en-US" sz="1200" dirty="0" smtClean="0"/>
              <a:t>Heavier oils contain higher carbon-number hydrocarbons so that their bulk moduli are higher. As a result, rocks saturated with heavier oils show higher compressional properties. Shear properties are much less affected, with shear impedance being slightly higher and shear velocity being slightly lower. In general, high-salinity brine has the highest bulk modulus, followed by low-salinity brine, freshwater, oil, and gas. But some heavy oils may have a bulk modulus as high as or even higher than that of water.</a:t>
            </a:r>
          </a:p>
          <a:p>
            <a:pPr>
              <a:buFont typeface="Arial" pitchFamily="34" charset="0"/>
              <a:buChar char="•"/>
            </a:pPr>
            <a:r>
              <a:rPr lang="en-US" sz="1200" b="1" dirty="0" smtClean="0"/>
              <a:t> Fluid phase </a:t>
            </a:r>
            <a:r>
              <a:rPr lang="en-US" sz="1200" dirty="0" smtClean="0"/>
              <a:t>Rocks saturated with fluids in their gaseous phase (hydrocarbon gas, steam, CO2 gas) have lower compressional seismic properties and shear impedances but slightly higher shear velocities because of the fluids’ higher compressibility and lower bulk density, resulting in lower </a:t>
            </a:r>
            <a:r>
              <a:rPr lang="en-US" sz="1200" dirty="0" err="1" smtClean="0"/>
              <a:t>Vp</a:t>
            </a:r>
            <a:r>
              <a:rPr lang="en-US" sz="1200" dirty="0" smtClean="0"/>
              <a:t>/Vs in the rocks. Seismic properties hardly depend on the amount of gas when gas saturation is between 5% and 100%.</a:t>
            </a:r>
          </a:p>
          <a:p>
            <a:pPr>
              <a:buFont typeface="Arial" pitchFamily="34" charset="0"/>
              <a:buChar char="•"/>
            </a:pPr>
            <a:r>
              <a:rPr lang="en-US" sz="1200" dirty="0" smtClean="0"/>
              <a:t> </a:t>
            </a:r>
            <a:r>
              <a:rPr lang="en-US" sz="1200" b="1" dirty="0" smtClean="0"/>
              <a:t>Gas-oil and gas-water ratios :</a:t>
            </a:r>
            <a:r>
              <a:rPr lang="en-US" sz="1200" dirty="0" smtClean="0"/>
              <a:t>The larger the amount of gas dissolved in an oil, the lower the bulk modulus. Some high gas-oil-ratio (GOR) oils act like gas seismically, resulting in “bright spots” at oil-water contacts. Rocks saturated with high GOR oils have lower compressional seismic properties compared to the same rocks saturated with gas-free oils. Gas dissolved in water has little effect on the bulk modulus because of the unique molecular structure of water. Little gas can be dissolved in water anyway.</a:t>
            </a:r>
          </a:p>
          <a:p>
            <a:pPr>
              <a:buFont typeface="Arial" pitchFamily="34" charset="0"/>
              <a:buChar char="•"/>
            </a:pPr>
            <a:r>
              <a:rPr lang="en-US" sz="1200" b="1" dirty="0" smtClean="0"/>
              <a:t> Saturation: </a:t>
            </a:r>
            <a:r>
              <a:rPr lang="en-US" sz="1200" dirty="0" smtClean="0"/>
              <a:t>Full saturation of a liquid in a rock increases the compressional seismic properties and shear impedance but decreases Vs, resulting in increases in </a:t>
            </a:r>
            <a:r>
              <a:rPr lang="en-US" sz="1200" dirty="0" err="1" smtClean="0"/>
              <a:t>Vp</a:t>
            </a:r>
            <a:r>
              <a:rPr lang="en-US" sz="1200" dirty="0" smtClean="0"/>
              <a:t>/Vs . When gas is introduced to a fully liquid-saturated rock, the compressional seismic properties and shear impedance all decrease but Vs increases, resulting in lower </a:t>
            </a:r>
            <a:r>
              <a:rPr lang="en-US" sz="1200" dirty="0" err="1" smtClean="0"/>
              <a:t>Vp</a:t>
            </a:r>
            <a:r>
              <a:rPr lang="en-US" sz="1200" dirty="0" smtClean="0"/>
              <a:t>/Vs . The magnitude of saturation effect is higher in rocks with weak frames and/or flat pores (cracks, fractures).</a:t>
            </a:r>
            <a:endParaRPr lang="en-US" sz="1200" dirty="0"/>
          </a:p>
        </p:txBody>
      </p:sp>
      <p:sp>
        <p:nvSpPr>
          <p:cNvPr id="5" name="Rectangle 4"/>
          <p:cNvSpPr/>
          <p:nvPr/>
        </p:nvSpPr>
        <p:spPr>
          <a:xfrm>
            <a:off x="0" y="5468779"/>
            <a:ext cx="928459" cy="246221"/>
          </a:xfrm>
          <a:prstGeom prst="rect">
            <a:avLst/>
          </a:prstGeom>
        </p:spPr>
        <p:txBody>
          <a:bodyPr wrap="none">
            <a:spAutoFit/>
          </a:bodyPr>
          <a:lstStyle/>
          <a:p>
            <a:r>
              <a:rPr lang="en-US" sz="1000" i="1" dirty="0" smtClean="0">
                <a:solidFill>
                  <a:schemeClr val="tx1">
                    <a:lumMod val="50000"/>
                    <a:lumOff val="50000"/>
                  </a:schemeClr>
                </a:solidFill>
              </a:rPr>
              <a:t>Wang, (2010).</a:t>
            </a:r>
            <a:endParaRPr lang="en-US" sz="1000" dirty="0">
              <a:solidFill>
                <a:schemeClr val="tx1">
                  <a:lumMod val="50000"/>
                  <a:lumOff val="50000"/>
                </a:schemeClr>
              </a:solidFill>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73731" name="Object 3"/>
          <p:cNvGraphicFramePr>
            <a:graphicFrameLocks noChangeAspect="1"/>
          </p:cNvGraphicFramePr>
          <p:nvPr/>
        </p:nvGraphicFramePr>
        <p:xfrm>
          <a:off x="534988" y="831850"/>
          <a:ext cx="8386762" cy="4918075"/>
        </p:xfrm>
        <a:graphic>
          <a:graphicData uri="http://schemas.openxmlformats.org/presentationml/2006/ole">
            <p:oleObj spid="_x0000_s73731" name="Document" r:id="rId3" imgW="11565578" imgH="6779739" progId="Word.Document.12">
              <p:embed/>
            </p:oleObj>
          </a:graphicData>
        </a:graphic>
      </p:graphicFrame>
      <p:sp>
        <p:nvSpPr>
          <p:cNvPr id="4"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52</a:t>
            </a:fld>
            <a:endParaRPr lang="en-US"/>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72705" name="Object 1"/>
          <p:cNvGraphicFramePr>
            <a:graphicFrameLocks noChangeAspect="1"/>
          </p:cNvGraphicFramePr>
          <p:nvPr/>
        </p:nvGraphicFramePr>
        <p:xfrm>
          <a:off x="533400" y="830263"/>
          <a:ext cx="8186738" cy="5054600"/>
        </p:xfrm>
        <a:graphic>
          <a:graphicData uri="http://schemas.openxmlformats.org/presentationml/2006/ole">
            <p:oleObj spid="_x0000_s72705" name="Document" r:id="rId3" imgW="10991825" imgH="6777939" progId="Word.Document.12">
              <p:embed/>
            </p:oleObj>
          </a:graphicData>
        </a:graphic>
      </p:graphicFrame>
      <p:sp>
        <p:nvSpPr>
          <p:cNvPr id="4" name="Slide Number Placeholder 2"/>
          <p:cNvSpPr>
            <a:spLocks noGrp="1"/>
          </p:cNvSpPr>
          <p:nvPr>
            <p:ph type="sldNum" sz="quarter" idx="4"/>
          </p:nvPr>
        </p:nvSpPr>
        <p:spPr>
          <a:xfrm>
            <a:off x="7010400" y="5410731"/>
            <a:ext cx="2133600" cy="304271"/>
          </a:xfrm>
        </p:spPr>
        <p:txBody>
          <a:bodyPr/>
          <a:lstStyle/>
          <a:p>
            <a:fld id="{C2F2A387-2714-4BF1-94C0-87ADEFC08C47}" type="slidenum">
              <a:rPr lang="en-US" smtClean="0"/>
              <a:pPr/>
              <a:t>53</a:t>
            </a:fld>
            <a:endParaRPr lang="en-US"/>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Fluid Type: What Kind of Response ?</a:t>
            </a:r>
            <a:endParaRPr lang="en-US" dirty="0"/>
          </a:p>
        </p:txBody>
      </p:sp>
      <p:sp>
        <p:nvSpPr>
          <p:cNvPr id="4" name="Slide Number Placeholder 2"/>
          <p:cNvSpPr txBox="1">
            <a:spLocks/>
          </p:cNvSpPr>
          <p:nvPr/>
        </p:nvSpPr>
        <p:spPr>
          <a:xfrm>
            <a:off x="7010400" y="5372629"/>
            <a:ext cx="2133600" cy="304271"/>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2F2A387-2714-4BF1-94C0-87ADEFC08C47}"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 Box 1027"/>
          <p:cNvSpPr txBox="1">
            <a:spLocks noChangeArrowheads="1"/>
          </p:cNvSpPr>
          <p:nvPr/>
        </p:nvSpPr>
        <p:spPr bwMode="auto">
          <a:xfrm>
            <a:off x="135134" y="1194597"/>
            <a:ext cx="2112882" cy="805492"/>
          </a:xfrm>
          <a:prstGeom prst="rect">
            <a:avLst/>
          </a:prstGeom>
          <a:noFill/>
          <a:ln w="9525">
            <a:noFill/>
            <a:miter lim="800000"/>
            <a:headEnd/>
            <a:tailEnd/>
          </a:ln>
          <a:effectLst/>
        </p:spPr>
        <p:txBody>
          <a:bodyPr lIns="96661" tIns="48331" rIns="96661" bIns="48331">
            <a:spAutoFit/>
          </a:bodyPr>
          <a:lstStyle/>
          <a:p>
            <a:pPr algn="r" defTabSz="966788"/>
            <a:r>
              <a:rPr lang="en-US" sz="2000" b="0" i="0" dirty="0">
                <a:solidFill>
                  <a:schemeClr val="tx1"/>
                </a:solidFill>
              </a:rPr>
              <a:t>Class III DHI</a:t>
            </a:r>
          </a:p>
          <a:p>
            <a:pPr algn="r" defTabSz="966788"/>
            <a:r>
              <a:rPr lang="en-US" sz="1300" b="0" dirty="0">
                <a:solidFill>
                  <a:schemeClr val="tx1"/>
                </a:solidFill>
              </a:rPr>
              <a:t>Strong, Brightening Low Impedance Reflection</a:t>
            </a:r>
            <a:endParaRPr lang="en-US" sz="2100" b="0" i="0" dirty="0">
              <a:solidFill>
                <a:schemeClr val="tx1"/>
              </a:solidFill>
            </a:endParaRPr>
          </a:p>
        </p:txBody>
      </p:sp>
      <p:pic>
        <p:nvPicPr>
          <p:cNvPr id="6" name="Picture 1028" descr="E:\nigeria\wafahmy\cgm\avo_school_nsea_class1.tif"/>
          <p:cNvPicPr>
            <a:picLocks noChangeAspect="1" noChangeArrowheads="1"/>
          </p:cNvPicPr>
          <p:nvPr/>
        </p:nvPicPr>
        <p:blipFill>
          <a:blip r:embed="rId3" cstate="print">
            <a:lum bright="6000"/>
          </a:blip>
          <a:srcRect l="4128" t="7826" r="1651" b="56178"/>
          <a:stretch>
            <a:fillRect/>
          </a:stretch>
        </p:blipFill>
        <p:spPr bwMode="auto">
          <a:xfrm>
            <a:off x="2388781" y="3943690"/>
            <a:ext cx="4642427" cy="1316755"/>
          </a:xfrm>
          <a:prstGeom prst="rect">
            <a:avLst/>
          </a:prstGeom>
          <a:solidFill>
            <a:schemeClr val="tx1"/>
          </a:solidFill>
          <a:ln w="57150">
            <a:solidFill>
              <a:schemeClr val="bg2"/>
            </a:solidFill>
            <a:miter lim="800000"/>
            <a:headEnd/>
            <a:tailEnd/>
          </a:ln>
          <a:effectLst/>
        </p:spPr>
      </p:pic>
      <p:pic>
        <p:nvPicPr>
          <p:cNvPr id="7" name="Picture 1029" descr="T:\nigeria\wafahmy\cgm\class2_response_fullfar.tif"/>
          <p:cNvPicPr>
            <a:picLocks noChangeAspect="1" noChangeArrowheads="1"/>
          </p:cNvPicPr>
          <p:nvPr/>
        </p:nvPicPr>
        <p:blipFill>
          <a:blip r:embed="rId4" cstate="print"/>
          <a:srcRect b="52820"/>
          <a:stretch>
            <a:fillRect/>
          </a:stretch>
        </p:blipFill>
        <p:spPr bwMode="auto">
          <a:xfrm>
            <a:off x="2388781" y="2569875"/>
            <a:ext cx="4629758" cy="1259696"/>
          </a:xfrm>
          <a:prstGeom prst="rect">
            <a:avLst/>
          </a:prstGeom>
          <a:solidFill>
            <a:schemeClr val="tx1"/>
          </a:solidFill>
          <a:ln w="57150">
            <a:solidFill>
              <a:schemeClr val="bg2"/>
            </a:solidFill>
            <a:miter lim="800000"/>
            <a:headEnd/>
            <a:tailEnd/>
          </a:ln>
        </p:spPr>
      </p:pic>
      <p:sp>
        <p:nvSpPr>
          <p:cNvPr id="8" name="Line 1030"/>
          <p:cNvSpPr>
            <a:spLocks noChangeShapeType="1"/>
          </p:cNvSpPr>
          <p:nvPr/>
        </p:nvSpPr>
        <p:spPr bwMode="auto">
          <a:xfrm>
            <a:off x="3134835" y="2768851"/>
            <a:ext cx="1358382" cy="1463"/>
          </a:xfrm>
          <a:prstGeom prst="line">
            <a:avLst/>
          </a:prstGeom>
          <a:noFill/>
          <a:ln w="25400">
            <a:solidFill>
              <a:srgbClr val="FFFF00"/>
            </a:solidFill>
            <a:round/>
            <a:headEnd/>
            <a:tailEnd type="triangle" w="med" len="med"/>
          </a:ln>
          <a:effectLst/>
        </p:spPr>
        <p:txBody>
          <a:bodyPr wrap="none" anchor="ctr"/>
          <a:lstStyle/>
          <a:p>
            <a:endParaRPr lang="en-US"/>
          </a:p>
        </p:txBody>
      </p:sp>
      <p:sp>
        <p:nvSpPr>
          <p:cNvPr id="9" name="Line 1031"/>
          <p:cNvSpPr>
            <a:spLocks noChangeShapeType="1"/>
          </p:cNvSpPr>
          <p:nvPr/>
        </p:nvSpPr>
        <p:spPr bwMode="auto">
          <a:xfrm>
            <a:off x="3095421" y="2757147"/>
            <a:ext cx="610920" cy="446234"/>
          </a:xfrm>
          <a:prstGeom prst="line">
            <a:avLst/>
          </a:prstGeom>
          <a:noFill/>
          <a:ln w="25400">
            <a:solidFill>
              <a:srgbClr val="FFFF00"/>
            </a:solidFill>
            <a:round/>
            <a:headEnd/>
            <a:tailEnd type="triangle" w="med" len="med"/>
          </a:ln>
          <a:effectLst/>
        </p:spPr>
        <p:txBody>
          <a:bodyPr wrap="none" anchor="ctr"/>
          <a:lstStyle/>
          <a:p>
            <a:endParaRPr lang="en-US"/>
          </a:p>
        </p:txBody>
      </p:sp>
      <p:pic>
        <p:nvPicPr>
          <p:cNvPr id="10" name="Picture 1032" descr="T:\nigeria\wafahmy\cgm\class3_response.tif"/>
          <p:cNvPicPr>
            <a:picLocks noChangeAspect="1" noChangeArrowheads="1"/>
          </p:cNvPicPr>
          <p:nvPr/>
        </p:nvPicPr>
        <p:blipFill>
          <a:blip r:embed="rId5" cstate="print"/>
          <a:srcRect b="72043"/>
          <a:stretch>
            <a:fillRect/>
          </a:stretch>
        </p:blipFill>
        <p:spPr bwMode="auto">
          <a:xfrm>
            <a:off x="2388781" y="1196060"/>
            <a:ext cx="4629758" cy="1237750"/>
          </a:xfrm>
          <a:prstGeom prst="rect">
            <a:avLst/>
          </a:prstGeom>
          <a:noFill/>
          <a:ln w="57150">
            <a:solidFill>
              <a:schemeClr val="bg2"/>
            </a:solidFill>
            <a:miter lim="800000"/>
            <a:headEnd/>
            <a:tailEnd/>
          </a:ln>
        </p:spPr>
      </p:pic>
      <p:sp>
        <p:nvSpPr>
          <p:cNvPr id="11" name="Line 1033"/>
          <p:cNvSpPr>
            <a:spLocks noChangeShapeType="1"/>
          </p:cNvSpPr>
          <p:nvPr/>
        </p:nvSpPr>
        <p:spPr bwMode="auto">
          <a:xfrm>
            <a:off x="2788553" y="4116331"/>
            <a:ext cx="1224655" cy="285297"/>
          </a:xfrm>
          <a:prstGeom prst="line">
            <a:avLst/>
          </a:prstGeom>
          <a:noFill/>
          <a:ln w="25400">
            <a:solidFill>
              <a:srgbClr val="FFFF00"/>
            </a:solidFill>
            <a:round/>
            <a:headEnd/>
            <a:tailEnd type="triangle" w="med" len="med"/>
          </a:ln>
          <a:effectLst/>
        </p:spPr>
        <p:txBody>
          <a:bodyPr wrap="none" anchor="ctr"/>
          <a:lstStyle/>
          <a:p>
            <a:endParaRPr lang="en-US"/>
          </a:p>
        </p:txBody>
      </p:sp>
      <p:sp>
        <p:nvSpPr>
          <p:cNvPr id="12" name="Text Box 1035"/>
          <p:cNvSpPr txBox="1">
            <a:spLocks noChangeArrowheads="1"/>
          </p:cNvSpPr>
          <p:nvPr/>
        </p:nvSpPr>
        <p:spPr bwMode="auto">
          <a:xfrm>
            <a:off x="6172200" y="4457700"/>
            <a:ext cx="839529" cy="241673"/>
          </a:xfrm>
          <a:prstGeom prst="rect">
            <a:avLst/>
          </a:prstGeom>
          <a:solidFill>
            <a:srgbClr val="FFFF99"/>
          </a:solidFill>
          <a:ln w="9525">
            <a:noFill/>
            <a:miter lim="800000"/>
            <a:headEnd/>
            <a:tailEnd/>
          </a:ln>
          <a:effectLst/>
        </p:spPr>
        <p:txBody>
          <a:bodyPr wrap="none" lIns="102174" tIns="51088" rIns="102174" bIns="51088" anchor="ctr">
            <a:spAutoFit/>
          </a:bodyPr>
          <a:lstStyle/>
          <a:p>
            <a:pPr algn="ctr" defTabSz="1022350">
              <a:spcBef>
                <a:spcPct val="20000"/>
              </a:spcBef>
            </a:pPr>
            <a:r>
              <a:rPr lang="en-US" sz="900" b="1" i="0">
                <a:solidFill>
                  <a:schemeClr val="accent2"/>
                </a:solidFill>
              </a:rPr>
              <a:t>Fluid Contact</a:t>
            </a:r>
          </a:p>
        </p:txBody>
      </p:sp>
      <p:sp>
        <p:nvSpPr>
          <p:cNvPr id="14" name="Line 1037"/>
          <p:cNvSpPr>
            <a:spLocks noChangeShapeType="1"/>
          </p:cNvSpPr>
          <p:nvPr/>
        </p:nvSpPr>
        <p:spPr bwMode="auto">
          <a:xfrm flipV="1">
            <a:off x="2540807" y="1618885"/>
            <a:ext cx="761538" cy="1463"/>
          </a:xfrm>
          <a:prstGeom prst="line">
            <a:avLst/>
          </a:prstGeom>
          <a:noFill/>
          <a:ln w="25400">
            <a:solidFill>
              <a:srgbClr val="FFFF00"/>
            </a:solidFill>
            <a:round/>
            <a:headEnd/>
            <a:tailEnd type="triangle" w="med" len="med"/>
          </a:ln>
          <a:effectLst/>
        </p:spPr>
        <p:txBody>
          <a:bodyPr wrap="none" anchor="ctr"/>
          <a:lstStyle/>
          <a:p>
            <a:endParaRPr lang="en-US"/>
          </a:p>
        </p:txBody>
      </p:sp>
      <p:sp>
        <p:nvSpPr>
          <p:cNvPr id="15" name="Line 1038"/>
          <p:cNvSpPr>
            <a:spLocks noChangeShapeType="1"/>
          </p:cNvSpPr>
          <p:nvPr/>
        </p:nvSpPr>
        <p:spPr bwMode="auto">
          <a:xfrm>
            <a:off x="2540807" y="1618885"/>
            <a:ext cx="1528707" cy="460864"/>
          </a:xfrm>
          <a:prstGeom prst="line">
            <a:avLst/>
          </a:prstGeom>
          <a:noFill/>
          <a:ln w="25400">
            <a:solidFill>
              <a:srgbClr val="FFFF00"/>
            </a:solidFill>
            <a:round/>
            <a:headEnd/>
            <a:tailEnd type="triangle" w="med" len="med"/>
          </a:ln>
          <a:effectLst/>
        </p:spPr>
        <p:txBody>
          <a:bodyPr wrap="none" anchor="ctr"/>
          <a:lstStyle/>
          <a:p>
            <a:endParaRPr lang="en-US"/>
          </a:p>
        </p:txBody>
      </p:sp>
      <p:sp>
        <p:nvSpPr>
          <p:cNvPr id="16" name="Line 1039"/>
          <p:cNvSpPr>
            <a:spLocks noChangeShapeType="1"/>
          </p:cNvSpPr>
          <p:nvPr/>
        </p:nvSpPr>
        <p:spPr bwMode="auto">
          <a:xfrm>
            <a:off x="3133427" y="2757147"/>
            <a:ext cx="1088113" cy="390637"/>
          </a:xfrm>
          <a:prstGeom prst="line">
            <a:avLst/>
          </a:prstGeom>
          <a:noFill/>
          <a:ln w="25400">
            <a:solidFill>
              <a:srgbClr val="FFFF00"/>
            </a:solidFill>
            <a:round/>
            <a:headEnd/>
            <a:tailEnd type="triangle" w="med" len="med"/>
          </a:ln>
          <a:effectLst/>
        </p:spPr>
        <p:txBody>
          <a:bodyPr wrap="none" anchor="ctr"/>
          <a:lstStyle/>
          <a:p>
            <a:endParaRPr lang="en-US"/>
          </a:p>
        </p:txBody>
      </p:sp>
      <p:sp>
        <p:nvSpPr>
          <p:cNvPr id="17" name="Text Box 1040"/>
          <p:cNvSpPr txBox="1">
            <a:spLocks noChangeArrowheads="1"/>
          </p:cNvSpPr>
          <p:nvPr/>
        </p:nvSpPr>
        <p:spPr bwMode="auto">
          <a:xfrm>
            <a:off x="2590800" y="723900"/>
            <a:ext cx="3922805" cy="415498"/>
          </a:xfrm>
          <a:prstGeom prst="rect">
            <a:avLst/>
          </a:prstGeom>
          <a:noFill/>
          <a:ln w="9525">
            <a:noFill/>
            <a:miter lim="800000"/>
            <a:headEnd/>
            <a:tailEnd/>
          </a:ln>
          <a:effectLst/>
        </p:spPr>
        <p:txBody>
          <a:bodyPr wrap="none">
            <a:spAutoFit/>
          </a:bodyPr>
          <a:lstStyle/>
          <a:p>
            <a:r>
              <a:rPr lang="en-US" sz="2100" b="0" dirty="0"/>
              <a:t>DHI Classes - Stacked Seismic Data</a:t>
            </a:r>
          </a:p>
        </p:txBody>
      </p:sp>
      <p:sp>
        <p:nvSpPr>
          <p:cNvPr id="18" name="Text Box 1041"/>
          <p:cNvSpPr txBox="1">
            <a:spLocks noChangeArrowheads="1"/>
          </p:cNvSpPr>
          <p:nvPr/>
        </p:nvSpPr>
        <p:spPr bwMode="auto">
          <a:xfrm>
            <a:off x="135134" y="2599136"/>
            <a:ext cx="2112882" cy="605437"/>
          </a:xfrm>
          <a:prstGeom prst="rect">
            <a:avLst/>
          </a:prstGeom>
          <a:noFill/>
          <a:ln w="9525">
            <a:noFill/>
            <a:miter lim="800000"/>
            <a:headEnd/>
            <a:tailEnd/>
          </a:ln>
          <a:effectLst/>
        </p:spPr>
        <p:txBody>
          <a:bodyPr lIns="96661" tIns="48331" rIns="96661" bIns="48331">
            <a:spAutoFit/>
          </a:bodyPr>
          <a:lstStyle/>
          <a:p>
            <a:pPr algn="r" defTabSz="966788"/>
            <a:r>
              <a:rPr lang="en-US" sz="2000" b="0" i="0" dirty="0">
                <a:solidFill>
                  <a:schemeClr val="tx1"/>
                </a:solidFill>
              </a:rPr>
              <a:t>Class II DHI</a:t>
            </a:r>
          </a:p>
          <a:p>
            <a:pPr algn="r" defTabSz="966788"/>
            <a:r>
              <a:rPr lang="en-US" sz="1300" b="0" dirty="0" smtClean="0">
                <a:solidFill>
                  <a:schemeClr val="tx1"/>
                </a:solidFill>
              </a:rPr>
              <a:t>Weak Reflection</a:t>
            </a:r>
            <a:endParaRPr lang="en-US" sz="2100" b="0" i="0" dirty="0">
              <a:solidFill>
                <a:schemeClr val="tx1"/>
              </a:solidFill>
            </a:endParaRPr>
          </a:p>
        </p:txBody>
      </p:sp>
      <p:sp>
        <p:nvSpPr>
          <p:cNvPr id="19" name="Text Box 1042"/>
          <p:cNvSpPr txBox="1">
            <a:spLocks noChangeArrowheads="1"/>
          </p:cNvSpPr>
          <p:nvPr/>
        </p:nvSpPr>
        <p:spPr bwMode="auto">
          <a:xfrm>
            <a:off x="76200" y="4000500"/>
            <a:ext cx="2112882" cy="813462"/>
          </a:xfrm>
          <a:prstGeom prst="rect">
            <a:avLst/>
          </a:prstGeom>
          <a:noFill/>
          <a:ln w="9525">
            <a:noFill/>
            <a:miter lim="800000"/>
            <a:headEnd/>
            <a:tailEnd/>
          </a:ln>
          <a:effectLst/>
        </p:spPr>
        <p:txBody>
          <a:bodyPr lIns="96661" tIns="48331" rIns="96661" bIns="48331">
            <a:spAutoFit/>
          </a:bodyPr>
          <a:lstStyle/>
          <a:p>
            <a:pPr algn="r" defTabSz="966788"/>
            <a:r>
              <a:rPr lang="en-US" sz="2000" b="0" i="0" dirty="0">
                <a:solidFill>
                  <a:schemeClr val="tx1"/>
                </a:solidFill>
              </a:rPr>
              <a:t>Class I DHI</a:t>
            </a:r>
          </a:p>
          <a:p>
            <a:pPr algn="r" defTabSz="966788"/>
            <a:r>
              <a:rPr lang="en-US" sz="1300" b="0" dirty="0">
                <a:solidFill>
                  <a:schemeClr val="tx1"/>
                </a:solidFill>
              </a:rPr>
              <a:t>High Impedance, Dimming Reflection</a:t>
            </a:r>
            <a:endParaRPr lang="en-US" sz="2100" b="0" i="0" dirty="0">
              <a:solidFill>
                <a:schemeClr val="tx1"/>
              </a:solidFill>
            </a:endParaRPr>
          </a:p>
        </p:txBody>
      </p:sp>
      <p:sp>
        <p:nvSpPr>
          <p:cNvPr id="20" name="Freeform 1044"/>
          <p:cNvSpPr>
            <a:spLocks/>
          </p:cNvSpPr>
          <p:nvPr/>
        </p:nvSpPr>
        <p:spPr bwMode="auto">
          <a:xfrm>
            <a:off x="7391400" y="3695170"/>
            <a:ext cx="1752600" cy="165100"/>
          </a:xfrm>
          <a:custGeom>
            <a:avLst/>
            <a:gdLst/>
            <a:ahLst/>
            <a:cxnLst>
              <a:cxn ang="0">
                <a:pos x="0" y="56"/>
              </a:cxn>
              <a:cxn ang="0">
                <a:pos x="336" y="8"/>
              </a:cxn>
              <a:cxn ang="0">
                <a:pos x="624" y="104"/>
              </a:cxn>
              <a:cxn ang="0">
                <a:pos x="1104" y="8"/>
              </a:cxn>
            </a:cxnLst>
            <a:rect l="0" t="0" r="r" b="b"/>
            <a:pathLst>
              <a:path w="1104" h="104">
                <a:moveTo>
                  <a:pt x="0" y="56"/>
                </a:moveTo>
                <a:cubicBezTo>
                  <a:pt x="116" y="28"/>
                  <a:pt x="232" y="0"/>
                  <a:pt x="336" y="8"/>
                </a:cubicBezTo>
                <a:cubicBezTo>
                  <a:pt x="440" y="16"/>
                  <a:pt x="496" y="104"/>
                  <a:pt x="624" y="104"/>
                </a:cubicBezTo>
                <a:cubicBezTo>
                  <a:pt x="752" y="104"/>
                  <a:pt x="992" y="16"/>
                  <a:pt x="1104" y="8"/>
                </a:cubicBezTo>
              </a:path>
            </a:pathLst>
          </a:custGeom>
          <a:noFill/>
          <a:ln w="28575" cap="flat">
            <a:solidFill>
              <a:schemeClr val="tx2"/>
            </a:solidFill>
            <a:prstDash val="dash"/>
            <a:round/>
            <a:headEnd/>
            <a:tailEnd/>
          </a:ln>
          <a:effectLst/>
        </p:spPr>
        <p:txBody>
          <a:bodyPr wrap="none" anchor="ctr"/>
          <a:lstStyle/>
          <a:p>
            <a:endParaRPr lang="en-US"/>
          </a:p>
        </p:txBody>
      </p:sp>
      <p:sp>
        <p:nvSpPr>
          <p:cNvPr id="21" name="Text Box 1045"/>
          <p:cNvSpPr txBox="1">
            <a:spLocks noChangeArrowheads="1"/>
          </p:cNvSpPr>
          <p:nvPr/>
        </p:nvSpPr>
        <p:spPr bwMode="auto">
          <a:xfrm>
            <a:off x="7239000" y="1180570"/>
            <a:ext cx="1828800" cy="1235075"/>
          </a:xfrm>
          <a:prstGeom prst="rect">
            <a:avLst/>
          </a:prstGeom>
          <a:noFill/>
          <a:ln w="9525">
            <a:noFill/>
            <a:miter lim="800000"/>
            <a:headEnd/>
            <a:tailEnd/>
          </a:ln>
          <a:effectLst/>
        </p:spPr>
        <p:txBody>
          <a:bodyPr>
            <a:spAutoFit/>
          </a:bodyPr>
          <a:lstStyle/>
          <a:p>
            <a:pPr algn="ctr"/>
            <a:r>
              <a:rPr lang="en-US" sz="1500" b="0"/>
              <a:t>How deep can I see hydrocarbons? </a:t>
            </a:r>
          </a:p>
          <a:p>
            <a:endParaRPr lang="en-US" sz="1500" b="0"/>
          </a:p>
          <a:p>
            <a:pPr algn="ctr"/>
            <a:r>
              <a:rPr lang="en-US" sz="1500" b="0"/>
              <a:t>Where is my “DHI Floor” ?</a:t>
            </a:r>
            <a:endParaRPr lang="en-US" sz="2100" b="0"/>
          </a:p>
        </p:txBody>
      </p:sp>
      <p:sp>
        <p:nvSpPr>
          <p:cNvPr id="22" name="Line 1046"/>
          <p:cNvSpPr>
            <a:spLocks noChangeShapeType="1"/>
          </p:cNvSpPr>
          <p:nvPr/>
        </p:nvSpPr>
        <p:spPr bwMode="auto">
          <a:xfrm>
            <a:off x="8153400" y="2856970"/>
            <a:ext cx="0" cy="6858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23" name="Freeform 1047"/>
          <p:cNvSpPr>
            <a:spLocks/>
          </p:cNvSpPr>
          <p:nvPr/>
        </p:nvSpPr>
        <p:spPr bwMode="auto">
          <a:xfrm>
            <a:off x="7315200" y="2475970"/>
            <a:ext cx="1752600" cy="165100"/>
          </a:xfrm>
          <a:custGeom>
            <a:avLst/>
            <a:gdLst/>
            <a:ahLst/>
            <a:cxnLst>
              <a:cxn ang="0">
                <a:pos x="0" y="56"/>
              </a:cxn>
              <a:cxn ang="0">
                <a:pos x="336" y="8"/>
              </a:cxn>
              <a:cxn ang="0">
                <a:pos x="624" y="104"/>
              </a:cxn>
              <a:cxn ang="0">
                <a:pos x="1104" y="8"/>
              </a:cxn>
            </a:cxnLst>
            <a:rect l="0" t="0" r="r" b="b"/>
            <a:pathLst>
              <a:path w="1104" h="104">
                <a:moveTo>
                  <a:pt x="0" y="56"/>
                </a:moveTo>
                <a:cubicBezTo>
                  <a:pt x="116" y="28"/>
                  <a:pt x="232" y="0"/>
                  <a:pt x="336" y="8"/>
                </a:cubicBezTo>
                <a:cubicBezTo>
                  <a:pt x="440" y="16"/>
                  <a:pt x="496" y="104"/>
                  <a:pt x="624" y="104"/>
                </a:cubicBezTo>
                <a:cubicBezTo>
                  <a:pt x="752" y="104"/>
                  <a:pt x="992" y="16"/>
                  <a:pt x="1104" y="8"/>
                </a:cubicBezTo>
              </a:path>
            </a:pathLst>
          </a:custGeom>
          <a:noFill/>
          <a:ln w="28575" cap="flat">
            <a:solidFill>
              <a:schemeClr val="tx2"/>
            </a:solidFill>
            <a:prstDash val="dash"/>
            <a:round/>
            <a:headEnd/>
            <a:tailEnd/>
          </a:ln>
          <a:effectLst/>
        </p:spPr>
        <p:txBody>
          <a:bodyPr wrap="none" anchor="ctr"/>
          <a:lstStyle/>
          <a:p>
            <a:endParaRPr lang="en-US"/>
          </a:p>
        </p:txBody>
      </p:sp>
      <p:sp>
        <p:nvSpPr>
          <p:cNvPr id="24" name="Rectangle 23"/>
          <p:cNvSpPr/>
          <p:nvPr/>
        </p:nvSpPr>
        <p:spPr>
          <a:xfrm>
            <a:off x="0" y="5448300"/>
            <a:ext cx="1778051" cy="246221"/>
          </a:xfrm>
          <a:prstGeom prst="rect">
            <a:avLst/>
          </a:prstGeom>
        </p:spPr>
        <p:txBody>
          <a:bodyPr wrap="none">
            <a:spAutoFit/>
          </a:bodyPr>
          <a:lstStyle/>
          <a:p>
            <a:r>
              <a:rPr lang="en-US" sz="1000" i="1" dirty="0" smtClean="0">
                <a:solidFill>
                  <a:schemeClr val="tx1">
                    <a:lumMod val="50000"/>
                    <a:lumOff val="50000"/>
                  </a:schemeClr>
                </a:solidFill>
              </a:rPr>
              <a:t>Rutherford and Williams, 1989</a:t>
            </a:r>
            <a:endParaRPr lang="en-US" sz="1000" i="1" dirty="0">
              <a:solidFill>
                <a:schemeClr val="tx1">
                  <a:lumMod val="50000"/>
                  <a:lumOff val="50000"/>
                </a:schemeClr>
              </a:solidFill>
            </a:endParaRPr>
          </a:p>
        </p:txBody>
      </p:sp>
      <p:grpSp>
        <p:nvGrpSpPr>
          <p:cNvPr id="26" name="Group 25"/>
          <p:cNvGrpSpPr/>
          <p:nvPr/>
        </p:nvGrpSpPr>
        <p:grpSpPr>
          <a:xfrm>
            <a:off x="3345026" y="4452890"/>
            <a:ext cx="2955611" cy="390902"/>
            <a:chOff x="3345026" y="4452890"/>
            <a:chExt cx="2955611" cy="390902"/>
          </a:xfrm>
        </p:grpSpPr>
        <p:sp>
          <p:nvSpPr>
            <p:cNvPr id="13" name="Freeform 1036"/>
            <p:cNvSpPr>
              <a:spLocks/>
            </p:cNvSpPr>
            <p:nvPr/>
          </p:nvSpPr>
          <p:spPr bwMode="auto">
            <a:xfrm>
              <a:off x="3345026" y="4452890"/>
              <a:ext cx="2955611" cy="390902"/>
            </a:xfrm>
            <a:custGeom>
              <a:avLst/>
              <a:gdLst>
                <a:gd name="connsiteX0" fmla="*/ 0 w 10000"/>
                <a:gd name="connsiteY0" fmla="*/ 8489 h 10512"/>
                <a:gd name="connsiteX1" fmla="*/ 622 w 10000"/>
                <a:gd name="connsiteY1" fmla="*/ 6061 h 10512"/>
                <a:gd name="connsiteX2" fmla="*/ 1211 w 10000"/>
                <a:gd name="connsiteY2" fmla="*/ 5599 h 10512"/>
                <a:gd name="connsiteX3" fmla="*/ 1735 w 10000"/>
                <a:gd name="connsiteY3" fmla="*/ 3402 h 10512"/>
                <a:gd name="connsiteX4" fmla="*/ 2226 w 10000"/>
                <a:gd name="connsiteY4" fmla="*/ 2631 h 10512"/>
                <a:gd name="connsiteX5" fmla="*/ 2962 w 10000"/>
                <a:gd name="connsiteY5" fmla="*/ 2304 h 10512"/>
                <a:gd name="connsiteX6" fmla="*/ 3666 w 10000"/>
                <a:gd name="connsiteY6" fmla="*/ 743 h 10512"/>
                <a:gd name="connsiteX7" fmla="*/ 4405 w 10000"/>
                <a:gd name="connsiteY7" fmla="*/ 58 h 10512"/>
                <a:gd name="connsiteX8" fmla="*/ 6121 w 10000"/>
                <a:gd name="connsiteY8" fmla="*/ 1090 h 10512"/>
                <a:gd name="connsiteX9" fmla="*/ 7414 w 10000"/>
                <a:gd name="connsiteY9" fmla="*/ 3113 h 10512"/>
                <a:gd name="connsiteX10" fmla="*/ 8200 w 10000"/>
                <a:gd name="connsiteY10" fmla="*/ 4847 h 10512"/>
                <a:gd name="connsiteX11" fmla="*/ 8592 w 10000"/>
                <a:gd name="connsiteY11" fmla="*/ 5946 h 10512"/>
                <a:gd name="connsiteX12" fmla="*/ 8903 w 10000"/>
                <a:gd name="connsiteY12" fmla="*/ 7448 h 10512"/>
                <a:gd name="connsiteX13" fmla="*/ 9264 w 10000"/>
                <a:gd name="connsiteY13" fmla="*/ 9067 h 10512"/>
                <a:gd name="connsiteX14" fmla="*/ 9689 w 10000"/>
                <a:gd name="connsiteY14" fmla="*/ 9934 h 10512"/>
                <a:gd name="connsiteX15" fmla="*/ 10000 w 10000"/>
                <a:gd name="connsiteY15" fmla="*/ 10512 h 10512"/>
                <a:gd name="connsiteX0" fmla="*/ 0 w 10000"/>
                <a:gd name="connsiteY0" fmla="*/ 8489 h 10512"/>
                <a:gd name="connsiteX1" fmla="*/ 622 w 10000"/>
                <a:gd name="connsiteY1" fmla="*/ 6061 h 10512"/>
                <a:gd name="connsiteX2" fmla="*/ 1211 w 10000"/>
                <a:gd name="connsiteY2" fmla="*/ 5599 h 10512"/>
                <a:gd name="connsiteX3" fmla="*/ 1735 w 10000"/>
                <a:gd name="connsiteY3" fmla="*/ 3402 h 10512"/>
                <a:gd name="connsiteX4" fmla="*/ 2226 w 10000"/>
                <a:gd name="connsiteY4" fmla="*/ 2631 h 10512"/>
                <a:gd name="connsiteX5" fmla="*/ 3115 w 10000"/>
                <a:gd name="connsiteY5" fmla="*/ 2121 h 10512"/>
                <a:gd name="connsiteX6" fmla="*/ 3666 w 10000"/>
                <a:gd name="connsiteY6" fmla="*/ 743 h 10512"/>
                <a:gd name="connsiteX7" fmla="*/ 4405 w 10000"/>
                <a:gd name="connsiteY7" fmla="*/ 58 h 10512"/>
                <a:gd name="connsiteX8" fmla="*/ 6121 w 10000"/>
                <a:gd name="connsiteY8" fmla="*/ 1090 h 10512"/>
                <a:gd name="connsiteX9" fmla="*/ 7414 w 10000"/>
                <a:gd name="connsiteY9" fmla="*/ 3113 h 10512"/>
                <a:gd name="connsiteX10" fmla="*/ 8200 w 10000"/>
                <a:gd name="connsiteY10" fmla="*/ 4847 h 10512"/>
                <a:gd name="connsiteX11" fmla="*/ 8592 w 10000"/>
                <a:gd name="connsiteY11" fmla="*/ 5946 h 10512"/>
                <a:gd name="connsiteX12" fmla="*/ 8903 w 10000"/>
                <a:gd name="connsiteY12" fmla="*/ 7448 h 10512"/>
                <a:gd name="connsiteX13" fmla="*/ 9264 w 10000"/>
                <a:gd name="connsiteY13" fmla="*/ 9067 h 10512"/>
                <a:gd name="connsiteX14" fmla="*/ 9689 w 10000"/>
                <a:gd name="connsiteY14" fmla="*/ 9934 h 10512"/>
                <a:gd name="connsiteX15" fmla="*/ 10000 w 10000"/>
                <a:gd name="connsiteY15" fmla="*/ 10512 h 10512"/>
                <a:gd name="connsiteX0" fmla="*/ 0 w 10000"/>
                <a:gd name="connsiteY0" fmla="*/ 8489 h 10512"/>
                <a:gd name="connsiteX1" fmla="*/ 622 w 10000"/>
                <a:gd name="connsiteY1" fmla="*/ 6061 h 10512"/>
                <a:gd name="connsiteX2" fmla="*/ 1211 w 10000"/>
                <a:gd name="connsiteY2" fmla="*/ 5599 h 10512"/>
                <a:gd name="connsiteX3" fmla="*/ 1735 w 10000"/>
                <a:gd name="connsiteY3" fmla="*/ 3402 h 10512"/>
                <a:gd name="connsiteX4" fmla="*/ 2226 w 10000"/>
                <a:gd name="connsiteY4" fmla="*/ 2631 h 10512"/>
                <a:gd name="connsiteX5" fmla="*/ 3040 w 10000"/>
                <a:gd name="connsiteY5" fmla="*/ 1023 h 10512"/>
                <a:gd name="connsiteX6" fmla="*/ 3666 w 10000"/>
                <a:gd name="connsiteY6" fmla="*/ 743 h 10512"/>
                <a:gd name="connsiteX7" fmla="*/ 4405 w 10000"/>
                <a:gd name="connsiteY7" fmla="*/ 58 h 10512"/>
                <a:gd name="connsiteX8" fmla="*/ 6121 w 10000"/>
                <a:gd name="connsiteY8" fmla="*/ 1090 h 10512"/>
                <a:gd name="connsiteX9" fmla="*/ 7414 w 10000"/>
                <a:gd name="connsiteY9" fmla="*/ 3113 h 10512"/>
                <a:gd name="connsiteX10" fmla="*/ 8200 w 10000"/>
                <a:gd name="connsiteY10" fmla="*/ 4847 h 10512"/>
                <a:gd name="connsiteX11" fmla="*/ 8592 w 10000"/>
                <a:gd name="connsiteY11" fmla="*/ 5946 h 10512"/>
                <a:gd name="connsiteX12" fmla="*/ 8903 w 10000"/>
                <a:gd name="connsiteY12" fmla="*/ 7448 h 10512"/>
                <a:gd name="connsiteX13" fmla="*/ 9264 w 10000"/>
                <a:gd name="connsiteY13" fmla="*/ 9067 h 10512"/>
                <a:gd name="connsiteX14" fmla="*/ 9689 w 10000"/>
                <a:gd name="connsiteY14" fmla="*/ 9934 h 10512"/>
                <a:gd name="connsiteX15" fmla="*/ 10000 w 10000"/>
                <a:gd name="connsiteY15" fmla="*/ 10512 h 10512"/>
                <a:gd name="connsiteX0" fmla="*/ 0 w 10000"/>
                <a:gd name="connsiteY0" fmla="*/ 8450 h 10473"/>
                <a:gd name="connsiteX1" fmla="*/ 622 w 10000"/>
                <a:gd name="connsiteY1" fmla="*/ 6022 h 10473"/>
                <a:gd name="connsiteX2" fmla="*/ 1211 w 10000"/>
                <a:gd name="connsiteY2" fmla="*/ 5560 h 10473"/>
                <a:gd name="connsiteX3" fmla="*/ 1735 w 10000"/>
                <a:gd name="connsiteY3" fmla="*/ 3363 h 10473"/>
                <a:gd name="connsiteX4" fmla="*/ 2226 w 10000"/>
                <a:gd name="connsiteY4" fmla="*/ 2592 h 10473"/>
                <a:gd name="connsiteX5" fmla="*/ 3040 w 10000"/>
                <a:gd name="connsiteY5" fmla="*/ 984 h 10473"/>
                <a:gd name="connsiteX6" fmla="*/ 3708 w 10000"/>
                <a:gd name="connsiteY6" fmla="*/ 937 h 10473"/>
                <a:gd name="connsiteX7" fmla="*/ 4405 w 10000"/>
                <a:gd name="connsiteY7" fmla="*/ 19 h 10473"/>
                <a:gd name="connsiteX8" fmla="*/ 6121 w 10000"/>
                <a:gd name="connsiteY8" fmla="*/ 1051 h 10473"/>
                <a:gd name="connsiteX9" fmla="*/ 7414 w 10000"/>
                <a:gd name="connsiteY9" fmla="*/ 3074 h 10473"/>
                <a:gd name="connsiteX10" fmla="*/ 8200 w 10000"/>
                <a:gd name="connsiteY10" fmla="*/ 4808 h 10473"/>
                <a:gd name="connsiteX11" fmla="*/ 8592 w 10000"/>
                <a:gd name="connsiteY11" fmla="*/ 5907 h 10473"/>
                <a:gd name="connsiteX12" fmla="*/ 8903 w 10000"/>
                <a:gd name="connsiteY12" fmla="*/ 7409 h 10473"/>
                <a:gd name="connsiteX13" fmla="*/ 9264 w 10000"/>
                <a:gd name="connsiteY13" fmla="*/ 9028 h 10473"/>
                <a:gd name="connsiteX14" fmla="*/ 9689 w 10000"/>
                <a:gd name="connsiteY14" fmla="*/ 9895 h 10473"/>
                <a:gd name="connsiteX15" fmla="*/ 10000 w 10000"/>
                <a:gd name="connsiteY15" fmla="*/ 10473 h 10473"/>
                <a:gd name="connsiteX0" fmla="*/ 0 w 10000"/>
                <a:gd name="connsiteY0" fmla="*/ 8561 h 10584"/>
                <a:gd name="connsiteX1" fmla="*/ 622 w 10000"/>
                <a:gd name="connsiteY1" fmla="*/ 6133 h 10584"/>
                <a:gd name="connsiteX2" fmla="*/ 1211 w 10000"/>
                <a:gd name="connsiteY2" fmla="*/ 5671 h 10584"/>
                <a:gd name="connsiteX3" fmla="*/ 1735 w 10000"/>
                <a:gd name="connsiteY3" fmla="*/ 3474 h 10584"/>
                <a:gd name="connsiteX4" fmla="*/ 2226 w 10000"/>
                <a:gd name="connsiteY4" fmla="*/ 2703 h 10584"/>
                <a:gd name="connsiteX5" fmla="*/ 3040 w 10000"/>
                <a:gd name="connsiteY5" fmla="*/ 1095 h 10584"/>
                <a:gd name="connsiteX6" fmla="*/ 3725 w 10000"/>
                <a:gd name="connsiteY6" fmla="*/ 382 h 10584"/>
                <a:gd name="connsiteX7" fmla="*/ 4405 w 10000"/>
                <a:gd name="connsiteY7" fmla="*/ 130 h 10584"/>
                <a:gd name="connsiteX8" fmla="*/ 6121 w 10000"/>
                <a:gd name="connsiteY8" fmla="*/ 1162 h 10584"/>
                <a:gd name="connsiteX9" fmla="*/ 7414 w 10000"/>
                <a:gd name="connsiteY9" fmla="*/ 3185 h 10584"/>
                <a:gd name="connsiteX10" fmla="*/ 8200 w 10000"/>
                <a:gd name="connsiteY10" fmla="*/ 4919 h 10584"/>
                <a:gd name="connsiteX11" fmla="*/ 8592 w 10000"/>
                <a:gd name="connsiteY11" fmla="*/ 6018 h 10584"/>
                <a:gd name="connsiteX12" fmla="*/ 8903 w 10000"/>
                <a:gd name="connsiteY12" fmla="*/ 7520 h 10584"/>
                <a:gd name="connsiteX13" fmla="*/ 9264 w 10000"/>
                <a:gd name="connsiteY13" fmla="*/ 9139 h 10584"/>
                <a:gd name="connsiteX14" fmla="*/ 9689 w 10000"/>
                <a:gd name="connsiteY14" fmla="*/ 10006 h 10584"/>
                <a:gd name="connsiteX15" fmla="*/ 10000 w 10000"/>
                <a:gd name="connsiteY15" fmla="*/ 10584 h 10584"/>
                <a:gd name="connsiteX0" fmla="*/ 0 w 10000"/>
                <a:gd name="connsiteY0" fmla="*/ 8561 h 10584"/>
                <a:gd name="connsiteX1" fmla="*/ 792 w 10000"/>
                <a:gd name="connsiteY1" fmla="*/ 6320 h 10584"/>
                <a:gd name="connsiteX2" fmla="*/ 1211 w 10000"/>
                <a:gd name="connsiteY2" fmla="*/ 5671 h 10584"/>
                <a:gd name="connsiteX3" fmla="*/ 1735 w 10000"/>
                <a:gd name="connsiteY3" fmla="*/ 3474 h 10584"/>
                <a:gd name="connsiteX4" fmla="*/ 2226 w 10000"/>
                <a:gd name="connsiteY4" fmla="*/ 2703 h 10584"/>
                <a:gd name="connsiteX5" fmla="*/ 3040 w 10000"/>
                <a:gd name="connsiteY5" fmla="*/ 1095 h 10584"/>
                <a:gd name="connsiteX6" fmla="*/ 3725 w 10000"/>
                <a:gd name="connsiteY6" fmla="*/ 382 h 10584"/>
                <a:gd name="connsiteX7" fmla="*/ 4405 w 10000"/>
                <a:gd name="connsiteY7" fmla="*/ 130 h 10584"/>
                <a:gd name="connsiteX8" fmla="*/ 6121 w 10000"/>
                <a:gd name="connsiteY8" fmla="*/ 1162 h 10584"/>
                <a:gd name="connsiteX9" fmla="*/ 7414 w 10000"/>
                <a:gd name="connsiteY9" fmla="*/ 3185 h 10584"/>
                <a:gd name="connsiteX10" fmla="*/ 8200 w 10000"/>
                <a:gd name="connsiteY10" fmla="*/ 4919 h 10584"/>
                <a:gd name="connsiteX11" fmla="*/ 8592 w 10000"/>
                <a:gd name="connsiteY11" fmla="*/ 6018 h 10584"/>
                <a:gd name="connsiteX12" fmla="*/ 8903 w 10000"/>
                <a:gd name="connsiteY12" fmla="*/ 7520 h 10584"/>
                <a:gd name="connsiteX13" fmla="*/ 9264 w 10000"/>
                <a:gd name="connsiteY13" fmla="*/ 9139 h 10584"/>
                <a:gd name="connsiteX14" fmla="*/ 9689 w 10000"/>
                <a:gd name="connsiteY14" fmla="*/ 10006 h 10584"/>
                <a:gd name="connsiteX15" fmla="*/ 10000 w 10000"/>
                <a:gd name="connsiteY15" fmla="*/ 10584 h 10584"/>
                <a:gd name="connsiteX0" fmla="*/ 0 w 10000"/>
                <a:gd name="connsiteY0" fmla="*/ 8561 h 10584"/>
                <a:gd name="connsiteX1" fmla="*/ 700 w 10000"/>
                <a:gd name="connsiteY1" fmla="*/ 6819 h 10584"/>
                <a:gd name="connsiteX2" fmla="*/ 1211 w 10000"/>
                <a:gd name="connsiteY2" fmla="*/ 5671 h 10584"/>
                <a:gd name="connsiteX3" fmla="*/ 1735 w 10000"/>
                <a:gd name="connsiteY3" fmla="*/ 3474 h 10584"/>
                <a:gd name="connsiteX4" fmla="*/ 2226 w 10000"/>
                <a:gd name="connsiteY4" fmla="*/ 2703 h 10584"/>
                <a:gd name="connsiteX5" fmla="*/ 3040 w 10000"/>
                <a:gd name="connsiteY5" fmla="*/ 1095 h 10584"/>
                <a:gd name="connsiteX6" fmla="*/ 3725 w 10000"/>
                <a:gd name="connsiteY6" fmla="*/ 382 h 10584"/>
                <a:gd name="connsiteX7" fmla="*/ 4405 w 10000"/>
                <a:gd name="connsiteY7" fmla="*/ 130 h 10584"/>
                <a:gd name="connsiteX8" fmla="*/ 6121 w 10000"/>
                <a:gd name="connsiteY8" fmla="*/ 1162 h 10584"/>
                <a:gd name="connsiteX9" fmla="*/ 7414 w 10000"/>
                <a:gd name="connsiteY9" fmla="*/ 3185 h 10584"/>
                <a:gd name="connsiteX10" fmla="*/ 8200 w 10000"/>
                <a:gd name="connsiteY10" fmla="*/ 4919 h 10584"/>
                <a:gd name="connsiteX11" fmla="*/ 8592 w 10000"/>
                <a:gd name="connsiteY11" fmla="*/ 6018 h 10584"/>
                <a:gd name="connsiteX12" fmla="*/ 8903 w 10000"/>
                <a:gd name="connsiteY12" fmla="*/ 7520 h 10584"/>
                <a:gd name="connsiteX13" fmla="*/ 9264 w 10000"/>
                <a:gd name="connsiteY13" fmla="*/ 9139 h 10584"/>
                <a:gd name="connsiteX14" fmla="*/ 9689 w 10000"/>
                <a:gd name="connsiteY14" fmla="*/ 10006 h 10584"/>
                <a:gd name="connsiteX15" fmla="*/ 10000 w 10000"/>
                <a:gd name="connsiteY15" fmla="*/ 10584 h 10584"/>
                <a:gd name="connsiteX0" fmla="*/ 0 w 10008"/>
                <a:gd name="connsiteY0" fmla="*/ 10192 h 10584"/>
                <a:gd name="connsiteX1" fmla="*/ 708 w 10008"/>
                <a:gd name="connsiteY1" fmla="*/ 6819 h 10584"/>
                <a:gd name="connsiteX2" fmla="*/ 1219 w 10008"/>
                <a:gd name="connsiteY2" fmla="*/ 5671 h 10584"/>
                <a:gd name="connsiteX3" fmla="*/ 1743 w 10008"/>
                <a:gd name="connsiteY3" fmla="*/ 3474 h 10584"/>
                <a:gd name="connsiteX4" fmla="*/ 2234 w 10008"/>
                <a:gd name="connsiteY4" fmla="*/ 2703 h 10584"/>
                <a:gd name="connsiteX5" fmla="*/ 3048 w 10008"/>
                <a:gd name="connsiteY5" fmla="*/ 1095 h 10584"/>
                <a:gd name="connsiteX6" fmla="*/ 3733 w 10008"/>
                <a:gd name="connsiteY6" fmla="*/ 382 h 10584"/>
                <a:gd name="connsiteX7" fmla="*/ 4413 w 10008"/>
                <a:gd name="connsiteY7" fmla="*/ 130 h 10584"/>
                <a:gd name="connsiteX8" fmla="*/ 6129 w 10008"/>
                <a:gd name="connsiteY8" fmla="*/ 1162 h 10584"/>
                <a:gd name="connsiteX9" fmla="*/ 7422 w 10008"/>
                <a:gd name="connsiteY9" fmla="*/ 3185 h 10584"/>
                <a:gd name="connsiteX10" fmla="*/ 8208 w 10008"/>
                <a:gd name="connsiteY10" fmla="*/ 4919 h 10584"/>
                <a:gd name="connsiteX11" fmla="*/ 8600 w 10008"/>
                <a:gd name="connsiteY11" fmla="*/ 6018 h 10584"/>
                <a:gd name="connsiteX12" fmla="*/ 8911 w 10008"/>
                <a:gd name="connsiteY12" fmla="*/ 7520 h 10584"/>
                <a:gd name="connsiteX13" fmla="*/ 9272 w 10008"/>
                <a:gd name="connsiteY13" fmla="*/ 9139 h 10584"/>
                <a:gd name="connsiteX14" fmla="*/ 9697 w 10008"/>
                <a:gd name="connsiteY14" fmla="*/ 10006 h 10584"/>
                <a:gd name="connsiteX15" fmla="*/ 10008 w 10008"/>
                <a:gd name="connsiteY15" fmla="*/ 10584 h 1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8" h="10584">
                  <a:moveTo>
                    <a:pt x="0" y="10192"/>
                  </a:moveTo>
                  <a:cubicBezTo>
                    <a:pt x="109" y="9787"/>
                    <a:pt x="505" y="7573"/>
                    <a:pt x="708" y="6819"/>
                  </a:cubicBezTo>
                  <a:cubicBezTo>
                    <a:pt x="911" y="6066"/>
                    <a:pt x="1047" y="6229"/>
                    <a:pt x="1219" y="5671"/>
                  </a:cubicBezTo>
                  <a:cubicBezTo>
                    <a:pt x="1392" y="5114"/>
                    <a:pt x="1574" y="3975"/>
                    <a:pt x="1743" y="3474"/>
                  </a:cubicBezTo>
                  <a:cubicBezTo>
                    <a:pt x="1912" y="2973"/>
                    <a:pt x="2017" y="3099"/>
                    <a:pt x="2234" y="2703"/>
                  </a:cubicBezTo>
                  <a:cubicBezTo>
                    <a:pt x="2451" y="2307"/>
                    <a:pt x="2798" y="1482"/>
                    <a:pt x="3048" y="1095"/>
                  </a:cubicBezTo>
                  <a:cubicBezTo>
                    <a:pt x="3298" y="708"/>
                    <a:pt x="3506" y="543"/>
                    <a:pt x="3733" y="382"/>
                  </a:cubicBezTo>
                  <a:cubicBezTo>
                    <a:pt x="3960" y="221"/>
                    <a:pt x="4014" y="0"/>
                    <a:pt x="4413" y="130"/>
                  </a:cubicBezTo>
                  <a:cubicBezTo>
                    <a:pt x="4812" y="260"/>
                    <a:pt x="5627" y="653"/>
                    <a:pt x="6129" y="1162"/>
                  </a:cubicBezTo>
                  <a:cubicBezTo>
                    <a:pt x="6631" y="1671"/>
                    <a:pt x="7078" y="2569"/>
                    <a:pt x="7422" y="3185"/>
                  </a:cubicBezTo>
                  <a:cubicBezTo>
                    <a:pt x="7766" y="3802"/>
                    <a:pt x="8011" y="4457"/>
                    <a:pt x="8208" y="4919"/>
                  </a:cubicBezTo>
                  <a:cubicBezTo>
                    <a:pt x="8404" y="5382"/>
                    <a:pt x="8486" y="5594"/>
                    <a:pt x="8600" y="6018"/>
                  </a:cubicBezTo>
                  <a:cubicBezTo>
                    <a:pt x="8715" y="6441"/>
                    <a:pt x="8802" y="7000"/>
                    <a:pt x="8911" y="7520"/>
                  </a:cubicBezTo>
                  <a:cubicBezTo>
                    <a:pt x="9021" y="8041"/>
                    <a:pt x="9141" y="8734"/>
                    <a:pt x="9272" y="9139"/>
                  </a:cubicBezTo>
                  <a:cubicBezTo>
                    <a:pt x="9402" y="9544"/>
                    <a:pt x="9577" y="9775"/>
                    <a:pt x="9697" y="10006"/>
                  </a:cubicBezTo>
                  <a:cubicBezTo>
                    <a:pt x="9817" y="10237"/>
                    <a:pt x="9943" y="10468"/>
                    <a:pt x="10008" y="10584"/>
                  </a:cubicBezTo>
                </a:path>
              </a:pathLst>
            </a:custGeom>
            <a:noFill/>
            <a:ln w="38100" cap="flat" cmpd="sng">
              <a:solidFill>
                <a:schemeClr val="bg1"/>
              </a:solidFill>
              <a:prstDash val="sysDot"/>
              <a:round/>
              <a:headEnd/>
              <a:tailEnd/>
            </a:ln>
            <a:effectLst/>
          </p:spPr>
          <p:txBody>
            <a:bodyPr anchor="ctr">
              <a:spAutoFit/>
            </a:bodyPr>
            <a:lstStyle/>
            <a:p>
              <a:endParaRPr lang="en-US"/>
            </a:p>
          </p:txBody>
        </p:sp>
        <p:sp>
          <p:nvSpPr>
            <p:cNvPr id="25" name="Line 28"/>
            <p:cNvSpPr>
              <a:spLocks noChangeAspect="1" noChangeShapeType="1"/>
            </p:cNvSpPr>
            <p:nvPr/>
          </p:nvSpPr>
          <p:spPr bwMode="auto">
            <a:xfrm>
              <a:off x="3910263" y="4596063"/>
              <a:ext cx="2286000" cy="0"/>
            </a:xfrm>
            <a:prstGeom prst="line">
              <a:avLst/>
            </a:prstGeom>
            <a:noFill/>
            <a:ln w="12700">
              <a:solidFill>
                <a:srgbClr val="FF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2F2A387-2714-4BF1-94C0-87ADEFC08C47}" type="slidenum">
              <a:rPr lang="en-US" smtClean="0"/>
              <a:pPr/>
              <a:t>7</a:t>
            </a:fld>
            <a:endParaRPr lang="en-US"/>
          </a:p>
        </p:txBody>
      </p:sp>
      <p:sp>
        <p:nvSpPr>
          <p:cNvPr id="3" name="Title 2"/>
          <p:cNvSpPr>
            <a:spLocks noGrp="1"/>
          </p:cNvSpPr>
          <p:nvPr>
            <p:ph type="title"/>
          </p:nvPr>
        </p:nvSpPr>
        <p:spPr/>
        <p:txBody>
          <a:bodyPr/>
          <a:lstStyle/>
          <a:p>
            <a:pPr lvl="0"/>
            <a:r>
              <a:rPr lang="en-US" dirty="0" smtClean="0"/>
              <a:t>What controls Seismic Amplitudes?</a:t>
            </a:r>
            <a:endParaRPr lang="en-US" dirty="0"/>
          </a:p>
        </p:txBody>
      </p:sp>
      <p:sp>
        <p:nvSpPr>
          <p:cNvPr id="4" name="Slide Number Placeholder 2"/>
          <p:cNvSpPr txBox="1">
            <a:spLocks/>
          </p:cNvSpPr>
          <p:nvPr/>
        </p:nvSpPr>
        <p:spPr>
          <a:xfrm>
            <a:off x="7010400" y="5410730"/>
            <a:ext cx="2133600" cy="304271"/>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2F2A387-2714-4BF1-94C0-87ADEFC08C47}"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reeform 17"/>
          <p:cNvSpPr>
            <a:spLocks/>
          </p:cNvSpPr>
          <p:nvPr/>
        </p:nvSpPr>
        <p:spPr bwMode="auto">
          <a:xfrm>
            <a:off x="3628572" y="3810000"/>
            <a:ext cx="654655" cy="1180703"/>
          </a:xfrm>
          <a:custGeom>
            <a:avLst/>
            <a:gdLst/>
            <a:ahLst/>
            <a:cxnLst>
              <a:cxn ang="0">
                <a:pos x="153" y="0"/>
              </a:cxn>
              <a:cxn ang="0">
                <a:pos x="153" y="386"/>
              </a:cxn>
              <a:cxn ang="0">
                <a:pos x="153" y="560"/>
              </a:cxn>
              <a:cxn ang="0">
                <a:pos x="107" y="591"/>
              </a:cxn>
              <a:cxn ang="0">
                <a:pos x="51" y="611"/>
              </a:cxn>
              <a:cxn ang="0">
                <a:pos x="9" y="624"/>
              </a:cxn>
              <a:cxn ang="0">
                <a:pos x="105" y="647"/>
              </a:cxn>
              <a:cxn ang="0">
                <a:pos x="317" y="660"/>
              </a:cxn>
              <a:cxn ang="0">
                <a:pos x="453" y="681"/>
              </a:cxn>
              <a:cxn ang="0">
                <a:pos x="354" y="692"/>
              </a:cxn>
              <a:cxn ang="0">
                <a:pos x="192" y="708"/>
              </a:cxn>
              <a:cxn ang="0">
                <a:pos x="57" y="720"/>
              </a:cxn>
              <a:cxn ang="0">
                <a:pos x="17" y="726"/>
              </a:cxn>
              <a:cxn ang="0">
                <a:pos x="62" y="752"/>
              </a:cxn>
              <a:cxn ang="0">
                <a:pos x="134" y="780"/>
              </a:cxn>
              <a:cxn ang="0">
                <a:pos x="153" y="852"/>
              </a:cxn>
              <a:cxn ang="0">
                <a:pos x="153" y="1296"/>
              </a:cxn>
              <a:cxn ang="0">
                <a:pos x="153" y="1344"/>
              </a:cxn>
            </a:cxnLst>
            <a:rect l="0" t="0" r="r" b="b"/>
            <a:pathLst>
              <a:path w="459" h="1378">
                <a:moveTo>
                  <a:pt x="153" y="0"/>
                </a:moveTo>
                <a:cubicBezTo>
                  <a:pt x="153" y="64"/>
                  <a:pt x="153" y="293"/>
                  <a:pt x="153" y="386"/>
                </a:cubicBezTo>
                <a:cubicBezTo>
                  <a:pt x="153" y="479"/>
                  <a:pt x="161" y="526"/>
                  <a:pt x="153" y="560"/>
                </a:cubicBezTo>
                <a:cubicBezTo>
                  <a:pt x="145" y="594"/>
                  <a:pt x="124" y="583"/>
                  <a:pt x="107" y="591"/>
                </a:cubicBezTo>
                <a:cubicBezTo>
                  <a:pt x="90" y="599"/>
                  <a:pt x="67" y="606"/>
                  <a:pt x="51" y="611"/>
                </a:cubicBezTo>
                <a:cubicBezTo>
                  <a:pt x="35" y="616"/>
                  <a:pt x="0" y="618"/>
                  <a:pt x="9" y="624"/>
                </a:cubicBezTo>
                <a:cubicBezTo>
                  <a:pt x="18" y="630"/>
                  <a:pt x="54" y="641"/>
                  <a:pt x="105" y="647"/>
                </a:cubicBezTo>
                <a:cubicBezTo>
                  <a:pt x="156" y="653"/>
                  <a:pt x="259" y="654"/>
                  <a:pt x="317" y="660"/>
                </a:cubicBezTo>
                <a:cubicBezTo>
                  <a:pt x="375" y="666"/>
                  <a:pt x="447" y="676"/>
                  <a:pt x="453" y="681"/>
                </a:cubicBezTo>
                <a:cubicBezTo>
                  <a:pt x="459" y="686"/>
                  <a:pt x="397" y="688"/>
                  <a:pt x="354" y="692"/>
                </a:cubicBezTo>
                <a:cubicBezTo>
                  <a:pt x="311" y="696"/>
                  <a:pt x="241" y="703"/>
                  <a:pt x="192" y="708"/>
                </a:cubicBezTo>
                <a:cubicBezTo>
                  <a:pt x="143" y="713"/>
                  <a:pt x="86" y="717"/>
                  <a:pt x="57" y="720"/>
                </a:cubicBezTo>
                <a:cubicBezTo>
                  <a:pt x="28" y="723"/>
                  <a:pt x="16" y="721"/>
                  <a:pt x="17" y="726"/>
                </a:cubicBezTo>
                <a:cubicBezTo>
                  <a:pt x="18" y="731"/>
                  <a:pt x="43" y="743"/>
                  <a:pt x="62" y="752"/>
                </a:cubicBezTo>
                <a:cubicBezTo>
                  <a:pt x="81" y="761"/>
                  <a:pt x="119" y="763"/>
                  <a:pt x="134" y="780"/>
                </a:cubicBezTo>
                <a:cubicBezTo>
                  <a:pt x="149" y="797"/>
                  <a:pt x="150" y="766"/>
                  <a:pt x="153" y="852"/>
                </a:cubicBezTo>
                <a:cubicBezTo>
                  <a:pt x="156" y="938"/>
                  <a:pt x="153" y="1214"/>
                  <a:pt x="153" y="1296"/>
                </a:cubicBezTo>
                <a:cubicBezTo>
                  <a:pt x="153" y="1378"/>
                  <a:pt x="153" y="1336"/>
                  <a:pt x="153" y="1344"/>
                </a:cubicBezTo>
              </a:path>
            </a:pathLst>
          </a:custGeom>
          <a:noFill/>
          <a:ln w="38100" cmpd="sng">
            <a:solidFill>
              <a:srgbClr val="FF0000"/>
            </a:solidFill>
            <a:round/>
            <a:headEnd/>
            <a:tailEnd/>
          </a:ln>
          <a:effectLst/>
        </p:spPr>
        <p:txBody>
          <a:bodyPr wrap="none" lIns="80312" tIns="40156" rIns="80312" bIns="40156" anchor="ctr"/>
          <a:lstStyle/>
          <a:p>
            <a:endParaRPr lang="en-US"/>
          </a:p>
        </p:txBody>
      </p:sp>
      <p:sp>
        <p:nvSpPr>
          <p:cNvPr id="6" name="Rectangle 2" descr="Sand"/>
          <p:cNvSpPr>
            <a:spLocks noChangeArrowheads="1"/>
          </p:cNvSpPr>
          <p:nvPr/>
        </p:nvSpPr>
        <p:spPr bwMode="auto">
          <a:xfrm>
            <a:off x="609600" y="1943100"/>
            <a:ext cx="7916333" cy="515938"/>
          </a:xfrm>
          <a:prstGeom prst="rect">
            <a:avLst/>
          </a:prstGeom>
          <a:blipFill dpi="0" rotWithShape="0">
            <a:blip r:embed="rId3" cstate="print"/>
            <a:srcRect/>
            <a:tile tx="0" ty="0" sx="100000" sy="100000" flip="none" algn="tl"/>
          </a:blipFill>
          <a:ln w="38100">
            <a:solidFill>
              <a:schemeClr val="tx1"/>
            </a:solidFill>
            <a:miter lim="800000"/>
            <a:headEnd/>
            <a:tailEnd/>
          </a:ln>
          <a:effectLst/>
        </p:spPr>
        <p:txBody>
          <a:bodyPr wrap="none" lIns="80312" tIns="40156" rIns="80312" bIns="40156" anchor="ctr"/>
          <a:lstStyle/>
          <a:p>
            <a:pPr algn="ctr"/>
            <a:endParaRPr lang="en-US"/>
          </a:p>
        </p:txBody>
      </p:sp>
      <p:sp>
        <p:nvSpPr>
          <p:cNvPr id="7" name="Freeform 3"/>
          <p:cNvSpPr>
            <a:spLocks/>
          </p:cNvSpPr>
          <p:nvPr/>
        </p:nvSpPr>
        <p:spPr bwMode="auto">
          <a:xfrm>
            <a:off x="855739" y="1459756"/>
            <a:ext cx="7665357" cy="79375"/>
          </a:xfrm>
          <a:custGeom>
            <a:avLst/>
            <a:gdLst/>
            <a:ahLst/>
            <a:cxnLst>
              <a:cxn ang="0">
                <a:pos x="0" y="0"/>
              </a:cxn>
              <a:cxn ang="0">
                <a:pos x="2160" y="48"/>
              </a:cxn>
              <a:cxn ang="0">
                <a:pos x="3696" y="0"/>
              </a:cxn>
              <a:cxn ang="0">
                <a:pos x="4944" y="48"/>
              </a:cxn>
            </a:cxnLst>
            <a:rect l="0" t="0" r="r" b="b"/>
            <a:pathLst>
              <a:path w="4944" h="48">
                <a:moveTo>
                  <a:pt x="0" y="0"/>
                </a:moveTo>
                <a:cubicBezTo>
                  <a:pt x="772" y="24"/>
                  <a:pt x="1544" y="48"/>
                  <a:pt x="2160" y="48"/>
                </a:cubicBezTo>
                <a:cubicBezTo>
                  <a:pt x="2776" y="48"/>
                  <a:pt x="3232" y="0"/>
                  <a:pt x="3696" y="0"/>
                </a:cubicBezTo>
                <a:cubicBezTo>
                  <a:pt x="4160" y="0"/>
                  <a:pt x="4552" y="24"/>
                  <a:pt x="4944" y="48"/>
                </a:cubicBezTo>
              </a:path>
            </a:pathLst>
          </a:custGeom>
          <a:noFill/>
          <a:ln w="38100" cmpd="sng">
            <a:solidFill>
              <a:srgbClr val="0000FF"/>
            </a:solidFill>
            <a:round/>
            <a:headEnd/>
            <a:tailEnd/>
          </a:ln>
          <a:effectLst/>
        </p:spPr>
        <p:txBody>
          <a:bodyPr wrap="none" lIns="80312" tIns="40156" rIns="80312" bIns="40156" anchor="ctr"/>
          <a:lstStyle/>
          <a:p>
            <a:endParaRPr lang="en-US"/>
          </a:p>
        </p:txBody>
      </p:sp>
      <p:sp>
        <p:nvSpPr>
          <p:cNvPr id="8" name="Rectangle 4" descr="Granite"/>
          <p:cNvSpPr>
            <a:spLocks noChangeArrowheads="1"/>
          </p:cNvSpPr>
          <p:nvPr/>
        </p:nvSpPr>
        <p:spPr bwMode="auto">
          <a:xfrm>
            <a:off x="609600" y="2459037"/>
            <a:ext cx="7916333" cy="514697"/>
          </a:xfrm>
          <a:prstGeom prst="rect">
            <a:avLst/>
          </a:prstGeom>
          <a:blipFill dpi="0" rotWithShape="0">
            <a:blip r:embed="rId4" cstate="print"/>
            <a:srcRect/>
            <a:tile tx="0" ty="0" sx="100000" sy="100000" flip="none" algn="tl"/>
          </a:blipFill>
          <a:ln w="38100">
            <a:solidFill>
              <a:schemeClr val="tx1"/>
            </a:solidFill>
            <a:miter lim="800000"/>
            <a:headEnd/>
            <a:tailEnd/>
          </a:ln>
          <a:effectLst/>
        </p:spPr>
        <p:txBody>
          <a:bodyPr wrap="none" lIns="80312" tIns="40156" rIns="80312" bIns="40156" anchor="ctr"/>
          <a:lstStyle/>
          <a:p>
            <a:endParaRPr lang="en-US"/>
          </a:p>
        </p:txBody>
      </p:sp>
      <p:pic>
        <p:nvPicPr>
          <p:cNvPr id="9" name="Picture 11"/>
          <p:cNvPicPr>
            <a:picLocks noChangeAspect="1" noChangeArrowheads="1"/>
          </p:cNvPicPr>
          <p:nvPr/>
        </p:nvPicPr>
        <p:blipFill>
          <a:blip r:embed="rId5" cstate="print"/>
          <a:srcRect/>
          <a:stretch>
            <a:fillRect/>
          </a:stretch>
        </p:blipFill>
        <p:spPr bwMode="auto">
          <a:xfrm>
            <a:off x="2488595" y="1072803"/>
            <a:ext cx="781655" cy="471289"/>
          </a:xfrm>
          <a:prstGeom prst="rect">
            <a:avLst/>
          </a:prstGeom>
          <a:noFill/>
          <a:ln w="15875">
            <a:solidFill>
              <a:srgbClr val="FF0000"/>
            </a:solidFill>
            <a:miter lim="800000"/>
            <a:headEnd/>
            <a:tailEnd/>
          </a:ln>
          <a:effectLst/>
        </p:spPr>
      </p:pic>
      <p:sp>
        <p:nvSpPr>
          <p:cNvPr id="10" name="Line 12"/>
          <p:cNvSpPr>
            <a:spLocks noChangeShapeType="1"/>
          </p:cNvSpPr>
          <p:nvPr/>
        </p:nvSpPr>
        <p:spPr bwMode="auto">
          <a:xfrm>
            <a:off x="3362476" y="1547813"/>
            <a:ext cx="3586238" cy="0"/>
          </a:xfrm>
          <a:prstGeom prst="line">
            <a:avLst/>
          </a:prstGeom>
          <a:noFill/>
          <a:ln w="38100">
            <a:solidFill>
              <a:srgbClr val="FF0000"/>
            </a:solidFill>
            <a:round/>
            <a:headEnd/>
            <a:tailEnd/>
          </a:ln>
          <a:effectLst/>
        </p:spPr>
        <p:txBody>
          <a:bodyPr wrap="none" lIns="80312" tIns="40156" rIns="80312" bIns="40156" anchor="ctr"/>
          <a:lstStyle/>
          <a:p>
            <a:endParaRPr lang="en-US"/>
          </a:p>
        </p:txBody>
      </p:sp>
      <p:sp>
        <p:nvSpPr>
          <p:cNvPr id="11" name="Oval 13"/>
          <p:cNvSpPr>
            <a:spLocks noChangeArrowheads="1"/>
          </p:cNvSpPr>
          <p:nvPr/>
        </p:nvSpPr>
        <p:spPr bwMode="auto">
          <a:xfrm>
            <a:off x="4236358" y="1529209"/>
            <a:ext cx="45357" cy="39688"/>
          </a:xfrm>
          <a:prstGeom prst="ellipse">
            <a:avLst/>
          </a:prstGeom>
          <a:solidFill>
            <a:schemeClr val="accent1"/>
          </a:solidFill>
          <a:ln w="38100">
            <a:solidFill>
              <a:srgbClr val="FF0000"/>
            </a:solidFill>
            <a:round/>
            <a:headEnd/>
            <a:tailEnd/>
          </a:ln>
          <a:effectLst/>
        </p:spPr>
        <p:txBody>
          <a:bodyPr wrap="none" lIns="80312" tIns="40156" rIns="80312" bIns="40156" anchor="ctr"/>
          <a:lstStyle/>
          <a:p>
            <a:endParaRPr lang="en-US"/>
          </a:p>
        </p:txBody>
      </p:sp>
      <p:sp>
        <p:nvSpPr>
          <p:cNvPr id="12" name="Oval 14"/>
          <p:cNvSpPr>
            <a:spLocks noChangeArrowheads="1"/>
          </p:cNvSpPr>
          <p:nvPr/>
        </p:nvSpPr>
        <p:spPr bwMode="auto">
          <a:xfrm>
            <a:off x="5110238" y="1529209"/>
            <a:ext cx="46870" cy="39688"/>
          </a:xfrm>
          <a:prstGeom prst="ellipse">
            <a:avLst/>
          </a:prstGeom>
          <a:solidFill>
            <a:schemeClr val="accent1"/>
          </a:solidFill>
          <a:ln w="38100">
            <a:solidFill>
              <a:srgbClr val="FF0000"/>
            </a:solidFill>
            <a:round/>
            <a:headEnd/>
            <a:tailEnd/>
          </a:ln>
          <a:effectLst/>
        </p:spPr>
        <p:txBody>
          <a:bodyPr wrap="none" lIns="80312" tIns="40156" rIns="80312" bIns="40156" anchor="ctr"/>
          <a:lstStyle/>
          <a:p>
            <a:endParaRPr lang="en-US"/>
          </a:p>
        </p:txBody>
      </p:sp>
      <p:sp>
        <p:nvSpPr>
          <p:cNvPr id="13" name="Oval 15"/>
          <p:cNvSpPr>
            <a:spLocks noChangeArrowheads="1"/>
          </p:cNvSpPr>
          <p:nvPr/>
        </p:nvSpPr>
        <p:spPr bwMode="auto">
          <a:xfrm>
            <a:off x="6029476" y="1529209"/>
            <a:ext cx="46870" cy="39688"/>
          </a:xfrm>
          <a:prstGeom prst="ellipse">
            <a:avLst/>
          </a:prstGeom>
          <a:solidFill>
            <a:schemeClr val="accent1"/>
          </a:solidFill>
          <a:ln w="38100">
            <a:solidFill>
              <a:srgbClr val="FF0000"/>
            </a:solidFill>
            <a:round/>
            <a:headEnd/>
            <a:tailEnd/>
          </a:ln>
          <a:effectLst/>
        </p:spPr>
        <p:txBody>
          <a:bodyPr wrap="none" lIns="80312" tIns="40156" rIns="80312" bIns="40156" anchor="ctr"/>
          <a:lstStyle/>
          <a:p>
            <a:endParaRPr lang="en-US"/>
          </a:p>
        </p:txBody>
      </p:sp>
      <p:sp>
        <p:nvSpPr>
          <p:cNvPr id="14" name="Oval 16"/>
          <p:cNvSpPr>
            <a:spLocks noChangeArrowheads="1"/>
          </p:cNvSpPr>
          <p:nvPr/>
        </p:nvSpPr>
        <p:spPr bwMode="auto">
          <a:xfrm>
            <a:off x="6903358" y="1529209"/>
            <a:ext cx="45357" cy="39688"/>
          </a:xfrm>
          <a:prstGeom prst="ellipse">
            <a:avLst/>
          </a:prstGeom>
          <a:solidFill>
            <a:schemeClr val="accent1"/>
          </a:solidFill>
          <a:ln w="38100">
            <a:solidFill>
              <a:srgbClr val="FF0000"/>
            </a:solidFill>
            <a:round/>
            <a:headEnd/>
            <a:tailEnd/>
          </a:ln>
          <a:effectLst/>
        </p:spPr>
        <p:txBody>
          <a:bodyPr wrap="none" lIns="80312" tIns="40156" rIns="80312" bIns="40156" anchor="ctr"/>
          <a:lstStyle/>
          <a:p>
            <a:endParaRPr lang="en-US"/>
          </a:p>
        </p:txBody>
      </p:sp>
      <p:sp>
        <p:nvSpPr>
          <p:cNvPr id="15" name="Line 21"/>
          <p:cNvSpPr>
            <a:spLocks noChangeShapeType="1"/>
          </p:cNvSpPr>
          <p:nvPr/>
        </p:nvSpPr>
        <p:spPr bwMode="auto">
          <a:xfrm>
            <a:off x="3317121" y="1547813"/>
            <a:ext cx="416680" cy="928687"/>
          </a:xfrm>
          <a:prstGeom prst="line">
            <a:avLst/>
          </a:prstGeom>
          <a:noFill/>
          <a:ln w="38100">
            <a:solidFill>
              <a:srgbClr val="FF0000"/>
            </a:solidFill>
            <a:round/>
            <a:headEnd/>
            <a:tailEnd/>
          </a:ln>
          <a:effectLst/>
        </p:spPr>
        <p:txBody>
          <a:bodyPr wrap="none" lIns="80312" tIns="40156" rIns="80312" bIns="40156" anchor="ctr"/>
          <a:lstStyle/>
          <a:p>
            <a:endParaRPr lang="en-US"/>
          </a:p>
        </p:txBody>
      </p:sp>
      <p:sp>
        <p:nvSpPr>
          <p:cNvPr id="16" name="Line 22"/>
          <p:cNvSpPr>
            <a:spLocks noChangeShapeType="1"/>
          </p:cNvSpPr>
          <p:nvPr/>
        </p:nvSpPr>
        <p:spPr bwMode="auto">
          <a:xfrm flipH="1">
            <a:off x="3733800" y="1547813"/>
            <a:ext cx="502558" cy="928688"/>
          </a:xfrm>
          <a:prstGeom prst="line">
            <a:avLst/>
          </a:prstGeom>
          <a:noFill/>
          <a:ln w="38100">
            <a:solidFill>
              <a:srgbClr val="FF0000"/>
            </a:solidFill>
            <a:round/>
            <a:headEnd/>
            <a:tailEnd/>
          </a:ln>
          <a:effectLst/>
        </p:spPr>
        <p:txBody>
          <a:bodyPr wrap="none" lIns="80312" tIns="40156" rIns="80312" bIns="40156" anchor="ctr"/>
          <a:lstStyle/>
          <a:p>
            <a:endParaRPr lang="en-US"/>
          </a:p>
        </p:txBody>
      </p:sp>
      <p:sp>
        <p:nvSpPr>
          <p:cNvPr id="17" name="Text Box 38"/>
          <p:cNvSpPr txBox="1">
            <a:spLocks noChangeArrowheads="1"/>
          </p:cNvSpPr>
          <p:nvPr/>
        </p:nvSpPr>
        <p:spPr bwMode="auto">
          <a:xfrm>
            <a:off x="2133600" y="3238500"/>
            <a:ext cx="1086548" cy="327318"/>
          </a:xfrm>
          <a:prstGeom prst="rect">
            <a:avLst/>
          </a:prstGeom>
          <a:noFill/>
          <a:ln w="9525">
            <a:noFill/>
            <a:miter lim="800000"/>
            <a:headEnd/>
            <a:tailEnd/>
          </a:ln>
          <a:effectLst/>
        </p:spPr>
        <p:txBody>
          <a:bodyPr wrap="none" lIns="80312" tIns="40156" rIns="80312" bIns="40156">
            <a:spAutoFit/>
          </a:bodyPr>
          <a:lstStyle/>
          <a:p>
            <a:pPr algn="ctr"/>
            <a:r>
              <a:rPr lang="en-US" sz="1600" dirty="0">
                <a:solidFill>
                  <a:srgbClr val="FF0000"/>
                </a:solidFill>
              </a:rPr>
              <a:t>Reflectivity</a:t>
            </a:r>
            <a:endParaRPr lang="en-US" sz="2000" dirty="0">
              <a:solidFill>
                <a:srgbClr val="FF0000"/>
              </a:solidFill>
            </a:endParaRPr>
          </a:p>
        </p:txBody>
      </p:sp>
      <p:sp>
        <p:nvSpPr>
          <p:cNvPr id="18" name="Text Box 42"/>
          <p:cNvSpPr txBox="1">
            <a:spLocks noChangeArrowheads="1"/>
          </p:cNvSpPr>
          <p:nvPr/>
        </p:nvSpPr>
        <p:spPr bwMode="auto">
          <a:xfrm>
            <a:off x="4191000" y="2552700"/>
            <a:ext cx="4267200" cy="369332"/>
          </a:xfrm>
          <a:prstGeom prst="rect">
            <a:avLst/>
          </a:prstGeom>
          <a:noFill/>
          <a:ln w="9525">
            <a:noFill/>
            <a:miter lim="800000"/>
            <a:headEnd/>
            <a:tailEnd/>
          </a:ln>
          <a:effectLst/>
        </p:spPr>
        <p:txBody>
          <a:bodyPr wrap="square">
            <a:spAutoFit/>
          </a:bodyPr>
          <a:lstStyle/>
          <a:p>
            <a:r>
              <a:rPr lang="en-US" b="1" dirty="0">
                <a:solidFill>
                  <a:schemeClr val="bg1"/>
                </a:solidFill>
              </a:rPr>
              <a:t>Velocity </a:t>
            </a:r>
            <a:r>
              <a:rPr lang="en-US" b="1" dirty="0" smtClean="0">
                <a:solidFill>
                  <a:schemeClr val="bg1"/>
                </a:solidFill>
              </a:rPr>
              <a:t>(</a:t>
            </a:r>
            <a:r>
              <a:rPr lang="en-US" b="1" dirty="0" err="1" smtClean="0">
                <a:solidFill>
                  <a:schemeClr val="bg1"/>
                </a:solidFill>
              </a:rPr>
              <a:t>Pwave</a:t>
            </a:r>
            <a:r>
              <a:rPr lang="en-US" b="1" dirty="0" smtClean="0">
                <a:solidFill>
                  <a:schemeClr val="bg1"/>
                </a:solidFill>
              </a:rPr>
              <a:t>) V</a:t>
            </a:r>
            <a:r>
              <a:rPr lang="en-US" b="1" baseline="-25000" dirty="0" smtClean="0">
                <a:solidFill>
                  <a:schemeClr val="bg1"/>
                </a:solidFill>
              </a:rPr>
              <a:t>P</a:t>
            </a:r>
            <a:r>
              <a:rPr lang="en-US" b="1" baseline="30000" dirty="0" smtClean="0">
                <a:solidFill>
                  <a:schemeClr val="bg1"/>
                </a:solidFill>
              </a:rPr>
              <a:t>2</a:t>
            </a:r>
            <a:r>
              <a:rPr lang="en-US" b="1" dirty="0" smtClean="0">
                <a:solidFill>
                  <a:schemeClr val="bg1"/>
                </a:solidFill>
              </a:rPr>
              <a:t>   Density </a:t>
            </a:r>
            <a:r>
              <a:rPr lang="en-US" b="1" dirty="0">
                <a:solidFill>
                  <a:schemeClr val="bg1"/>
                </a:solidFill>
              </a:rPr>
              <a:t>(</a:t>
            </a:r>
            <a:r>
              <a:rPr lang="en-US" b="1" dirty="0">
                <a:solidFill>
                  <a:schemeClr val="bg1"/>
                </a:solidFill>
                <a:latin typeface="Symbol Set SWA" pitchFamily="18" charset="2"/>
              </a:rPr>
              <a:t>r</a:t>
            </a:r>
            <a:r>
              <a:rPr lang="en-US" b="1" baseline="30000" dirty="0">
                <a:solidFill>
                  <a:schemeClr val="bg1"/>
                </a:solidFill>
              </a:rPr>
              <a:t>2</a:t>
            </a:r>
            <a:r>
              <a:rPr lang="en-US" b="1" dirty="0">
                <a:solidFill>
                  <a:schemeClr val="bg1"/>
                </a:solidFill>
                <a:latin typeface="Symbol Set SWA" pitchFamily="18" charset="2"/>
              </a:rPr>
              <a:t>)</a:t>
            </a:r>
            <a:endParaRPr lang="en-US" b="1" dirty="0">
              <a:solidFill>
                <a:schemeClr val="bg1"/>
              </a:solidFill>
            </a:endParaRPr>
          </a:p>
        </p:txBody>
      </p:sp>
      <p:sp>
        <p:nvSpPr>
          <p:cNvPr id="19" name="Rectangle 43"/>
          <p:cNvSpPr>
            <a:spLocks noChangeArrowheads="1"/>
          </p:cNvSpPr>
          <p:nvPr/>
        </p:nvSpPr>
        <p:spPr bwMode="auto">
          <a:xfrm>
            <a:off x="4343400" y="4000500"/>
            <a:ext cx="4408714" cy="1589201"/>
          </a:xfrm>
          <a:prstGeom prst="rect">
            <a:avLst/>
          </a:prstGeom>
          <a:noFill/>
          <a:ln w="9525">
            <a:noFill/>
            <a:miter lim="800000"/>
            <a:headEnd/>
            <a:tailEnd/>
          </a:ln>
          <a:effectLst/>
        </p:spPr>
        <p:txBody>
          <a:bodyPr wrap="square" lIns="80312" tIns="40156" rIns="80312" bIns="40156">
            <a:spAutoFit/>
          </a:bodyPr>
          <a:lstStyle/>
          <a:p>
            <a:pPr algn="ctr"/>
            <a:endParaRPr lang="en-US" sz="1600" b="1" dirty="0"/>
          </a:p>
          <a:p>
            <a:pPr algn="ctr"/>
            <a:endParaRPr lang="en-US" sz="1600" b="1" dirty="0"/>
          </a:p>
          <a:p>
            <a:pPr algn="ctr"/>
            <a:r>
              <a:rPr lang="en-US" b="1" dirty="0"/>
              <a:t> V</a:t>
            </a:r>
            <a:r>
              <a:rPr lang="en-US" b="1" baseline="-25000" dirty="0"/>
              <a:t>P</a:t>
            </a:r>
            <a:r>
              <a:rPr lang="en-US" b="1" baseline="30000" dirty="0"/>
              <a:t>2 * </a:t>
            </a:r>
            <a:r>
              <a:rPr lang="en-US" b="1" dirty="0">
                <a:latin typeface="Symbol Set SWA" pitchFamily="18" charset="2"/>
              </a:rPr>
              <a:t>r</a:t>
            </a:r>
            <a:r>
              <a:rPr lang="en-US" b="1" baseline="30000" dirty="0"/>
              <a:t>2   </a:t>
            </a:r>
            <a:r>
              <a:rPr lang="en-US" b="1" dirty="0"/>
              <a:t>-  V</a:t>
            </a:r>
            <a:r>
              <a:rPr lang="en-US" b="1" baseline="-25000" dirty="0"/>
              <a:t>P</a:t>
            </a:r>
            <a:r>
              <a:rPr lang="en-US" b="1" baseline="30000" dirty="0"/>
              <a:t>1* </a:t>
            </a:r>
            <a:r>
              <a:rPr lang="en-US" b="1" dirty="0">
                <a:latin typeface="Symbol Set SWA" pitchFamily="18" charset="2"/>
              </a:rPr>
              <a:t>r</a:t>
            </a:r>
            <a:r>
              <a:rPr lang="en-US" b="1" baseline="30000" dirty="0"/>
              <a:t>1     </a:t>
            </a:r>
            <a:r>
              <a:rPr lang="en-US" b="1" baseline="30000" dirty="0" smtClean="0"/>
              <a:t>           </a:t>
            </a:r>
            <a:r>
              <a:rPr lang="en-US" b="1" dirty="0">
                <a:latin typeface="Book Antiqua" pitchFamily="18" charset="0"/>
              </a:rPr>
              <a:t>I</a:t>
            </a:r>
            <a:r>
              <a:rPr lang="en-US" b="1" baseline="30000" dirty="0">
                <a:latin typeface="Book Antiqua" pitchFamily="18" charset="0"/>
              </a:rPr>
              <a:t>2  </a:t>
            </a:r>
            <a:r>
              <a:rPr lang="en-US" b="1" dirty="0">
                <a:latin typeface="Book Antiqua" pitchFamily="18" charset="0"/>
              </a:rPr>
              <a:t>-  I</a:t>
            </a:r>
            <a:r>
              <a:rPr lang="en-US" b="1" baseline="30000" dirty="0">
                <a:latin typeface="Book Antiqua" pitchFamily="18" charset="0"/>
              </a:rPr>
              <a:t>1 </a:t>
            </a:r>
            <a:endParaRPr lang="en-US" b="1" baseline="30000" dirty="0"/>
          </a:p>
          <a:p>
            <a:pPr algn="ctr"/>
            <a:r>
              <a:rPr lang="en-US" sz="1600" b="1" dirty="0"/>
              <a:t>RC = </a:t>
            </a:r>
            <a:r>
              <a:rPr lang="en-US" sz="1600" b="1" dirty="0" smtClean="0"/>
              <a:t>-----------------------------   </a:t>
            </a:r>
            <a:r>
              <a:rPr lang="en-US" sz="1600" b="1" dirty="0"/>
              <a:t>=  ----------</a:t>
            </a:r>
            <a:r>
              <a:rPr lang="en-US" b="1" dirty="0"/>
              <a:t>	                 </a:t>
            </a:r>
            <a:r>
              <a:rPr lang="en-US" b="1" dirty="0" smtClean="0"/>
              <a:t> V</a:t>
            </a:r>
            <a:r>
              <a:rPr lang="en-US" b="1" baseline="-25000" dirty="0" smtClean="0"/>
              <a:t>P</a:t>
            </a:r>
            <a:r>
              <a:rPr lang="en-US" b="1" baseline="30000" dirty="0" smtClean="0"/>
              <a:t>2 </a:t>
            </a:r>
            <a:r>
              <a:rPr lang="en-US" b="1" baseline="30000" dirty="0"/>
              <a:t>* </a:t>
            </a:r>
            <a:r>
              <a:rPr lang="en-US" b="1" dirty="0">
                <a:latin typeface="Symbol Set SWA" pitchFamily="18" charset="2"/>
              </a:rPr>
              <a:t>r</a:t>
            </a:r>
            <a:r>
              <a:rPr lang="en-US" b="1" baseline="30000" dirty="0"/>
              <a:t>2   </a:t>
            </a:r>
            <a:r>
              <a:rPr lang="en-US" b="1" dirty="0"/>
              <a:t>+ V</a:t>
            </a:r>
            <a:r>
              <a:rPr lang="en-US" b="1" baseline="-25000" dirty="0"/>
              <a:t>P</a:t>
            </a:r>
            <a:r>
              <a:rPr lang="en-US" b="1" baseline="30000" dirty="0"/>
              <a:t>1* </a:t>
            </a:r>
            <a:r>
              <a:rPr lang="en-US" b="1" dirty="0">
                <a:latin typeface="Symbol Set SWA" pitchFamily="18" charset="2"/>
              </a:rPr>
              <a:t>r</a:t>
            </a:r>
            <a:r>
              <a:rPr lang="en-US" b="1" baseline="30000" dirty="0"/>
              <a:t>1        </a:t>
            </a:r>
            <a:r>
              <a:rPr lang="en-US" b="1" baseline="30000" dirty="0" smtClean="0"/>
              <a:t>        </a:t>
            </a:r>
            <a:r>
              <a:rPr lang="en-US" b="1" dirty="0">
                <a:latin typeface="Book Antiqua" pitchFamily="18" charset="0"/>
              </a:rPr>
              <a:t>I</a:t>
            </a:r>
            <a:r>
              <a:rPr lang="en-US" b="1" baseline="30000" dirty="0">
                <a:latin typeface="Book Antiqua" pitchFamily="18" charset="0"/>
              </a:rPr>
              <a:t>2  </a:t>
            </a:r>
            <a:r>
              <a:rPr lang="en-US" b="1" dirty="0">
                <a:latin typeface="Book Antiqua" pitchFamily="18" charset="0"/>
              </a:rPr>
              <a:t>+ I</a:t>
            </a:r>
            <a:r>
              <a:rPr lang="en-US" b="1" baseline="30000" dirty="0">
                <a:latin typeface="Book Antiqua" pitchFamily="18" charset="0"/>
              </a:rPr>
              <a:t>1 </a:t>
            </a:r>
            <a:endParaRPr lang="en-US" b="1" dirty="0"/>
          </a:p>
          <a:p>
            <a:pPr algn="ctr"/>
            <a:endParaRPr lang="en-US" b="1" baseline="30000" dirty="0"/>
          </a:p>
        </p:txBody>
      </p:sp>
      <p:sp>
        <p:nvSpPr>
          <p:cNvPr id="20" name="Rectangle 45" descr="Sand"/>
          <p:cNvSpPr>
            <a:spLocks noChangeArrowheads="1"/>
          </p:cNvSpPr>
          <p:nvPr/>
        </p:nvSpPr>
        <p:spPr bwMode="auto">
          <a:xfrm>
            <a:off x="653143" y="3619500"/>
            <a:ext cx="1088571" cy="744885"/>
          </a:xfrm>
          <a:prstGeom prst="rect">
            <a:avLst/>
          </a:prstGeom>
          <a:blipFill dpi="0" rotWithShape="0">
            <a:blip r:embed="rId3" cstate="print"/>
            <a:srcRect/>
            <a:tile tx="0" ty="0" sx="100000" sy="100000" flip="none" algn="tl"/>
          </a:blipFill>
          <a:ln w="38100">
            <a:solidFill>
              <a:schemeClr val="tx1"/>
            </a:solidFill>
            <a:miter lim="800000"/>
            <a:headEnd/>
            <a:tailEnd/>
          </a:ln>
          <a:effectLst/>
        </p:spPr>
        <p:txBody>
          <a:bodyPr wrap="none" lIns="80312" tIns="40156" rIns="80312" bIns="40156" anchor="ctr"/>
          <a:lstStyle/>
          <a:p>
            <a:pPr algn="ctr"/>
            <a:endParaRPr lang="en-US">
              <a:solidFill>
                <a:schemeClr val="bg1"/>
              </a:solidFill>
            </a:endParaRPr>
          </a:p>
        </p:txBody>
      </p:sp>
      <p:sp>
        <p:nvSpPr>
          <p:cNvPr id="21" name="Rectangle 47" descr="Granite"/>
          <p:cNvSpPr>
            <a:spLocks noChangeArrowheads="1"/>
          </p:cNvSpPr>
          <p:nvPr/>
        </p:nvSpPr>
        <p:spPr bwMode="auto">
          <a:xfrm>
            <a:off x="653143" y="4348260"/>
            <a:ext cx="1451429" cy="719039"/>
          </a:xfrm>
          <a:prstGeom prst="rect">
            <a:avLst/>
          </a:prstGeom>
          <a:blipFill dpi="0" rotWithShape="0">
            <a:blip r:embed="rId4" cstate="print"/>
            <a:srcRect/>
            <a:tile tx="0" ty="0" sx="100000" sy="100000" flip="none" algn="tl"/>
          </a:blipFill>
          <a:ln w="38100">
            <a:solidFill>
              <a:schemeClr val="tx1"/>
            </a:solidFill>
            <a:miter lim="800000"/>
            <a:headEnd/>
            <a:tailEnd/>
          </a:ln>
          <a:effectLst/>
        </p:spPr>
        <p:txBody>
          <a:bodyPr wrap="none" lIns="80312" tIns="40156" rIns="80312" bIns="40156" anchor="ctr"/>
          <a:lstStyle/>
          <a:p>
            <a:endParaRPr lang="en-US">
              <a:solidFill>
                <a:schemeClr val="bg1"/>
              </a:solidFill>
            </a:endParaRPr>
          </a:p>
        </p:txBody>
      </p:sp>
      <p:sp>
        <p:nvSpPr>
          <p:cNvPr id="22" name="Line 57"/>
          <p:cNvSpPr>
            <a:spLocks noChangeShapeType="1"/>
          </p:cNvSpPr>
          <p:nvPr/>
        </p:nvSpPr>
        <p:spPr bwMode="auto">
          <a:xfrm flipH="1">
            <a:off x="1723571" y="3603171"/>
            <a:ext cx="10886" cy="744885"/>
          </a:xfrm>
          <a:prstGeom prst="line">
            <a:avLst/>
          </a:prstGeom>
          <a:noFill/>
          <a:ln w="38100">
            <a:solidFill>
              <a:srgbClr val="FF0000"/>
            </a:solidFill>
            <a:round/>
            <a:headEnd/>
            <a:tailEnd/>
          </a:ln>
          <a:effectLst/>
        </p:spPr>
        <p:txBody>
          <a:bodyPr wrap="none" lIns="80312" tIns="40156" rIns="80312" bIns="40156" anchor="ctr"/>
          <a:lstStyle/>
          <a:p>
            <a:endParaRPr lang="en-US">
              <a:solidFill>
                <a:schemeClr val="bg1"/>
              </a:solidFill>
            </a:endParaRPr>
          </a:p>
        </p:txBody>
      </p:sp>
      <p:sp>
        <p:nvSpPr>
          <p:cNvPr id="23" name="Line 58"/>
          <p:cNvSpPr>
            <a:spLocks noChangeShapeType="1"/>
          </p:cNvSpPr>
          <p:nvPr/>
        </p:nvSpPr>
        <p:spPr bwMode="auto">
          <a:xfrm flipH="1">
            <a:off x="2090057" y="4348261"/>
            <a:ext cx="14514" cy="738996"/>
          </a:xfrm>
          <a:prstGeom prst="line">
            <a:avLst/>
          </a:prstGeom>
          <a:noFill/>
          <a:ln w="38100">
            <a:solidFill>
              <a:srgbClr val="FF0000"/>
            </a:solidFill>
            <a:round/>
            <a:headEnd/>
            <a:tailEnd/>
          </a:ln>
          <a:effectLst/>
        </p:spPr>
        <p:txBody>
          <a:bodyPr wrap="none" lIns="80312" tIns="40156" rIns="80312" bIns="40156" anchor="ctr"/>
          <a:lstStyle/>
          <a:p>
            <a:endParaRPr lang="en-US">
              <a:solidFill>
                <a:schemeClr val="bg1"/>
              </a:solidFill>
            </a:endParaRPr>
          </a:p>
        </p:txBody>
      </p:sp>
      <p:sp>
        <p:nvSpPr>
          <p:cNvPr id="24" name="Line 64"/>
          <p:cNvSpPr>
            <a:spLocks noChangeShapeType="1"/>
          </p:cNvSpPr>
          <p:nvPr/>
        </p:nvSpPr>
        <p:spPr bwMode="auto">
          <a:xfrm>
            <a:off x="2685143" y="3585029"/>
            <a:ext cx="0" cy="763233"/>
          </a:xfrm>
          <a:prstGeom prst="line">
            <a:avLst/>
          </a:prstGeom>
          <a:noFill/>
          <a:ln w="38100">
            <a:solidFill>
              <a:srgbClr val="FF0000"/>
            </a:solidFill>
            <a:round/>
            <a:headEnd/>
            <a:tailEnd/>
          </a:ln>
          <a:effectLst/>
        </p:spPr>
        <p:txBody>
          <a:bodyPr wrap="none" lIns="80312" tIns="40156" rIns="80312" bIns="40156" anchor="ctr"/>
          <a:lstStyle/>
          <a:p>
            <a:endParaRPr lang="en-US">
              <a:solidFill>
                <a:schemeClr val="bg1"/>
              </a:solidFill>
            </a:endParaRPr>
          </a:p>
        </p:txBody>
      </p:sp>
      <p:sp>
        <p:nvSpPr>
          <p:cNvPr id="25" name="Line 65"/>
          <p:cNvSpPr>
            <a:spLocks noChangeShapeType="1"/>
          </p:cNvSpPr>
          <p:nvPr/>
        </p:nvSpPr>
        <p:spPr bwMode="auto">
          <a:xfrm flipH="1">
            <a:off x="2677886" y="4348261"/>
            <a:ext cx="7257" cy="789796"/>
          </a:xfrm>
          <a:prstGeom prst="line">
            <a:avLst/>
          </a:prstGeom>
          <a:noFill/>
          <a:ln w="38100">
            <a:solidFill>
              <a:srgbClr val="FF0000"/>
            </a:solidFill>
            <a:round/>
            <a:headEnd/>
            <a:tailEnd/>
          </a:ln>
          <a:effectLst/>
        </p:spPr>
        <p:txBody>
          <a:bodyPr wrap="none" lIns="80312" tIns="40156" rIns="80312" bIns="40156" anchor="ctr"/>
          <a:lstStyle/>
          <a:p>
            <a:endParaRPr lang="en-US">
              <a:solidFill>
                <a:schemeClr val="bg1"/>
              </a:solidFill>
            </a:endParaRPr>
          </a:p>
        </p:txBody>
      </p:sp>
      <p:sp>
        <p:nvSpPr>
          <p:cNvPr id="26" name="Line 76"/>
          <p:cNvSpPr>
            <a:spLocks noChangeShapeType="1"/>
          </p:cNvSpPr>
          <p:nvPr/>
        </p:nvSpPr>
        <p:spPr bwMode="auto">
          <a:xfrm rot="5400000">
            <a:off x="1931459" y="4151230"/>
            <a:ext cx="0" cy="391584"/>
          </a:xfrm>
          <a:prstGeom prst="line">
            <a:avLst/>
          </a:prstGeom>
          <a:noFill/>
          <a:ln w="38100">
            <a:solidFill>
              <a:srgbClr val="FF0000"/>
            </a:solidFill>
            <a:round/>
            <a:headEnd/>
            <a:tailEnd/>
          </a:ln>
          <a:effectLst/>
        </p:spPr>
        <p:txBody>
          <a:bodyPr wrap="none" lIns="80312" tIns="40156" rIns="80312" bIns="40156" anchor="ctr"/>
          <a:lstStyle/>
          <a:p>
            <a:endParaRPr lang="en-US">
              <a:solidFill>
                <a:schemeClr val="bg1"/>
              </a:solidFill>
            </a:endParaRPr>
          </a:p>
        </p:txBody>
      </p:sp>
      <p:sp>
        <p:nvSpPr>
          <p:cNvPr id="27" name="Line 77"/>
          <p:cNvSpPr>
            <a:spLocks noChangeShapeType="1"/>
          </p:cNvSpPr>
          <p:nvPr/>
        </p:nvSpPr>
        <p:spPr bwMode="auto">
          <a:xfrm rot="5400000">
            <a:off x="2880935" y="4152470"/>
            <a:ext cx="0" cy="391584"/>
          </a:xfrm>
          <a:prstGeom prst="line">
            <a:avLst/>
          </a:prstGeom>
          <a:noFill/>
          <a:ln w="38100">
            <a:solidFill>
              <a:srgbClr val="FF0000"/>
            </a:solidFill>
            <a:round/>
            <a:headEnd/>
            <a:tailEnd/>
          </a:ln>
          <a:effectLst/>
        </p:spPr>
        <p:txBody>
          <a:bodyPr wrap="none" lIns="80312" tIns="40156" rIns="80312" bIns="40156" anchor="ctr"/>
          <a:lstStyle/>
          <a:p>
            <a:endParaRPr lang="en-US"/>
          </a:p>
        </p:txBody>
      </p:sp>
      <p:sp>
        <p:nvSpPr>
          <p:cNvPr id="28" name="Text Box 78"/>
          <p:cNvSpPr txBox="1">
            <a:spLocks noChangeArrowheads="1"/>
          </p:cNvSpPr>
          <p:nvPr/>
        </p:nvSpPr>
        <p:spPr bwMode="auto">
          <a:xfrm>
            <a:off x="685800" y="3766728"/>
            <a:ext cx="1048654" cy="450428"/>
          </a:xfrm>
          <a:prstGeom prst="rect">
            <a:avLst/>
          </a:prstGeom>
          <a:noFill/>
          <a:ln w="9525">
            <a:noFill/>
            <a:miter lim="800000"/>
            <a:headEnd/>
            <a:tailEnd/>
          </a:ln>
          <a:effectLst/>
        </p:spPr>
        <p:txBody>
          <a:bodyPr wrap="none" lIns="80312" tIns="40156" rIns="80312" bIns="40156">
            <a:spAutoFit/>
          </a:bodyPr>
          <a:lstStyle/>
          <a:p>
            <a:r>
              <a:rPr lang="en-US" sz="2400" b="1" dirty="0">
                <a:solidFill>
                  <a:schemeClr val="bg1"/>
                </a:solidFill>
              </a:rPr>
              <a:t>V</a:t>
            </a:r>
            <a:r>
              <a:rPr lang="en-US" sz="2400" b="1" baseline="-25000" dirty="0">
                <a:solidFill>
                  <a:schemeClr val="bg1"/>
                </a:solidFill>
              </a:rPr>
              <a:t>P</a:t>
            </a:r>
            <a:r>
              <a:rPr lang="en-US" sz="2400" b="1" baseline="30000" dirty="0">
                <a:solidFill>
                  <a:schemeClr val="bg1"/>
                </a:solidFill>
              </a:rPr>
              <a:t>1</a:t>
            </a:r>
            <a:r>
              <a:rPr lang="en-US" sz="2400" b="1" dirty="0">
                <a:solidFill>
                  <a:schemeClr val="bg1"/>
                </a:solidFill>
              </a:rPr>
              <a:t>, </a:t>
            </a:r>
            <a:r>
              <a:rPr lang="en-US" sz="2400" b="1" dirty="0">
                <a:solidFill>
                  <a:schemeClr val="bg1"/>
                </a:solidFill>
                <a:latin typeface="Symbol Set SWA" pitchFamily="18" charset="2"/>
              </a:rPr>
              <a:t>r</a:t>
            </a:r>
            <a:r>
              <a:rPr lang="en-US" sz="2400" b="1" baseline="30000" dirty="0">
                <a:solidFill>
                  <a:schemeClr val="bg1"/>
                </a:solidFill>
              </a:rPr>
              <a:t>1</a:t>
            </a:r>
            <a:r>
              <a:rPr lang="en-US" sz="2400" b="1" dirty="0">
                <a:solidFill>
                  <a:schemeClr val="bg1"/>
                </a:solidFill>
              </a:rPr>
              <a:t> </a:t>
            </a:r>
          </a:p>
        </p:txBody>
      </p:sp>
      <p:sp>
        <p:nvSpPr>
          <p:cNvPr id="29" name="Text Box 79"/>
          <p:cNvSpPr txBox="1">
            <a:spLocks noChangeArrowheads="1"/>
          </p:cNvSpPr>
          <p:nvPr/>
        </p:nvSpPr>
        <p:spPr bwMode="auto">
          <a:xfrm>
            <a:off x="762000" y="4482565"/>
            <a:ext cx="1048654" cy="450428"/>
          </a:xfrm>
          <a:prstGeom prst="rect">
            <a:avLst/>
          </a:prstGeom>
          <a:noFill/>
          <a:ln w="9525">
            <a:noFill/>
            <a:miter lim="800000"/>
            <a:headEnd/>
            <a:tailEnd/>
          </a:ln>
          <a:effectLst/>
        </p:spPr>
        <p:txBody>
          <a:bodyPr wrap="none" lIns="80312" tIns="40156" rIns="80312" bIns="40156">
            <a:spAutoFit/>
          </a:bodyPr>
          <a:lstStyle/>
          <a:p>
            <a:r>
              <a:rPr lang="en-US" sz="2400" b="1" dirty="0">
                <a:solidFill>
                  <a:schemeClr val="bg1"/>
                </a:solidFill>
              </a:rPr>
              <a:t>V</a:t>
            </a:r>
            <a:r>
              <a:rPr lang="en-US" sz="2400" b="1" baseline="-25000" dirty="0">
                <a:solidFill>
                  <a:schemeClr val="bg1"/>
                </a:solidFill>
              </a:rPr>
              <a:t>P</a:t>
            </a:r>
            <a:r>
              <a:rPr lang="en-US" sz="2400" b="1" baseline="30000" dirty="0">
                <a:solidFill>
                  <a:schemeClr val="bg1"/>
                </a:solidFill>
              </a:rPr>
              <a:t>2</a:t>
            </a:r>
            <a:r>
              <a:rPr lang="en-US" sz="2400" b="1" dirty="0">
                <a:solidFill>
                  <a:schemeClr val="bg1"/>
                </a:solidFill>
              </a:rPr>
              <a:t>, </a:t>
            </a:r>
            <a:r>
              <a:rPr lang="en-US" sz="2400" b="1" dirty="0">
                <a:solidFill>
                  <a:schemeClr val="bg1"/>
                </a:solidFill>
                <a:latin typeface="Symbol Set SWA" pitchFamily="18" charset="2"/>
              </a:rPr>
              <a:t>r</a:t>
            </a:r>
            <a:r>
              <a:rPr lang="en-US" sz="2400" b="1" baseline="30000" dirty="0">
                <a:solidFill>
                  <a:schemeClr val="bg1"/>
                </a:solidFill>
              </a:rPr>
              <a:t>2</a:t>
            </a:r>
            <a:r>
              <a:rPr lang="en-US" sz="2400" b="1" dirty="0">
                <a:solidFill>
                  <a:schemeClr val="bg1"/>
                </a:solidFill>
              </a:rPr>
              <a:t> </a:t>
            </a:r>
          </a:p>
        </p:txBody>
      </p:sp>
      <p:sp>
        <p:nvSpPr>
          <p:cNvPr id="30" name="Text Box 82"/>
          <p:cNvSpPr txBox="1">
            <a:spLocks noChangeArrowheads="1"/>
          </p:cNvSpPr>
          <p:nvPr/>
        </p:nvSpPr>
        <p:spPr bwMode="auto">
          <a:xfrm>
            <a:off x="4876800" y="3314700"/>
            <a:ext cx="3733800" cy="912093"/>
          </a:xfrm>
          <a:prstGeom prst="rect">
            <a:avLst/>
          </a:prstGeom>
          <a:noFill/>
          <a:ln w="9525">
            <a:noFill/>
            <a:miter lim="800000"/>
            <a:headEnd/>
            <a:tailEnd/>
          </a:ln>
          <a:effectLst/>
        </p:spPr>
        <p:txBody>
          <a:bodyPr wrap="square" lIns="80312" tIns="40156" rIns="80312" bIns="40156">
            <a:spAutoFit/>
          </a:bodyPr>
          <a:lstStyle/>
          <a:p>
            <a:r>
              <a:rPr lang="en-US" dirty="0"/>
              <a:t>Zero-offset reflection coefficient (RC) is a function of the </a:t>
            </a:r>
            <a:r>
              <a:rPr lang="en-US" dirty="0" smtClean="0"/>
              <a:t>impedance </a:t>
            </a:r>
            <a:r>
              <a:rPr lang="en-US" dirty="0"/>
              <a:t>contrast between any two layers.</a:t>
            </a:r>
          </a:p>
        </p:txBody>
      </p:sp>
      <p:sp>
        <p:nvSpPr>
          <p:cNvPr id="31" name="Text Box 42"/>
          <p:cNvSpPr txBox="1">
            <a:spLocks noChangeArrowheads="1"/>
          </p:cNvSpPr>
          <p:nvPr/>
        </p:nvSpPr>
        <p:spPr bwMode="auto">
          <a:xfrm>
            <a:off x="4191000" y="2019300"/>
            <a:ext cx="4267200" cy="369332"/>
          </a:xfrm>
          <a:prstGeom prst="rect">
            <a:avLst/>
          </a:prstGeom>
          <a:noFill/>
          <a:ln w="9525">
            <a:noFill/>
            <a:miter lim="800000"/>
            <a:headEnd/>
            <a:tailEnd/>
          </a:ln>
          <a:effectLst/>
        </p:spPr>
        <p:txBody>
          <a:bodyPr wrap="square">
            <a:spAutoFit/>
          </a:bodyPr>
          <a:lstStyle/>
          <a:p>
            <a:r>
              <a:rPr lang="en-US" b="1" dirty="0">
                <a:solidFill>
                  <a:schemeClr val="bg1"/>
                </a:solidFill>
              </a:rPr>
              <a:t>Velocity </a:t>
            </a:r>
            <a:r>
              <a:rPr lang="en-US" b="1" dirty="0" smtClean="0">
                <a:solidFill>
                  <a:schemeClr val="bg1"/>
                </a:solidFill>
              </a:rPr>
              <a:t>(</a:t>
            </a:r>
            <a:r>
              <a:rPr lang="en-US" b="1" dirty="0" err="1" smtClean="0">
                <a:solidFill>
                  <a:schemeClr val="bg1"/>
                </a:solidFill>
              </a:rPr>
              <a:t>Pwave</a:t>
            </a:r>
            <a:r>
              <a:rPr lang="en-US" b="1" dirty="0" smtClean="0">
                <a:solidFill>
                  <a:schemeClr val="bg1"/>
                </a:solidFill>
              </a:rPr>
              <a:t>) V</a:t>
            </a:r>
            <a:r>
              <a:rPr lang="en-US" b="1" baseline="-25000" dirty="0" smtClean="0">
                <a:solidFill>
                  <a:schemeClr val="bg1"/>
                </a:solidFill>
              </a:rPr>
              <a:t>P</a:t>
            </a:r>
            <a:r>
              <a:rPr lang="en-US" b="1" baseline="30000" dirty="0" smtClean="0">
                <a:solidFill>
                  <a:schemeClr val="bg1"/>
                </a:solidFill>
              </a:rPr>
              <a:t>1</a:t>
            </a:r>
            <a:r>
              <a:rPr lang="en-US" b="1" dirty="0" smtClean="0">
                <a:solidFill>
                  <a:schemeClr val="bg1"/>
                </a:solidFill>
              </a:rPr>
              <a:t>   Density </a:t>
            </a:r>
            <a:r>
              <a:rPr lang="en-US" b="1" dirty="0">
                <a:solidFill>
                  <a:schemeClr val="bg1"/>
                </a:solidFill>
              </a:rPr>
              <a:t>(</a:t>
            </a:r>
            <a:r>
              <a:rPr lang="en-US" b="1" dirty="0" smtClean="0">
                <a:solidFill>
                  <a:schemeClr val="bg1"/>
                </a:solidFill>
                <a:latin typeface="Symbol Set SWA" pitchFamily="18" charset="2"/>
              </a:rPr>
              <a:t>r</a:t>
            </a:r>
            <a:r>
              <a:rPr lang="en-US" b="1" baseline="30000" dirty="0" smtClean="0">
                <a:solidFill>
                  <a:schemeClr val="bg1"/>
                </a:solidFill>
              </a:rPr>
              <a:t>1</a:t>
            </a:r>
            <a:r>
              <a:rPr lang="en-US" b="1" dirty="0" smtClean="0">
                <a:solidFill>
                  <a:schemeClr val="bg1"/>
                </a:solidFill>
                <a:latin typeface="Symbol Set SWA" pitchFamily="18" charset="2"/>
              </a:rPr>
              <a:t>)</a:t>
            </a:r>
            <a:endParaRPr lang="en-US" b="1"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2F2A387-2714-4BF1-94C0-87ADEFC08C47}" type="slidenum">
              <a:rPr lang="en-US" smtClean="0"/>
              <a:pPr/>
              <a:t>8</a:t>
            </a:fld>
            <a:endParaRPr lang="en-US" dirty="0"/>
          </a:p>
        </p:txBody>
      </p:sp>
      <p:sp>
        <p:nvSpPr>
          <p:cNvPr id="2" name="Title 1"/>
          <p:cNvSpPr>
            <a:spLocks noGrp="1"/>
          </p:cNvSpPr>
          <p:nvPr>
            <p:ph type="title"/>
          </p:nvPr>
        </p:nvSpPr>
        <p:spPr/>
        <p:txBody>
          <a:bodyPr>
            <a:normAutofit/>
          </a:bodyPr>
          <a:lstStyle/>
          <a:p>
            <a:r>
              <a:rPr lang="en-US" dirty="0" smtClean="0">
                <a:latin typeface="+mn-lt"/>
              </a:rPr>
              <a:t>What controls rock velocity and density ?</a:t>
            </a:r>
            <a:endParaRPr lang="en-US" dirty="0">
              <a:latin typeface="+mn-lt"/>
            </a:endParaRPr>
          </a:p>
        </p:txBody>
      </p:sp>
      <p:grpSp>
        <p:nvGrpSpPr>
          <p:cNvPr id="4" name="Group 86"/>
          <p:cNvGrpSpPr/>
          <p:nvPr/>
        </p:nvGrpSpPr>
        <p:grpSpPr>
          <a:xfrm>
            <a:off x="304800" y="876300"/>
            <a:ext cx="8305800" cy="1077218"/>
            <a:chOff x="304800" y="876300"/>
            <a:chExt cx="8305800" cy="1077218"/>
          </a:xfrm>
        </p:grpSpPr>
        <p:sp>
          <p:nvSpPr>
            <p:cNvPr id="7" name="Text Box 9"/>
            <p:cNvSpPr txBox="1">
              <a:spLocks noChangeArrowheads="1"/>
            </p:cNvSpPr>
            <p:nvPr/>
          </p:nvSpPr>
          <p:spPr bwMode="auto">
            <a:xfrm>
              <a:off x="304800" y="999411"/>
              <a:ext cx="1828800" cy="830997"/>
            </a:xfrm>
            <a:prstGeom prst="rect">
              <a:avLst/>
            </a:prstGeom>
            <a:noFill/>
            <a:ln w="9525">
              <a:solidFill>
                <a:schemeClr val="tx1"/>
              </a:solidFill>
              <a:miter lim="800000"/>
              <a:headEnd/>
              <a:tailEnd/>
            </a:ln>
            <a:effectLst/>
          </p:spPr>
          <p:txBody>
            <a:bodyPr wrap="square">
              <a:spAutoFit/>
            </a:bodyPr>
            <a:lstStyle/>
            <a:p>
              <a:pPr algn="ctr"/>
              <a:r>
                <a:rPr lang="en-US" sz="1600" b="1" dirty="0" smtClean="0"/>
                <a:t>Initial Deposition: </a:t>
              </a:r>
              <a:r>
                <a:rPr lang="en-US" sz="1600" dirty="0" smtClean="0">
                  <a:solidFill>
                    <a:schemeClr val="tx1">
                      <a:lumMod val="65000"/>
                      <a:lumOff val="35000"/>
                    </a:schemeClr>
                  </a:solidFill>
                </a:rPr>
                <a:t>Mineralogy, Grain Size, Texture</a:t>
              </a:r>
              <a:endParaRPr lang="en-US" sz="1400" dirty="0">
                <a:solidFill>
                  <a:schemeClr val="tx1">
                    <a:lumMod val="65000"/>
                    <a:lumOff val="35000"/>
                  </a:schemeClr>
                </a:solidFill>
              </a:endParaRPr>
            </a:p>
          </p:txBody>
        </p:sp>
        <p:sp>
          <p:nvSpPr>
            <p:cNvPr id="16" name="Text Box 9"/>
            <p:cNvSpPr txBox="1">
              <a:spLocks noChangeArrowheads="1"/>
            </p:cNvSpPr>
            <p:nvPr/>
          </p:nvSpPr>
          <p:spPr bwMode="auto">
            <a:xfrm>
              <a:off x="2387600" y="876300"/>
              <a:ext cx="1828800" cy="1077218"/>
            </a:xfrm>
            <a:prstGeom prst="rect">
              <a:avLst/>
            </a:prstGeom>
            <a:noFill/>
            <a:ln w="9525">
              <a:solidFill>
                <a:schemeClr val="tx1"/>
              </a:solidFill>
              <a:miter lim="800000"/>
              <a:headEnd/>
              <a:tailEnd/>
            </a:ln>
            <a:effectLst/>
          </p:spPr>
          <p:txBody>
            <a:bodyPr wrap="square">
              <a:spAutoFit/>
            </a:bodyPr>
            <a:lstStyle/>
            <a:p>
              <a:pPr algn="ctr"/>
              <a:r>
                <a:rPr lang="en-US" sz="1600" b="1" dirty="0" smtClean="0"/>
                <a:t>Burial History: </a:t>
              </a:r>
              <a:r>
                <a:rPr lang="en-US" sz="1600" dirty="0" smtClean="0">
                  <a:solidFill>
                    <a:schemeClr val="tx1">
                      <a:lumMod val="65000"/>
                      <a:lumOff val="35000"/>
                    </a:schemeClr>
                  </a:solidFill>
                </a:rPr>
                <a:t>Effective Stress, Time and Temperature</a:t>
              </a:r>
              <a:endParaRPr lang="en-US" sz="1400" dirty="0">
                <a:solidFill>
                  <a:schemeClr val="tx1">
                    <a:lumMod val="65000"/>
                    <a:lumOff val="35000"/>
                  </a:schemeClr>
                </a:solidFill>
              </a:endParaRPr>
            </a:p>
          </p:txBody>
        </p:sp>
        <p:sp>
          <p:nvSpPr>
            <p:cNvPr id="17" name="Text Box 9"/>
            <p:cNvSpPr txBox="1">
              <a:spLocks noChangeArrowheads="1"/>
            </p:cNvSpPr>
            <p:nvPr/>
          </p:nvSpPr>
          <p:spPr bwMode="auto">
            <a:xfrm>
              <a:off x="4470400" y="999411"/>
              <a:ext cx="1828800" cy="830997"/>
            </a:xfrm>
            <a:prstGeom prst="rect">
              <a:avLst/>
            </a:prstGeom>
            <a:noFill/>
            <a:ln w="9525">
              <a:solidFill>
                <a:schemeClr val="tx1"/>
              </a:solidFill>
              <a:miter lim="800000"/>
              <a:headEnd/>
              <a:tailEnd/>
            </a:ln>
            <a:effectLst/>
          </p:spPr>
          <p:txBody>
            <a:bodyPr wrap="square">
              <a:spAutoFit/>
            </a:bodyPr>
            <a:lstStyle/>
            <a:p>
              <a:pPr algn="ctr"/>
              <a:r>
                <a:rPr lang="en-US" sz="1600" b="1" dirty="0" smtClean="0"/>
                <a:t>Digenetic History</a:t>
              </a:r>
              <a:r>
                <a:rPr lang="en-US" sz="1600" dirty="0" smtClean="0"/>
                <a:t>: </a:t>
              </a:r>
              <a:r>
                <a:rPr lang="en-US" sz="1600" dirty="0" smtClean="0">
                  <a:solidFill>
                    <a:schemeClr val="tx1">
                      <a:lumMod val="65000"/>
                      <a:lumOff val="35000"/>
                    </a:schemeClr>
                  </a:solidFill>
                </a:rPr>
                <a:t>Compaction , Cementation</a:t>
              </a:r>
              <a:endParaRPr lang="en-US" sz="1400" dirty="0">
                <a:solidFill>
                  <a:schemeClr val="tx1">
                    <a:lumMod val="65000"/>
                    <a:lumOff val="35000"/>
                  </a:schemeClr>
                </a:solidFill>
              </a:endParaRPr>
            </a:p>
          </p:txBody>
        </p:sp>
        <p:sp>
          <p:nvSpPr>
            <p:cNvPr id="18" name="Text Box 9"/>
            <p:cNvSpPr txBox="1">
              <a:spLocks noChangeArrowheads="1"/>
            </p:cNvSpPr>
            <p:nvPr/>
          </p:nvSpPr>
          <p:spPr bwMode="auto">
            <a:xfrm>
              <a:off x="6553200" y="999411"/>
              <a:ext cx="2057400" cy="830997"/>
            </a:xfrm>
            <a:prstGeom prst="rect">
              <a:avLst/>
            </a:prstGeom>
            <a:noFill/>
            <a:ln w="9525">
              <a:solidFill>
                <a:schemeClr val="tx1"/>
              </a:solidFill>
              <a:miter lim="800000"/>
              <a:headEnd/>
              <a:tailEnd/>
            </a:ln>
            <a:effectLst/>
          </p:spPr>
          <p:txBody>
            <a:bodyPr wrap="square">
              <a:spAutoFit/>
            </a:bodyPr>
            <a:lstStyle/>
            <a:p>
              <a:pPr algn="ctr"/>
              <a:r>
                <a:rPr lang="en-US" sz="1600" b="1" dirty="0" smtClean="0"/>
                <a:t>Reservoir Conditions: </a:t>
              </a:r>
              <a:r>
                <a:rPr lang="en-US" sz="1600" dirty="0" smtClean="0">
                  <a:solidFill>
                    <a:schemeClr val="tx1">
                      <a:lumMod val="65000"/>
                      <a:lumOff val="35000"/>
                    </a:schemeClr>
                  </a:solidFill>
                </a:rPr>
                <a:t>Pore Fluid Properties, Pressure, Temperature</a:t>
              </a:r>
              <a:endParaRPr lang="en-US" sz="1400" dirty="0">
                <a:solidFill>
                  <a:schemeClr val="tx1">
                    <a:lumMod val="65000"/>
                    <a:lumOff val="35000"/>
                  </a:schemeClr>
                </a:solidFill>
              </a:endParaRPr>
            </a:p>
          </p:txBody>
        </p:sp>
      </p:grpSp>
      <p:cxnSp>
        <p:nvCxnSpPr>
          <p:cNvPr id="21" name="AutoShape 17"/>
          <p:cNvCxnSpPr>
            <a:cxnSpLocks noChangeShapeType="1"/>
            <a:stCxn id="18" idx="2"/>
            <a:endCxn id="20" idx="0"/>
          </p:cNvCxnSpPr>
          <p:nvPr/>
        </p:nvCxnSpPr>
        <p:spPr bwMode="auto">
          <a:xfrm rot="16200000" flipH="1">
            <a:off x="7361739" y="2050569"/>
            <a:ext cx="707022" cy="266700"/>
          </a:xfrm>
          <a:prstGeom prst="bentConnector3">
            <a:avLst>
              <a:gd name="adj1" fmla="val 50000"/>
            </a:avLst>
          </a:prstGeom>
          <a:noFill/>
          <a:ln w="38100">
            <a:solidFill>
              <a:srgbClr val="FF0000"/>
            </a:solidFill>
            <a:miter lim="800000"/>
            <a:headEnd/>
            <a:tailEnd type="triangle" w="med" len="med"/>
          </a:ln>
          <a:effectLst/>
        </p:spPr>
      </p:cxnSp>
      <p:sp>
        <p:nvSpPr>
          <p:cNvPr id="12" name="Text Box 14"/>
          <p:cNvSpPr txBox="1">
            <a:spLocks noChangeArrowheads="1"/>
          </p:cNvSpPr>
          <p:nvPr/>
        </p:nvSpPr>
        <p:spPr bwMode="auto">
          <a:xfrm>
            <a:off x="3352800" y="4243685"/>
            <a:ext cx="2286000" cy="923330"/>
          </a:xfrm>
          <a:prstGeom prst="rect">
            <a:avLst/>
          </a:prstGeom>
          <a:noFill/>
          <a:ln w="9525">
            <a:solidFill>
              <a:schemeClr val="tx2"/>
            </a:solidFill>
            <a:miter lim="800000"/>
            <a:headEnd/>
            <a:tailEnd/>
          </a:ln>
          <a:effectLst/>
        </p:spPr>
        <p:txBody>
          <a:bodyPr wrap="square">
            <a:spAutoFit/>
          </a:bodyPr>
          <a:lstStyle/>
          <a:p>
            <a:pPr algn="ctr"/>
            <a:r>
              <a:rPr lang="en-US" b="1" dirty="0" smtClean="0"/>
              <a:t>Interpretation,  Attributes, Inversion for Elastic Properties</a:t>
            </a:r>
            <a:endParaRPr lang="en-US" b="1" dirty="0"/>
          </a:p>
        </p:txBody>
      </p:sp>
      <p:sp>
        <p:nvSpPr>
          <p:cNvPr id="41" name="Text Box 14"/>
          <p:cNvSpPr txBox="1">
            <a:spLocks noChangeArrowheads="1"/>
          </p:cNvSpPr>
          <p:nvPr/>
        </p:nvSpPr>
        <p:spPr bwMode="auto">
          <a:xfrm>
            <a:off x="304800" y="4520684"/>
            <a:ext cx="2286000" cy="369332"/>
          </a:xfrm>
          <a:prstGeom prst="rect">
            <a:avLst/>
          </a:prstGeom>
          <a:noFill/>
          <a:ln w="9525">
            <a:solidFill>
              <a:schemeClr val="tx2"/>
            </a:solidFill>
            <a:miter lim="800000"/>
            <a:headEnd/>
            <a:tailEnd/>
          </a:ln>
          <a:effectLst/>
        </p:spPr>
        <p:txBody>
          <a:bodyPr wrap="square">
            <a:spAutoFit/>
          </a:bodyPr>
          <a:lstStyle/>
          <a:p>
            <a:pPr algn="ctr"/>
            <a:r>
              <a:rPr lang="en-US" b="1" dirty="0" smtClean="0"/>
              <a:t>Rock Physics Model</a:t>
            </a:r>
            <a:endParaRPr lang="en-US" b="1" dirty="0"/>
          </a:p>
        </p:txBody>
      </p:sp>
      <p:grpSp>
        <p:nvGrpSpPr>
          <p:cNvPr id="5" name="Group 114"/>
          <p:cNvGrpSpPr/>
          <p:nvPr/>
        </p:nvGrpSpPr>
        <p:grpSpPr>
          <a:xfrm>
            <a:off x="6400800" y="3543300"/>
            <a:ext cx="2286000" cy="2091154"/>
            <a:chOff x="6400800" y="3528030"/>
            <a:chExt cx="2286000" cy="2091154"/>
          </a:xfrm>
        </p:grpSpPr>
        <p:sp>
          <p:nvSpPr>
            <p:cNvPr id="112" name="Text Box 14"/>
            <p:cNvSpPr txBox="1">
              <a:spLocks noChangeArrowheads="1"/>
            </p:cNvSpPr>
            <p:nvPr/>
          </p:nvSpPr>
          <p:spPr bwMode="auto">
            <a:xfrm>
              <a:off x="6400800" y="4229100"/>
              <a:ext cx="2286000" cy="923330"/>
            </a:xfrm>
            <a:prstGeom prst="rect">
              <a:avLst/>
            </a:prstGeom>
            <a:noFill/>
            <a:ln w="9525">
              <a:solidFill>
                <a:schemeClr val="tx2"/>
              </a:solidFill>
              <a:miter lim="800000"/>
              <a:headEnd/>
              <a:tailEnd/>
            </a:ln>
            <a:effectLst/>
          </p:spPr>
          <p:txBody>
            <a:bodyPr wrap="square">
              <a:spAutoFit/>
            </a:bodyPr>
            <a:lstStyle/>
            <a:p>
              <a:pPr algn="ctr"/>
              <a:r>
                <a:rPr lang="en-US" b="1" dirty="0" smtClean="0"/>
                <a:t>Interpretation, Inversion for Elastic Properties</a:t>
              </a:r>
              <a:endParaRPr lang="en-US" b="1" dirty="0"/>
            </a:p>
          </p:txBody>
        </p:sp>
        <p:grpSp>
          <p:nvGrpSpPr>
            <p:cNvPr id="6" name="Group 65"/>
            <p:cNvGrpSpPr/>
            <p:nvPr/>
          </p:nvGrpSpPr>
          <p:grpSpPr>
            <a:xfrm>
              <a:off x="6400800" y="3528030"/>
              <a:ext cx="2286000" cy="2091154"/>
              <a:chOff x="6400800" y="3528030"/>
              <a:chExt cx="2286000" cy="2091154"/>
            </a:xfrm>
          </p:grpSpPr>
          <p:cxnSp>
            <p:nvCxnSpPr>
              <p:cNvPr id="27" name="AutoShape 17"/>
              <p:cNvCxnSpPr>
                <a:cxnSpLocks noChangeShapeType="1"/>
                <a:stCxn id="20" idx="2"/>
                <a:endCxn id="53" idx="0"/>
              </p:cNvCxnSpPr>
              <p:nvPr/>
            </p:nvCxnSpPr>
            <p:spPr bwMode="auto">
              <a:xfrm rot="5400000">
                <a:off x="7498065" y="3573765"/>
                <a:ext cx="396270" cy="304800"/>
              </a:xfrm>
              <a:prstGeom prst="bentConnector3">
                <a:avLst>
                  <a:gd name="adj1" fmla="val 50000"/>
                </a:avLst>
              </a:prstGeom>
              <a:noFill/>
              <a:ln w="38100">
                <a:solidFill>
                  <a:srgbClr val="FF0000"/>
                </a:solidFill>
                <a:miter lim="800000"/>
                <a:headEnd/>
                <a:tailEnd type="triangle" w="med" len="med"/>
              </a:ln>
              <a:effectLst/>
            </p:spPr>
          </p:cxnSp>
          <p:pic>
            <p:nvPicPr>
              <p:cNvPr id="53" name="Picture 2"/>
              <p:cNvPicPr>
                <a:picLocks noChangeAspect="1" noChangeArrowheads="1"/>
              </p:cNvPicPr>
              <p:nvPr/>
            </p:nvPicPr>
            <p:blipFill>
              <a:blip r:embed="rId3" cstate="print"/>
              <a:srcRect/>
              <a:stretch>
                <a:fillRect/>
              </a:stretch>
            </p:blipFill>
            <p:spPr bwMode="auto">
              <a:xfrm>
                <a:off x="6400800" y="3924300"/>
                <a:ext cx="2286000" cy="1333500"/>
              </a:xfrm>
              <a:prstGeom prst="rect">
                <a:avLst/>
              </a:prstGeom>
              <a:noFill/>
              <a:ln w="9525">
                <a:solidFill>
                  <a:schemeClr val="tx1"/>
                </a:solidFill>
                <a:miter lim="800000"/>
                <a:headEnd/>
                <a:tailEnd/>
              </a:ln>
            </p:spPr>
          </p:pic>
          <p:sp>
            <p:nvSpPr>
              <p:cNvPr id="9" name="Text Box 11"/>
              <p:cNvSpPr txBox="1">
                <a:spLocks noChangeArrowheads="1"/>
              </p:cNvSpPr>
              <p:nvPr/>
            </p:nvSpPr>
            <p:spPr bwMode="auto">
              <a:xfrm>
                <a:off x="6704371" y="5280630"/>
                <a:ext cx="1678858" cy="338554"/>
              </a:xfrm>
              <a:prstGeom prst="rect">
                <a:avLst/>
              </a:prstGeom>
              <a:solidFill>
                <a:schemeClr val="bg1"/>
              </a:solidFill>
              <a:ln w="9525">
                <a:solidFill>
                  <a:schemeClr val="tx1"/>
                </a:solidFill>
                <a:miter lim="800000"/>
                <a:headEnd/>
                <a:tailEnd/>
              </a:ln>
              <a:effectLst/>
            </p:spPr>
            <p:txBody>
              <a:bodyPr wrap="none">
                <a:spAutoFit/>
              </a:bodyPr>
              <a:lstStyle/>
              <a:p>
                <a:pPr algn="ctr"/>
                <a:r>
                  <a:rPr lang="en-US" sz="1600" dirty="0"/>
                  <a:t>Seismic Response</a:t>
                </a:r>
              </a:p>
            </p:txBody>
          </p:sp>
        </p:grpSp>
      </p:grpSp>
      <p:cxnSp>
        <p:nvCxnSpPr>
          <p:cNvPr id="69" name="AutoShape 17"/>
          <p:cNvCxnSpPr>
            <a:cxnSpLocks noChangeShapeType="1"/>
            <a:stCxn id="41" idx="0"/>
            <a:endCxn id="11" idx="2"/>
          </p:cNvCxnSpPr>
          <p:nvPr/>
        </p:nvCxnSpPr>
        <p:spPr bwMode="auto">
          <a:xfrm rot="5400000" flipH="1" flipV="1">
            <a:off x="1210538" y="4054822"/>
            <a:ext cx="703124" cy="228600"/>
          </a:xfrm>
          <a:prstGeom prst="bentConnector3">
            <a:avLst>
              <a:gd name="adj1" fmla="val 50000"/>
            </a:avLst>
          </a:prstGeom>
          <a:noFill/>
          <a:ln w="38100">
            <a:solidFill>
              <a:srgbClr val="FF0000"/>
            </a:solidFill>
            <a:miter lim="800000"/>
            <a:headEnd/>
            <a:tailEnd type="triangle" w="med" len="med"/>
          </a:ln>
          <a:effectLst/>
        </p:spPr>
      </p:cxnSp>
      <p:grpSp>
        <p:nvGrpSpPr>
          <p:cNvPr id="8" name="Group 105"/>
          <p:cNvGrpSpPr/>
          <p:nvPr/>
        </p:nvGrpSpPr>
        <p:grpSpPr>
          <a:xfrm>
            <a:off x="304800" y="2247900"/>
            <a:ext cx="8534400" cy="1569660"/>
            <a:chOff x="304800" y="2247900"/>
            <a:chExt cx="8534400" cy="1569660"/>
          </a:xfrm>
        </p:grpSpPr>
        <p:sp>
          <p:nvSpPr>
            <p:cNvPr id="11" name="Text Box 13"/>
            <p:cNvSpPr txBox="1">
              <a:spLocks noChangeArrowheads="1"/>
            </p:cNvSpPr>
            <p:nvPr/>
          </p:nvSpPr>
          <p:spPr bwMode="auto">
            <a:xfrm>
              <a:off x="304800" y="2247900"/>
              <a:ext cx="2743200" cy="1569660"/>
            </a:xfrm>
            <a:prstGeom prst="rect">
              <a:avLst/>
            </a:prstGeom>
            <a:solidFill>
              <a:srgbClr val="CCFFCC"/>
            </a:solidFill>
            <a:ln w="9525">
              <a:solidFill>
                <a:schemeClr val="tx2"/>
              </a:solidFill>
              <a:miter lim="800000"/>
              <a:headEnd/>
              <a:tailEnd/>
            </a:ln>
            <a:effectLst/>
          </p:spPr>
          <p:txBody>
            <a:bodyPr wrap="square">
              <a:spAutoFit/>
            </a:bodyPr>
            <a:lstStyle/>
            <a:p>
              <a:pPr algn="ctr"/>
              <a:r>
                <a:rPr lang="en-US" sz="2400" b="1" dirty="0"/>
                <a:t>Reservoir </a:t>
              </a:r>
              <a:r>
                <a:rPr lang="en-US" sz="2400" b="1" dirty="0" smtClean="0"/>
                <a:t>Properties:</a:t>
              </a:r>
            </a:p>
            <a:p>
              <a:pPr algn="ctr"/>
              <a:r>
                <a:rPr lang="en-US" sz="2400" dirty="0" smtClean="0">
                  <a:solidFill>
                    <a:schemeClr val="tx1">
                      <a:lumMod val="65000"/>
                      <a:lumOff val="35000"/>
                    </a:schemeClr>
                  </a:solidFill>
                </a:rPr>
                <a:t>Quality</a:t>
              </a:r>
              <a:r>
                <a:rPr lang="en-US" sz="2400" dirty="0">
                  <a:solidFill>
                    <a:schemeClr val="tx1">
                      <a:lumMod val="65000"/>
                      <a:lumOff val="35000"/>
                    </a:schemeClr>
                  </a:solidFill>
                </a:rPr>
                <a:t>, Fluid </a:t>
              </a:r>
              <a:r>
                <a:rPr lang="en-US" sz="2400" dirty="0" smtClean="0">
                  <a:solidFill>
                    <a:schemeClr val="tx1">
                      <a:lumMod val="65000"/>
                      <a:lumOff val="35000"/>
                    </a:schemeClr>
                  </a:solidFill>
                </a:rPr>
                <a:t>Type, </a:t>
              </a:r>
              <a:r>
                <a:rPr lang="en-US" sz="2400" dirty="0" smtClean="0"/>
                <a:t>…</a:t>
              </a:r>
              <a:endParaRPr lang="en-US" sz="2400" dirty="0"/>
            </a:p>
          </p:txBody>
        </p:sp>
        <p:sp>
          <p:nvSpPr>
            <p:cNvPr id="14" name="Text Box 16"/>
            <p:cNvSpPr txBox="1">
              <a:spLocks noChangeArrowheads="1"/>
            </p:cNvSpPr>
            <p:nvPr/>
          </p:nvSpPr>
          <p:spPr bwMode="auto">
            <a:xfrm>
              <a:off x="3733800" y="2494121"/>
              <a:ext cx="2007919" cy="1077218"/>
            </a:xfrm>
            <a:prstGeom prst="rect">
              <a:avLst/>
            </a:prstGeom>
            <a:noFill/>
            <a:ln w="9525">
              <a:solidFill>
                <a:schemeClr val="tx2"/>
              </a:solidFill>
              <a:miter lim="800000"/>
              <a:headEnd/>
              <a:tailEnd/>
            </a:ln>
            <a:effectLst/>
          </p:spPr>
          <p:txBody>
            <a:bodyPr wrap="square">
              <a:spAutoFit/>
            </a:bodyPr>
            <a:lstStyle/>
            <a:p>
              <a:pPr algn="ctr"/>
              <a:r>
                <a:rPr lang="en-US" sz="1600" i="1" dirty="0"/>
                <a:t>Information on History, </a:t>
              </a:r>
            </a:p>
            <a:p>
              <a:pPr algn="ctr"/>
              <a:r>
                <a:rPr lang="en-US" sz="1600" i="1" dirty="0"/>
                <a:t>Current </a:t>
              </a:r>
              <a:r>
                <a:rPr lang="en-US" sz="1600" i="1" dirty="0" smtClean="0"/>
                <a:t>Conditions, Production…</a:t>
              </a:r>
              <a:endParaRPr lang="en-US" sz="1600" i="1" dirty="0"/>
            </a:p>
          </p:txBody>
        </p:sp>
        <p:sp>
          <p:nvSpPr>
            <p:cNvPr id="20" name="Rounded Rectangle 19"/>
            <p:cNvSpPr/>
            <p:nvPr/>
          </p:nvSpPr>
          <p:spPr>
            <a:xfrm>
              <a:off x="6858000" y="2537430"/>
              <a:ext cx="1981200" cy="990600"/>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Output Parameters: </a:t>
              </a:r>
            </a:p>
            <a:p>
              <a:pPr algn="ctr"/>
              <a:r>
                <a:rPr lang="en-US" sz="1600" dirty="0" smtClean="0">
                  <a:solidFill>
                    <a:schemeClr val="tx1">
                      <a:lumMod val="65000"/>
                      <a:lumOff val="35000"/>
                    </a:schemeClr>
                  </a:solidFill>
                </a:rPr>
                <a:t>Velocity, Density, Poisson’s Ratio, Bulk Modulus etc.</a:t>
              </a:r>
              <a:endParaRPr lang="en-US" sz="1600" dirty="0">
                <a:solidFill>
                  <a:schemeClr val="tx1">
                    <a:lumMod val="65000"/>
                    <a:lumOff val="35000"/>
                  </a:schemeClr>
                </a:solidFill>
              </a:endParaRPr>
            </a:p>
          </p:txBody>
        </p:sp>
        <p:cxnSp>
          <p:nvCxnSpPr>
            <p:cNvPr id="78" name="Straight Arrow Connector 77"/>
            <p:cNvCxnSpPr/>
            <p:nvPr/>
          </p:nvCxnSpPr>
          <p:spPr>
            <a:xfrm flipH="1">
              <a:off x="3048000" y="3032730"/>
              <a:ext cx="685800" cy="0"/>
            </a:xfrm>
            <a:prstGeom prst="straightConnector1">
              <a:avLst/>
            </a:prstGeom>
            <a:ln w="381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9" name="Straight Arrow Connector 78"/>
          <p:cNvCxnSpPr>
            <a:stCxn id="16" idx="3"/>
            <a:endCxn id="17" idx="1"/>
          </p:cNvCxnSpPr>
          <p:nvPr/>
        </p:nvCxnSpPr>
        <p:spPr>
          <a:xfrm>
            <a:off x="4216400" y="1414909"/>
            <a:ext cx="254000" cy="1"/>
          </a:xfrm>
          <a:prstGeom prst="straightConnector1">
            <a:avLst/>
          </a:prstGeom>
          <a:ln w="381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7" idx="3"/>
            <a:endCxn id="18" idx="1"/>
          </p:cNvCxnSpPr>
          <p:nvPr/>
        </p:nvCxnSpPr>
        <p:spPr>
          <a:xfrm>
            <a:off x="6299200" y="1414910"/>
            <a:ext cx="254000" cy="0"/>
          </a:xfrm>
          <a:prstGeom prst="straightConnector1">
            <a:avLst/>
          </a:prstGeom>
          <a:ln w="381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2133600" y="1414909"/>
            <a:ext cx="254000" cy="1"/>
          </a:xfrm>
          <a:prstGeom prst="straightConnector1">
            <a:avLst/>
          </a:prstGeom>
          <a:ln w="381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2" idx="1"/>
            <a:endCxn id="41" idx="3"/>
          </p:cNvCxnSpPr>
          <p:nvPr/>
        </p:nvCxnSpPr>
        <p:spPr>
          <a:xfrm flipH="1">
            <a:off x="2590800" y="4705350"/>
            <a:ext cx="762000" cy="0"/>
          </a:xfrm>
          <a:prstGeom prst="straightConnector1">
            <a:avLst/>
          </a:prstGeom>
          <a:ln w="381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112" idx="1"/>
            <a:endCxn id="12" idx="3"/>
          </p:cNvCxnSpPr>
          <p:nvPr/>
        </p:nvCxnSpPr>
        <p:spPr>
          <a:xfrm flipH="1" flipV="1">
            <a:off x="5638800" y="4705350"/>
            <a:ext cx="762000" cy="685"/>
          </a:xfrm>
          <a:prstGeom prst="straightConnector1">
            <a:avLst/>
          </a:prstGeom>
          <a:ln w="381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2F2A387-2714-4BF1-94C0-87ADEFC08C47}" type="slidenum">
              <a:rPr lang="en-US" smtClean="0"/>
              <a:pPr/>
              <a:t>9</a:t>
            </a:fld>
            <a:endParaRPr lang="en-US"/>
          </a:p>
        </p:txBody>
      </p:sp>
      <p:sp>
        <p:nvSpPr>
          <p:cNvPr id="2" name="Title 1"/>
          <p:cNvSpPr>
            <a:spLocks noGrp="1"/>
          </p:cNvSpPr>
          <p:nvPr>
            <p:ph type="title"/>
          </p:nvPr>
        </p:nvSpPr>
        <p:spPr/>
        <p:txBody>
          <a:bodyPr>
            <a:normAutofit fontScale="90000"/>
          </a:bodyPr>
          <a:lstStyle/>
          <a:p>
            <a:r>
              <a:rPr lang="en-US" dirty="0" smtClean="0"/>
              <a:t>Factors that control rock velocity, density, seismic response</a:t>
            </a:r>
            <a:endParaRPr lang="en-US" dirty="0"/>
          </a:p>
        </p:txBody>
      </p:sp>
      <p:sp>
        <p:nvSpPr>
          <p:cNvPr id="4" name="Text Box 2"/>
          <p:cNvSpPr txBox="1">
            <a:spLocks noChangeArrowheads="1"/>
          </p:cNvSpPr>
          <p:nvPr/>
        </p:nvSpPr>
        <p:spPr bwMode="auto">
          <a:xfrm>
            <a:off x="457200" y="1028700"/>
            <a:ext cx="4114800" cy="4136517"/>
          </a:xfrm>
          <a:prstGeom prst="rect">
            <a:avLst/>
          </a:prstGeom>
          <a:noFill/>
          <a:ln w="9525">
            <a:noFill/>
            <a:miter lim="800000"/>
            <a:headEnd/>
            <a:tailEnd/>
          </a:ln>
          <a:effectLst/>
        </p:spPr>
        <p:txBody>
          <a:bodyPr lIns="0" tIns="0" rIns="0" bIns="0">
            <a:spAutoFit/>
          </a:bodyPr>
          <a:lstStyle/>
          <a:p>
            <a:pPr marL="190500" indent="-190500" defTabSz="420688">
              <a:spcAft>
                <a:spcPct val="50000"/>
              </a:spcAft>
              <a:buClr>
                <a:srgbClr val="FF0000"/>
              </a:buClr>
              <a:buSzPct val="50000"/>
            </a:pPr>
            <a:r>
              <a:rPr lang="en-US" sz="1600" dirty="0"/>
              <a:t>  </a:t>
            </a:r>
            <a:r>
              <a:rPr lang="en-US" sz="1600" u="sng" dirty="0"/>
              <a:t>Reservoir Properties</a:t>
            </a:r>
            <a:endParaRPr lang="en-US" sz="1600" i="0" dirty="0"/>
          </a:p>
          <a:p>
            <a:pPr marL="720725" lvl="1" indent="-311150" defTabSz="420688">
              <a:spcAft>
                <a:spcPct val="10000"/>
              </a:spcAft>
              <a:buClr>
                <a:srgbClr val="FF0000"/>
              </a:buClr>
              <a:buSzPct val="46000"/>
              <a:buFont typeface="Monotype Sorts" pitchFamily="2" charset="2"/>
              <a:buChar char="è"/>
            </a:pPr>
            <a:r>
              <a:rPr lang="en-US" sz="1600" i="0" dirty="0" smtClean="0"/>
              <a:t>Porosity</a:t>
            </a:r>
            <a:endParaRPr lang="en-US" sz="1600" i="0" dirty="0"/>
          </a:p>
          <a:p>
            <a:pPr marL="720725" lvl="1" indent="-311150" defTabSz="420688">
              <a:spcAft>
                <a:spcPct val="10000"/>
              </a:spcAft>
              <a:buClr>
                <a:srgbClr val="FF0000"/>
              </a:buClr>
              <a:buSzPct val="46000"/>
              <a:buFont typeface="Monotype Sorts" pitchFamily="2" charset="2"/>
              <a:buChar char="è"/>
            </a:pPr>
            <a:r>
              <a:rPr lang="en-US" sz="1600" dirty="0" smtClean="0"/>
              <a:t>Lithology /</a:t>
            </a:r>
            <a:r>
              <a:rPr lang="en-US" sz="1600" i="0" dirty="0" smtClean="0"/>
              <a:t>Mineralogy/Clay Content</a:t>
            </a:r>
          </a:p>
          <a:p>
            <a:pPr marL="720725" lvl="1" indent="-311150" defTabSz="420688">
              <a:spcAft>
                <a:spcPct val="10000"/>
              </a:spcAft>
              <a:buClr>
                <a:srgbClr val="FF0000"/>
              </a:buClr>
              <a:buSzPct val="46000"/>
              <a:buFont typeface="Monotype Sorts" pitchFamily="2" charset="2"/>
              <a:buChar char="è"/>
            </a:pPr>
            <a:r>
              <a:rPr lang="en-US" sz="1600" i="0" dirty="0" smtClean="0"/>
              <a:t>Grain </a:t>
            </a:r>
            <a:r>
              <a:rPr lang="en-US" sz="1600" i="0" dirty="0"/>
              <a:t>Size, </a:t>
            </a:r>
            <a:r>
              <a:rPr lang="en-US" sz="1600" i="0" dirty="0" smtClean="0"/>
              <a:t>Sorting</a:t>
            </a:r>
          </a:p>
          <a:p>
            <a:pPr marL="720725" lvl="1" indent="-311150" defTabSz="420688">
              <a:spcAft>
                <a:spcPct val="10000"/>
              </a:spcAft>
              <a:buClr>
                <a:srgbClr val="FF0000"/>
              </a:buClr>
              <a:buSzPct val="46000"/>
              <a:buFont typeface="Monotype Sorts" pitchFamily="2" charset="2"/>
              <a:buChar char="è"/>
            </a:pPr>
            <a:r>
              <a:rPr lang="en-US" sz="1600" dirty="0" smtClean="0"/>
              <a:t>Age, Stress History</a:t>
            </a:r>
            <a:endParaRPr lang="en-US" sz="1600" i="0" dirty="0" smtClean="0"/>
          </a:p>
          <a:p>
            <a:pPr marL="720725" lvl="1" indent="-311150" defTabSz="420688">
              <a:spcAft>
                <a:spcPct val="10000"/>
              </a:spcAft>
              <a:buClr>
                <a:srgbClr val="FF0000"/>
              </a:buClr>
              <a:buSzPct val="46000"/>
              <a:buFont typeface="Monotype Sorts" pitchFamily="2" charset="2"/>
              <a:buChar char="è"/>
            </a:pPr>
            <a:r>
              <a:rPr lang="en-US" sz="1600" dirty="0" smtClean="0"/>
              <a:t>Compaction, Consolidation History</a:t>
            </a:r>
            <a:endParaRPr lang="en-US" sz="1600" i="0" dirty="0" smtClean="0"/>
          </a:p>
          <a:p>
            <a:pPr marL="720725" lvl="1" indent="-311150" defTabSz="420688">
              <a:spcAft>
                <a:spcPct val="10000"/>
              </a:spcAft>
              <a:buClr>
                <a:srgbClr val="FF0000"/>
              </a:buClr>
              <a:buSzPct val="46000"/>
              <a:buFont typeface="Monotype Sorts" pitchFamily="2" charset="2"/>
              <a:buChar char="è"/>
            </a:pPr>
            <a:r>
              <a:rPr lang="en-US" sz="1600" i="0" dirty="0" smtClean="0"/>
              <a:t>Cementation </a:t>
            </a:r>
            <a:endParaRPr lang="en-US" sz="1600" i="0" dirty="0"/>
          </a:p>
          <a:p>
            <a:pPr marL="720725" lvl="1" indent="-311150" defTabSz="420688">
              <a:spcAft>
                <a:spcPct val="10000"/>
              </a:spcAft>
              <a:buClr>
                <a:srgbClr val="FF0000"/>
              </a:buClr>
              <a:buSzPct val="46000"/>
              <a:buFont typeface="Monotype Sorts" pitchFamily="2" charset="2"/>
              <a:buChar char="è"/>
            </a:pPr>
            <a:r>
              <a:rPr lang="en-US" sz="1600" dirty="0" smtClean="0"/>
              <a:t>Anisotropy (layering, fracturing)</a:t>
            </a:r>
          </a:p>
          <a:p>
            <a:pPr marL="720725" lvl="1" indent="-311150" defTabSz="420688">
              <a:spcAft>
                <a:spcPct val="10000"/>
              </a:spcAft>
              <a:buClr>
                <a:srgbClr val="FF0000"/>
              </a:buClr>
              <a:buSzPct val="46000"/>
              <a:buFont typeface="Monotype Sorts" pitchFamily="2" charset="2"/>
              <a:buChar char="è"/>
            </a:pPr>
            <a:r>
              <a:rPr lang="en-US" sz="1600" i="0" dirty="0" smtClean="0"/>
              <a:t>Total Organic Carbon (TOC)</a:t>
            </a:r>
          </a:p>
          <a:p>
            <a:pPr marL="720725" lvl="1" indent="-311150" defTabSz="420688">
              <a:spcAft>
                <a:spcPct val="10000"/>
              </a:spcAft>
              <a:buClr>
                <a:srgbClr val="FF0000"/>
              </a:buClr>
              <a:buSzPct val="46000"/>
              <a:buFont typeface="Monotype Sorts" pitchFamily="2" charset="2"/>
              <a:buChar char="è"/>
            </a:pPr>
            <a:r>
              <a:rPr lang="en-US" sz="1600" dirty="0" smtClean="0"/>
              <a:t>Pore Shape</a:t>
            </a:r>
          </a:p>
          <a:p>
            <a:pPr marL="720725" lvl="1" indent="-311150" defTabSz="420688">
              <a:spcAft>
                <a:spcPct val="10000"/>
              </a:spcAft>
              <a:buClr>
                <a:srgbClr val="FF0000"/>
              </a:buClr>
              <a:buSzPct val="46000"/>
              <a:buFont typeface="Monotype Sorts" pitchFamily="2" charset="2"/>
              <a:buChar char="è"/>
            </a:pPr>
            <a:r>
              <a:rPr lang="en-US" sz="1600" dirty="0" smtClean="0"/>
              <a:t>Temperature</a:t>
            </a:r>
          </a:p>
          <a:p>
            <a:pPr marL="720725" lvl="1" indent="-311150" defTabSz="420688">
              <a:spcAft>
                <a:spcPct val="10000"/>
              </a:spcAft>
              <a:buClr>
                <a:srgbClr val="FF0000"/>
              </a:buClr>
              <a:buSzPct val="46000"/>
              <a:buFont typeface="Monotype Sorts" pitchFamily="2" charset="2"/>
              <a:buChar char="è"/>
            </a:pPr>
            <a:r>
              <a:rPr lang="en-US" sz="1600" dirty="0" smtClean="0"/>
              <a:t>Pressure</a:t>
            </a:r>
          </a:p>
          <a:p>
            <a:pPr marL="720725" lvl="1" indent="-311150" defTabSz="420688">
              <a:spcAft>
                <a:spcPct val="10000"/>
              </a:spcAft>
              <a:buClr>
                <a:srgbClr val="FF0000"/>
              </a:buClr>
              <a:buSzPct val="46000"/>
              <a:buFont typeface="Monotype Sorts" pitchFamily="2" charset="2"/>
              <a:buChar char="è"/>
            </a:pPr>
            <a:r>
              <a:rPr lang="en-US" sz="1600" dirty="0" smtClean="0"/>
              <a:t>Thickness</a:t>
            </a:r>
          </a:p>
          <a:p>
            <a:pPr marL="720725" lvl="1" indent="-311150" defTabSz="420688">
              <a:spcAft>
                <a:spcPct val="10000"/>
              </a:spcAft>
              <a:buClr>
                <a:srgbClr val="FF0000"/>
              </a:buClr>
              <a:buSzPct val="46000"/>
              <a:buFont typeface="Monotype Sorts" pitchFamily="2" charset="2"/>
              <a:buChar char="è"/>
            </a:pPr>
            <a:r>
              <a:rPr lang="en-US" sz="1600" dirty="0" smtClean="0"/>
              <a:t>Net/Gross (NTG)</a:t>
            </a:r>
          </a:p>
          <a:p>
            <a:pPr marL="720725" lvl="1" indent="-311150" defTabSz="420688">
              <a:spcAft>
                <a:spcPct val="10000"/>
              </a:spcAft>
              <a:buClr>
                <a:srgbClr val="FF0000"/>
              </a:buClr>
              <a:buSzPct val="46000"/>
              <a:buFont typeface="Monotype Sorts" pitchFamily="2" charset="2"/>
              <a:buChar char="è"/>
            </a:pPr>
            <a:r>
              <a:rPr lang="en-US" sz="1600" dirty="0" smtClean="0"/>
              <a:t>Layer Geometry</a:t>
            </a:r>
            <a:endParaRPr lang="en-US" sz="1600" i="0" dirty="0"/>
          </a:p>
        </p:txBody>
      </p:sp>
      <p:sp>
        <p:nvSpPr>
          <p:cNvPr id="6" name="Text Box 4"/>
          <p:cNvSpPr txBox="1">
            <a:spLocks noChangeArrowheads="1"/>
          </p:cNvSpPr>
          <p:nvPr/>
        </p:nvSpPr>
        <p:spPr bwMode="auto">
          <a:xfrm>
            <a:off x="5257800" y="1333500"/>
            <a:ext cx="3200400" cy="4351961"/>
          </a:xfrm>
          <a:prstGeom prst="rect">
            <a:avLst/>
          </a:prstGeom>
          <a:noFill/>
          <a:ln w="9525">
            <a:noFill/>
            <a:miter lim="800000"/>
            <a:headEnd/>
            <a:tailEnd/>
          </a:ln>
          <a:effectLst/>
        </p:spPr>
        <p:txBody>
          <a:bodyPr lIns="0" tIns="0" rIns="0" bIns="0">
            <a:spAutoFit/>
          </a:bodyPr>
          <a:lstStyle/>
          <a:p>
            <a:pPr marL="190500" indent="-190500" defTabSz="420688">
              <a:spcAft>
                <a:spcPct val="50000"/>
              </a:spcAft>
              <a:buClr>
                <a:srgbClr val="FF0000"/>
              </a:buClr>
              <a:buSzPct val="50000"/>
            </a:pPr>
            <a:r>
              <a:rPr lang="en-US" sz="1600" dirty="0"/>
              <a:t>  </a:t>
            </a:r>
            <a:r>
              <a:rPr lang="en-US" sz="1600" u="sng" dirty="0"/>
              <a:t>Fluid Properties</a:t>
            </a:r>
            <a:endParaRPr lang="en-US" sz="1600" i="0" dirty="0"/>
          </a:p>
          <a:p>
            <a:pPr marL="720725" lvl="1" indent="-311150" defTabSz="420688">
              <a:spcAft>
                <a:spcPct val="10000"/>
              </a:spcAft>
              <a:buClr>
                <a:srgbClr val="FF0000"/>
              </a:buClr>
              <a:buSzPct val="46000"/>
              <a:buFont typeface="Monotype Sorts" pitchFamily="2" charset="2"/>
              <a:buChar char="è"/>
            </a:pPr>
            <a:r>
              <a:rPr lang="en-US" sz="1600" i="0" dirty="0" smtClean="0"/>
              <a:t>Fluid Type</a:t>
            </a:r>
          </a:p>
          <a:p>
            <a:pPr marL="720725" lvl="1" indent="-311150" defTabSz="420688">
              <a:spcAft>
                <a:spcPct val="10000"/>
              </a:spcAft>
              <a:buClr>
                <a:srgbClr val="FF0000"/>
              </a:buClr>
              <a:buSzPct val="46000"/>
              <a:buFont typeface="Monotype Sorts" pitchFamily="2" charset="2"/>
              <a:buChar char="è"/>
            </a:pPr>
            <a:r>
              <a:rPr lang="en-US" sz="1600" i="0" dirty="0" smtClean="0"/>
              <a:t>API Gravity (density)</a:t>
            </a:r>
            <a:endParaRPr lang="en-US" sz="1600" i="0" dirty="0"/>
          </a:p>
          <a:p>
            <a:pPr marL="720725" lvl="1" indent="-311150" defTabSz="420688">
              <a:spcAft>
                <a:spcPct val="10000"/>
              </a:spcAft>
              <a:buClr>
                <a:srgbClr val="FF0000"/>
              </a:buClr>
              <a:buSzPct val="46000"/>
              <a:buFont typeface="Monotype Sorts" pitchFamily="2" charset="2"/>
              <a:buChar char="è"/>
            </a:pPr>
            <a:r>
              <a:rPr lang="en-US" sz="1600" dirty="0" smtClean="0"/>
              <a:t>Gas/Oil (GOR), Gas/Water Ratio</a:t>
            </a:r>
            <a:endParaRPr lang="en-US" sz="1600" i="0" dirty="0"/>
          </a:p>
          <a:p>
            <a:pPr marL="720725" lvl="1" indent="-311150" defTabSz="420688">
              <a:spcAft>
                <a:spcPct val="10000"/>
              </a:spcAft>
              <a:buClr>
                <a:srgbClr val="FF0000"/>
              </a:buClr>
              <a:buSzPct val="46000"/>
              <a:buFont typeface="Monotype Sorts" pitchFamily="2" charset="2"/>
              <a:buChar char="è"/>
            </a:pPr>
            <a:r>
              <a:rPr lang="en-US" sz="1600" i="0" dirty="0"/>
              <a:t>Saturation  </a:t>
            </a:r>
          </a:p>
          <a:p>
            <a:pPr marL="720725" lvl="1" indent="-311150" defTabSz="420688">
              <a:spcAft>
                <a:spcPct val="10000"/>
              </a:spcAft>
              <a:buClr>
                <a:srgbClr val="FF0000"/>
              </a:buClr>
              <a:buSzPct val="46000"/>
              <a:buFont typeface="Monotype Sorts" pitchFamily="2" charset="2"/>
              <a:buChar char="è"/>
            </a:pPr>
            <a:r>
              <a:rPr lang="en-US" sz="1600" i="0" dirty="0"/>
              <a:t>Fluid </a:t>
            </a:r>
            <a:r>
              <a:rPr lang="en-US" sz="1600" i="0" dirty="0" smtClean="0"/>
              <a:t>Density</a:t>
            </a:r>
          </a:p>
          <a:p>
            <a:pPr marL="720725" lvl="1" indent="-311150" defTabSz="420688">
              <a:spcAft>
                <a:spcPct val="10000"/>
              </a:spcAft>
              <a:buClr>
                <a:srgbClr val="FF0000"/>
              </a:buClr>
              <a:buSzPct val="46000"/>
              <a:buFont typeface="Monotype Sorts" pitchFamily="2" charset="2"/>
              <a:buChar char="è"/>
            </a:pPr>
            <a:r>
              <a:rPr lang="en-US" sz="1600" dirty="0" smtClean="0"/>
              <a:t>Brine Salinity</a:t>
            </a:r>
            <a:endParaRPr lang="en-US" sz="1600" i="0" dirty="0"/>
          </a:p>
          <a:p>
            <a:pPr marL="720725" lvl="1" indent="-311150" defTabSz="420688">
              <a:spcAft>
                <a:spcPct val="10000"/>
              </a:spcAft>
              <a:buClr>
                <a:srgbClr val="FF0000"/>
              </a:buClr>
              <a:buSzPct val="46000"/>
              <a:buFont typeface="Monotype Sorts" pitchFamily="2" charset="2"/>
              <a:buChar char="è"/>
            </a:pPr>
            <a:r>
              <a:rPr lang="en-US" sz="1600" i="0" dirty="0" smtClean="0"/>
              <a:t>Viscosity</a:t>
            </a:r>
          </a:p>
          <a:p>
            <a:pPr marL="720725" lvl="1" indent="-311150" defTabSz="420688">
              <a:spcAft>
                <a:spcPct val="10000"/>
              </a:spcAft>
              <a:buClr>
                <a:srgbClr val="FF0000"/>
              </a:buClr>
              <a:buSzPct val="46000"/>
              <a:buFont typeface="Monotype Sorts" pitchFamily="2" charset="2"/>
              <a:buChar char="è"/>
            </a:pPr>
            <a:r>
              <a:rPr lang="en-US" sz="1600" dirty="0" smtClean="0"/>
              <a:t>Wettability</a:t>
            </a:r>
          </a:p>
          <a:p>
            <a:pPr marL="720725" lvl="1" indent="-311150" defTabSz="420688">
              <a:spcAft>
                <a:spcPct val="10000"/>
              </a:spcAft>
              <a:buClr>
                <a:srgbClr val="FF0000"/>
              </a:buClr>
              <a:buSzPct val="46000"/>
              <a:buFont typeface="Monotype Sorts" pitchFamily="2" charset="2"/>
              <a:buChar char="è"/>
            </a:pPr>
            <a:r>
              <a:rPr lang="en-US" sz="1600" dirty="0" smtClean="0"/>
              <a:t>Reservoir process</a:t>
            </a:r>
          </a:p>
          <a:p>
            <a:pPr marL="720725" lvl="1" indent="-311150" defTabSz="420688">
              <a:spcAft>
                <a:spcPct val="10000"/>
              </a:spcAft>
              <a:buClr>
                <a:srgbClr val="FF0000"/>
              </a:buClr>
              <a:buSzPct val="46000"/>
              <a:buFont typeface="Monotype Sorts" pitchFamily="2" charset="2"/>
              <a:buChar char="è"/>
            </a:pPr>
            <a:r>
              <a:rPr lang="en-US" sz="1600" dirty="0" smtClean="0"/>
              <a:t>Production history</a:t>
            </a:r>
            <a:endParaRPr lang="en-US" sz="1600" i="0" dirty="0"/>
          </a:p>
          <a:p>
            <a:pPr marL="720725" lvl="1" indent="-311150" defTabSz="420688">
              <a:spcAft>
                <a:spcPct val="40000"/>
              </a:spcAft>
              <a:buClr>
                <a:srgbClr val="FF0000"/>
              </a:buClr>
              <a:buSzPct val="46000"/>
              <a:buFont typeface="Monotype Sorts" pitchFamily="2" charset="2"/>
              <a:buChar char="D"/>
            </a:pPr>
            <a:endParaRPr lang="en-US" sz="1600" i="0" dirty="0"/>
          </a:p>
          <a:p>
            <a:pPr marL="190500" indent="-190500" defTabSz="420688">
              <a:spcAft>
                <a:spcPct val="50000"/>
              </a:spcAft>
              <a:buClr>
                <a:srgbClr val="FF0000"/>
              </a:buClr>
              <a:buSzPct val="55000"/>
              <a:buFont typeface="Monotype Sorts" pitchFamily="2" charset="2"/>
              <a:buChar char="D"/>
            </a:pPr>
            <a:endParaRPr lang="en-US" sz="1600" i="0" dirty="0"/>
          </a:p>
          <a:p>
            <a:pPr marL="190500" indent="-190500" defTabSz="420688">
              <a:spcAft>
                <a:spcPct val="50000"/>
              </a:spcAft>
              <a:buClr>
                <a:srgbClr val="FF0000"/>
              </a:buClr>
              <a:buSzPct val="46000"/>
              <a:buFont typeface="Monotype Sorts" pitchFamily="2" charset="2"/>
              <a:buChar char="è"/>
            </a:pPr>
            <a:endParaRPr lang="en-US" sz="1600" i="0" dirty="0">
              <a:solidFill>
                <a:schemeClr val="bg1"/>
              </a:solidFill>
            </a:endParaRPr>
          </a:p>
        </p:txBody>
      </p:sp>
      <p:sp>
        <p:nvSpPr>
          <p:cNvPr id="7" name="Rectangle 6"/>
          <p:cNvSpPr/>
          <p:nvPr/>
        </p:nvSpPr>
        <p:spPr>
          <a:xfrm>
            <a:off x="3124200" y="5143500"/>
            <a:ext cx="4572000" cy="461665"/>
          </a:xfrm>
          <a:prstGeom prst="rect">
            <a:avLst/>
          </a:prstGeom>
        </p:spPr>
        <p:txBody>
          <a:bodyPr>
            <a:spAutoFit/>
          </a:bodyPr>
          <a:lstStyle/>
          <a:p>
            <a:r>
              <a:rPr lang="en-US" sz="1200" dirty="0" smtClean="0">
                <a:solidFill>
                  <a:schemeClr val="bg1">
                    <a:lumMod val="50000"/>
                  </a:schemeClr>
                </a:solidFill>
              </a:rPr>
              <a:t>NTG = net formation thickness contributing</a:t>
            </a:r>
          </a:p>
          <a:p>
            <a:r>
              <a:rPr lang="en-US" sz="1200" dirty="0" smtClean="0">
                <a:solidFill>
                  <a:schemeClr val="bg1">
                    <a:lumMod val="50000"/>
                  </a:schemeClr>
                </a:solidFill>
              </a:rPr>
              <a:t>to oil and gas production/gross thickness of the formation</a:t>
            </a:r>
            <a:endParaRPr lang="en-US" sz="1200" dirty="0">
              <a:solidFill>
                <a:schemeClr val="bg1">
                  <a:lumMod val="50000"/>
                </a:schemeClr>
              </a:solidFill>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1875</TotalTime>
  <Words>4681</Words>
  <Application>Microsoft Office PowerPoint</Application>
  <PresentationFormat>On-screen Show (16:10)</PresentationFormat>
  <Paragraphs>838</Paragraphs>
  <Slides>53</Slides>
  <Notes>38</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53</vt:i4>
      </vt:variant>
    </vt:vector>
  </HeadingPairs>
  <TitlesOfParts>
    <vt:vector size="57" baseType="lpstr">
      <vt:lpstr>Office Theme</vt:lpstr>
      <vt:lpstr>Worksheet</vt:lpstr>
      <vt:lpstr>Photo Editor Photo</vt:lpstr>
      <vt:lpstr>Document</vt:lpstr>
      <vt:lpstr>Integrated Model</vt:lpstr>
      <vt:lpstr>Structural Seismic Interpretation</vt:lpstr>
      <vt:lpstr>Quantitative Seismic Interpretation</vt:lpstr>
      <vt:lpstr>Slide 4</vt:lpstr>
      <vt:lpstr>Can I predict Reservoir Presence and Quality?</vt:lpstr>
      <vt:lpstr>Fluid Type: What Kind of Response ?</vt:lpstr>
      <vt:lpstr>What controls Seismic Amplitudes?</vt:lpstr>
      <vt:lpstr>What controls rock velocity and density ?</vt:lpstr>
      <vt:lpstr>Factors that control rock velocity, density, seismic response</vt:lpstr>
      <vt:lpstr>Mineral Properties</vt:lpstr>
      <vt:lpstr>General Rock Property Trends</vt:lpstr>
      <vt:lpstr>West Africa, Niobrara Properties</vt:lpstr>
      <vt:lpstr>North Sea Properties</vt:lpstr>
      <vt:lpstr>Unconventional Resources</vt:lpstr>
      <vt:lpstr>Compaction</vt:lpstr>
      <vt:lpstr>What’s Going on During Compaction</vt:lpstr>
      <vt:lpstr>Compaction - Shale</vt:lpstr>
      <vt:lpstr>Compaction - North Sea</vt:lpstr>
      <vt:lpstr>North Sea Rock Property Data</vt:lpstr>
      <vt:lpstr>Compaction – Hydrocarbon Signature</vt:lpstr>
      <vt:lpstr>Compaction – Hydrocarbon Signature</vt:lpstr>
      <vt:lpstr>Compaction – Hydrocarbon Signature</vt:lpstr>
      <vt:lpstr>Unconventional Resources - TOC</vt:lpstr>
      <vt:lpstr>Sorting</vt:lpstr>
      <vt:lpstr>Overpressure</vt:lpstr>
      <vt:lpstr>Overpressure</vt:lpstr>
      <vt:lpstr>Fluid Properties</vt:lpstr>
      <vt:lpstr>Empirical Gas Property Relations</vt:lpstr>
      <vt:lpstr>Empirical Oil Property Relations</vt:lpstr>
      <vt:lpstr>Oil Properties – Temperature and Pressure</vt:lpstr>
      <vt:lpstr>Oil Properties – API Gravity, GOR</vt:lpstr>
      <vt:lpstr>Empirical Brine Property Relations</vt:lpstr>
      <vt:lpstr>Fluid Type &amp; Temperature</vt:lpstr>
      <vt:lpstr>Fluid Effects on Reflectivity</vt:lpstr>
      <vt:lpstr>Fluid Effects – 4D</vt:lpstr>
      <vt:lpstr>Slide 36</vt:lpstr>
      <vt:lpstr>Slide 37</vt:lpstr>
      <vt:lpstr>Pitfalls</vt:lpstr>
      <vt:lpstr>Pitfalls – Low Gas Saturation</vt:lpstr>
      <vt:lpstr>Pitfalls – Uncertainty</vt:lpstr>
      <vt:lpstr>Pitfalls – Uncertainty</vt:lpstr>
      <vt:lpstr>Pitfalls – Everything Else</vt:lpstr>
      <vt:lpstr>Slide 43</vt:lpstr>
      <vt:lpstr>Seismic Facies Mapping Exercise </vt:lpstr>
      <vt:lpstr>Seismic Facies Mapping Exercise</vt:lpstr>
      <vt:lpstr>Seismic Facies Mapping Exercise</vt:lpstr>
      <vt:lpstr>Seismic Facies Mapping Exercise</vt:lpstr>
      <vt:lpstr>Seismic Facies Mapping Exercise</vt:lpstr>
      <vt:lpstr>Slide 49</vt:lpstr>
      <vt:lpstr>Relations between seismic properties and rock properties </vt:lpstr>
      <vt:lpstr>Relations between seismic properties and rock properties </vt:lpstr>
      <vt:lpstr>References</vt:lpstr>
      <vt:lpstr>References</vt:lpstr>
    </vt:vector>
  </TitlesOfParts>
  <Company>Windows User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payson</dc:creator>
  <cp:lastModifiedBy>payson</cp:lastModifiedBy>
  <cp:revision>48</cp:revision>
  <dcterms:created xsi:type="dcterms:W3CDTF">2018-01-08T20:28:11Z</dcterms:created>
  <dcterms:modified xsi:type="dcterms:W3CDTF">2019-01-21T21:58:25Z</dcterms:modified>
</cp:coreProperties>
</file>